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gif" ContentType="image/gif"/>
  <Default Extension="tiff" ContentType="image/tif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354" r:id="rId3"/>
    <p:sldId id="616" r:id="rId4"/>
    <p:sldId id="550" r:id="rId5"/>
    <p:sldId id="554" r:id="rId6"/>
    <p:sldId id="555" r:id="rId7"/>
    <p:sldId id="556" r:id="rId8"/>
    <p:sldId id="557" r:id="rId9"/>
    <p:sldId id="558" r:id="rId10"/>
    <p:sldId id="559" r:id="rId11"/>
    <p:sldId id="565" r:id="rId12"/>
    <p:sldId id="566" r:id="rId13"/>
    <p:sldId id="488" r:id="rId14"/>
    <p:sldId id="448" r:id="rId15"/>
    <p:sldId id="414" r:id="rId16"/>
    <p:sldId id="415" r:id="rId17"/>
    <p:sldId id="416" r:id="rId18"/>
    <p:sldId id="417" r:id="rId19"/>
    <p:sldId id="418" r:id="rId20"/>
    <p:sldId id="452" r:id="rId21"/>
    <p:sldId id="424" r:id="rId22"/>
    <p:sldId id="422" r:id="rId23"/>
    <p:sldId id="433" r:id="rId24"/>
    <p:sldId id="421" r:id="rId25"/>
    <p:sldId id="480" r:id="rId26"/>
    <p:sldId id="425" r:id="rId27"/>
    <p:sldId id="459" r:id="rId28"/>
    <p:sldId id="611" r:id="rId29"/>
    <p:sldId id="615" r:id="rId30"/>
    <p:sldId id="420" r:id="rId31"/>
    <p:sldId id="478" r:id="rId32"/>
    <p:sldId id="429" r:id="rId33"/>
    <p:sldId id="431" r:id="rId34"/>
    <p:sldId id="447" r:id="rId35"/>
    <p:sldId id="453" r:id="rId36"/>
    <p:sldId id="454" r:id="rId37"/>
    <p:sldId id="455" r:id="rId38"/>
    <p:sldId id="456" r:id="rId39"/>
    <p:sldId id="444" r:id="rId40"/>
    <p:sldId id="445" r:id="rId41"/>
    <p:sldId id="446" r:id="rId42"/>
    <p:sldId id="457" r:id="rId43"/>
    <p:sldId id="450" r:id="rId44"/>
    <p:sldId id="571"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592" r:id="rId60"/>
    <p:sldId id="593" r:id="rId61"/>
    <p:sldId id="320" r:id="rId62"/>
    <p:sldId id="397" r:id="rId64"/>
    <p:sldId id="399" r:id="rId65"/>
    <p:sldId id="401" r:id="rId66"/>
    <p:sldId id="402" r:id="rId67"/>
    <p:sldId id="404" r:id="rId68"/>
    <p:sldId id="405" r:id="rId69"/>
    <p:sldId id="406" r:id="rId70"/>
    <p:sldId id="408" r:id="rId71"/>
    <p:sldId id="409" r:id="rId72"/>
    <p:sldId id="490" r:id="rId73"/>
    <p:sldId id="522" r:id="rId74"/>
    <p:sldId id="512" r:id="rId75"/>
    <p:sldId id="510" r:id="rId76"/>
    <p:sldId id="523" r:id="rId77"/>
    <p:sldId id="524" r:id="rId78"/>
    <p:sldId id="525" r:id="rId79"/>
    <p:sldId id="526" r:id="rId80"/>
    <p:sldId id="463" r:id="rId81"/>
    <p:sldId id="513" r:id="rId82"/>
    <p:sldId id="520" r:id="rId83"/>
    <p:sldId id="548" r:id="rId84"/>
    <p:sldId id="533" r:id="rId85"/>
    <p:sldId id="539" r:id="rId86"/>
    <p:sldId id="537" r:id="rId87"/>
    <p:sldId id="535" r:id="rId88"/>
    <p:sldId id="536" r:id="rId89"/>
    <p:sldId id="532" r:id="rId90"/>
    <p:sldId id="534" r:id="rId91"/>
    <p:sldId id="540" r:id="rId92"/>
    <p:sldId id="528" r:id="rId93"/>
    <p:sldId id="529" r:id="rId94"/>
    <p:sldId id="530" r:id="rId95"/>
    <p:sldId id="466" r:id="rId96"/>
    <p:sldId id="467" r:id="rId97"/>
    <p:sldId id="469" r:id="rId98"/>
    <p:sldId id="470" r:id="rId99"/>
    <p:sldId id="476" r:id="rId100"/>
    <p:sldId id="472" r:id="rId101"/>
    <p:sldId id="475" r:id="rId102"/>
  </p:sldIdLst>
  <p:sldSz cx="12192000" cy="6858000"/>
  <p:notesSz cx="6858000" cy="9144000"/>
  <p:custDataLst>
    <p:tags r:id="rId10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B2A"/>
    <a:srgbClr val="BE3C55"/>
    <a:srgbClr val="095889"/>
    <a:srgbClr val="B3B3B3"/>
    <a:srgbClr val="8D8D8D"/>
    <a:srgbClr val="778888"/>
    <a:srgbClr val="EF7F0F"/>
    <a:srgbClr val="A2ADAD"/>
    <a:srgbClr val="404040"/>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6" autoAdjust="0"/>
    <p:restoredTop sz="94750" autoAdjust="0"/>
  </p:normalViewPr>
  <p:slideViewPr>
    <p:cSldViewPr snapToGrid="0">
      <p:cViewPr varScale="1">
        <p:scale>
          <a:sx n="83" d="100"/>
          <a:sy n="83" d="100"/>
        </p:scale>
        <p:origin x="125"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6" Type="http://schemas.openxmlformats.org/officeDocument/2006/relationships/tags" Target="tags/tag246.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6D1F5D-7317-4E63-B288-58101B468386}" type="doc">
      <dgm:prSet loTypeId="urn:microsoft.com/office/officeart/2005/8/layout/hList3" loCatId="list" qsTypeId="urn:microsoft.com/office/officeart/2005/8/quickstyle/simple1" qsCatId="simple" csTypeId="urn:microsoft.com/office/officeart/2005/8/colors/accent1_3" csCatId="accent1" phldr="1"/>
      <dgm:spPr/>
      <dgm:t>
        <a:bodyPr/>
        <a:lstStyle/>
        <a:p>
          <a:endParaRPr lang="zh-CN" altLang="en-US"/>
        </a:p>
      </dgm:t>
    </dgm:pt>
    <dgm:pt modelId="{82D36664-0315-4D8B-BB64-4120309F274E}">
      <dgm:prSet phldrT="[Text]" custT="1"/>
      <dgm:spPr>
        <a:xfrm>
          <a:off x="4003" y="0"/>
          <a:ext cx="3207458" cy="303569"/>
        </a:xfrm>
        <a:prstGeom prst="rect">
          <a:avLst/>
        </a:prstGeom>
        <a:solidFill>
          <a:srgbClr val="AE0B2A"/>
        </a:solidFill>
      </dgm:spPr>
      <dgm:t>
        <a:bodyPr/>
        <a:lstStyle/>
        <a:p>
          <a:pPr>
            <a:buNone/>
          </a:pPr>
          <a:r>
            <a:rPr lang="zh-CN" altLang="en-US" sz="1600" b="1">
              <a:latin typeface="Arial" panose="020B0604020202020204"/>
              <a:ea typeface="幼圆" panose="02010509060101010101" pitchFamily="49" charset="-122"/>
              <a:cs typeface="+mn-cs"/>
            </a:rPr>
            <a:t>企业数字化转型</a:t>
          </a:r>
          <a:endParaRPr lang="zh-CN" altLang="en-US" sz="1600" b="1" dirty="0">
            <a:latin typeface="Arial" panose="020B0604020202020204"/>
            <a:ea typeface="幼圆" panose="02010509060101010101" pitchFamily="49" charset="-122"/>
            <a:cs typeface="+mn-cs"/>
          </a:endParaRPr>
        </a:p>
      </dgm:t>
    </dgm:pt>
    <dgm:pt modelId="{3279AA56-789E-4EA2-8504-0274EBFCA05D}" cxnId="{B205B65B-DFAD-47A3-835B-074567E763C0}" type="parTrans">
      <dgm:prSet/>
      <dgm:spPr/>
      <dgm:t>
        <a:bodyPr/>
        <a:lstStyle/>
        <a:p>
          <a:endParaRPr lang="zh-CN" altLang="en-US"/>
        </a:p>
      </dgm:t>
    </dgm:pt>
    <dgm:pt modelId="{EB2C1E72-6665-4001-8B99-E509EB08DA2C}" cxnId="{B205B65B-DFAD-47A3-835B-074567E763C0}" type="sibTrans">
      <dgm:prSet/>
      <dgm:spPr/>
      <dgm:t>
        <a:bodyPr/>
        <a:lstStyle/>
        <a:p>
          <a:endParaRPr lang="zh-CN" altLang="en-US"/>
        </a:p>
      </dgm:t>
    </dgm:pt>
    <dgm:pt modelId="{5AC2FD7F-7414-4D55-8F6D-ECAC48AD7CA3}">
      <dgm:prSet phldrT="[Text]" custT="1"/>
      <dgm:spPr>
        <a:xfrm>
          <a:off x="857" y="303569"/>
          <a:ext cx="1587177" cy="637495"/>
        </a:xfrm>
        <a:prstGeom prst="rect">
          <a:avLst/>
        </a:prstGeom>
        <a:solidFill>
          <a:srgbClr val="AE0B2A"/>
        </a:solidFill>
      </dgm:spPr>
      <dgm:t>
        <a:bodyPr/>
        <a:lstStyle/>
        <a:p>
          <a:pPr>
            <a:buNone/>
          </a:pPr>
          <a:r>
            <a:rPr lang="zh-CN" altLang="en-US" sz="1400" b="1">
              <a:latin typeface="Arial" panose="020B0604020202020204"/>
              <a:ea typeface="幼圆" panose="02010509060101010101" pitchFamily="49" charset="-122"/>
              <a:cs typeface="+mn-cs"/>
            </a:rPr>
            <a:t>客户体验数字化</a:t>
          </a:r>
          <a:endParaRPr lang="zh-CN" altLang="en-US" sz="1400" b="1" dirty="0">
            <a:latin typeface="Arial" panose="020B0604020202020204"/>
            <a:ea typeface="幼圆" panose="02010509060101010101" pitchFamily="49" charset="-122"/>
            <a:cs typeface="+mn-cs"/>
          </a:endParaRPr>
        </a:p>
      </dgm:t>
    </dgm:pt>
    <dgm:pt modelId="{2903C02A-652C-4C29-A746-0116274552F8}" cxnId="{EE365EE0-5E29-4CDA-B75B-9842BD4182F2}" type="parTrans">
      <dgm:prSet/>
      <dgm:spPr/>
      <dgm:t>
        <a:bodyPr/>
        <a:lstStyle/>
        <a:p>
          <a:endParaRPr lang="zh-CN" altLang="en-US"/>
        </a:p>
      </dgm:t>
    </dgm:pt>
    <dgm:pt modelId="{7E8B6428-1B39-4DC3-A447-687D215C75E3}" cxnId="{EE365EE0-5E29-4CDA-B75B-9842BD4182F2}" type="sibTrans">
      <dgm:prSet/>
      <dgm:spPr/>
      <dgm:t>
        <a:bodyPr/>
        <a:lstStyle/>
        <a:p>
          <a:endParaRPr lang="zh-CN" altLang="en-US"/>
        </a:p>
      </dgm:t>
    </dgm:pt>
    <dgm:pt modelId="{16A28A22-A522-4F88-80FD-15EAC688D67F}">
      <dgm:prSet phldrT="[Text]" custT="1"/>
      <dgm:spPr>
        <a:xfrm>
          <a:off x="1588034" y="303569"/>
          <a:ext cx="1626573" cy="637495"/>
        </a:xfrm>
        <a:prstGeom prst="rect">
          <a:avLst/>
        </a:prstGeom>
        <a:solidFill>
          <a:srgbClr val="AE0B2A"/>
        </a:solidFill>
      </dgm:spPr>
      <dgm:t>
        <a:bodyPr/>
        <a:lstStyle/>
        <a:p>
          <a:pPr>
            <a:buNone/>
          </a:pPr>
          <a:r>
            <a:rPr lang="zh-CN" altLang="en-US" sz="1400" b="1" dirty="0">
              <a:latin typeface="Arial" panose="020B0604020202020204"/>
              <a:ea typeface="幼圆" panose="02010509060101010101" pitchFamily="49" charset="-122"/>
              <a:cs typeface="+mn-cs"/>
            </a:rPr>
            <a:t>运营管理数字化</a:t>
          </a:r>
        </a:p>
      </dgm:t>
    </dgm:pt>
    <dgm:pt modelId="{62750305-630F-4706-BDB1-9C9399E7F436}" cxnId="{FF452807-D123-413D-828E-AC6D41119B75}" type="parTrans">
      <dgm:prSet/>
      <dgm:spPr/>
      <dgm:t>
        <a:bodyPr/>
        <a:lstStyle/>
        <a:p>
          <a:endParaRPr lang="zh-CN" altLang="en-US"/>
        </a:p>
      </dgm:t>
    </dgm:pt>
    <dgm:pt modelId="{560F407B-26F1-4A27-B3C0-1BAE94527D2A}" cxnId="{FF452807-D123-413D-828E-AC6D41119B75}" type="sibTrans">
      <dgm:prSet/>
      <dgm:spPr/>
      <dgm:t>
        <a:bodyPr/>
        <a:lstStyle/>
        <a:p>
          <a:endParaRPr lang="zh-CN" altLang="en-US"/>
        </a:p>
      </dgm:t>
    </dgm:pt>
    <dgm:pt modelId="{A3875847-EA6C-4E82-8B95-2B8E51B3C389}" type="pres">
      <dgm:prSet presAssocID="{E76D1F5D-7317-4E63-B288-58101B468386}" presName="composite" presStyleCnt="0">
        <dgm:presLayoutVars>
          <dgm:chMax val="1"/>
          <dgm:dir/>
          <dgm:resizeHandles val="exact"/>
        </dgm:presLayoutVars>
      </dgm:prSet>
      <dgm:spPr/>
    </dgm:pt>
    <dgm:pt modelId="{789AF328-6CEF-4B1D-9DD7-D97574D78B9C}" type="pres">
      <dgm:prSet presAssocID="{82D36664-0315-4D8B-BB64-4120309F274E}" presName="roof" presStyleLbl="dkBgShp" presStyleIdx="0" presStyleCnt="2" custScaleX="99751"/>
      <dgm:spPr/>
    </dgm:pt>
    <dgm:pt modelId="{CED00515-3E99-4A65-B75C-A2FD97C6E5C9}" type="pres">
      <dgm:prSet presAssocID="{82D36664-0315-4D8B-BB64-4120309F274E}" presName="pillars" presStyleCnt="0"/>
      <dgm:spPr/>
    </dgm:pt>
    <dgm:pt modelId="{EBE1CB4B-EC26-407C-930E-A1B34C222D68}" type="pres">
      <dgm:prSet presAssocID="{82D36664-0315-4D8B-BB64-4120309F274E}" presName="pillar1" presStyleLbl="node1" presStyleIdx="0" presStyleCnt="2" custScaleX="97578">
        <dgm:presLayoutVars>
          <dgm:bulletEnabled val="1"/>
        </dgm:presLayoutVars>
      </dgm:prSet>
      <dgm:spPr/>
    </dgm:pt>
    <dgm:pt modelId="{FB313CD4-15CD-4DB6-8C89-2F5A6C8664D1}" type="pres">
      <dgm:prSet presAssocID="{16A28A22-A522-4F88-80FD-15EAC688D67F}" presName="pillarX" presStyleLbl="node1" presStyleIdx="1" presStyleCnt="2">
        <dgm:presLayoutVars>
          <dgm:bulletEnabled val="1"/>
        </dgm:presLayoutVars>
      </dgm:prSet>
      <dgm:spPr/>
    </dgm:pt>
    <dgm:pt modelId="{D9FFFBB0-3711-4B94-A157-C260BCC363E2}" type="pres">
      <dgm:prSet presAssocID="{82D36664-0315-4D8B-BB64-4120309F274E}" presName="base" presStyleLbl="dkBgShp" presStyleIdx="1" presStyleCnt="2" custLinFactNeighborX="274"/>
      <dgm:spPr>
        <a:xfrm>
          <a:off x="0" y="941065"/>
          <a:ext cx="3215465" cy="70832"/>
        </a:xfrm>
        <a:prstGeom prst="rect">
          <a:avLst/>
        </a:prstGeom>
        <a:solidFill>
          <a:srgbClr val="AE0B2A"/>
        </a:solidFill>
      </dgm:spPr>
    </dgm:pt>
  </dgm:ptLst>
  <dgm:cxnLst>
    <dgm:cxn modelId="{FF452807-D123-413D-828E-AC6D41119B75}" srcId="{82D36664-0315-4D8B-BB64-4120309F274E}" destId="{16A28A22-A522-4F88-80FD-15EAC688D67F}" srcOrd="1" destOrd="0" parTransId="{62750305-630F-4706-BDB1-9C9399E7F436}" sibTransId="{560F407B-26F1-4A27-B3C0-1BAE94527D2A}"/>
    <dgm:cxn modelId="{8227672F-5759-495A-8D45-1129BEAFF06B}" type="presOf" srcId="{82D36664-0315-4D8B-BB64-4120309F274E}" destId="{789AF328-6CEF-4B1D-9DD7-D97574D78B9C}" srcOrd="0" destOrd="0" presId="urn:microsoft.com/office/officeart/2005/8/layout/hList3"/>
    <dgm:cxn modelId="{B205B65B-DFAD-47A3-835B-074567E763C0}" srcId="{E76D1F5D-7317-4E63-B288-58101B468386}" destId="{82D36664-0315-4D8B-BB64-4120309F274E}" srcOrd="0" destOrd="0" parTransId="{3279AA56-789E-4EA2-8504-0274EBFCA05D}" sibTransId="{EB2C1E72-6665-4001-8B99-E509EB08DA2C}"/>
    <dgm:cxn modelId="{96462C42-75EA-4FD3-A989-51E246311C6F}" type="presOf" srcId="{E76D1F5D-7317-4E63-B288-58101B468386}" destId="{A3875847-EA6C-4E82-8B95-2B8E51B3C389}" srcOrd="0" destOrd="0" presId="urn:microsoft.com/office/officeart/2005/8/layout/hList3"/>
    <dgm:cxn modelId="{2E96B2A2-ADB8-447E-928B-0E986ACC527A}" type="presOf" srcId="{16A28A22-A522-4F88-80FD-15EAC688D67F}" destId="{FB313CD4-15CD-4DB6-8C89-2F5A6C8664D1}" srcOrd="0" destOrd="0" presId="urn:microsoft.com/office/officeart/2005/8/layout/hList3"/>
    <dgm:cxn modelId="{F67496C6-AD2B-456C-9531-DF43D2DF954F}" type="presOf" srcId="{5AC2FD7F-7414-4D55-8F6D-ECAC48AD7CA3}" destId="{EBE1CB4B-EC26-407C-930E-A1B34C222D68}" srcOrd="0" destOrd="0" presId="urn:microsoft.com/office/officeart/2005/8/layout/hList3"/>
    <dgm:cxn modelId="{EE365EE0-5E29-4CDA-B75B-9842BD4182F2}" srcId="{82D36664-0315-4D8B-BB64-4120309F274E}" destId="{5AC2FD7F-7414-4D55-8F6D-ECAC48AD7CA3}" srcOrd="0" destOrd="0" parTransId="{2903C02A-652C-4C29-A746-0116274552F8}" sibTransId="{7E8B6428-1B39-4DC3-A447-687D215C75E3}"/>
    <dgm:cxn modelId="{C56E45C9-29C3-4BC6-8B0F-E5CC25F254ED}" type="presParOf" srcId="{A3875847-EA6C-4E82-8B95-2B8E51B3C389}" destId="{789AF328-6CEF-4B1D-9DD7-D97574D78B9C}" srcOrd="0" destOrd="0" presId="urn:microsoft.com/office/officeart/2005/8/layout/hList3"/>
    <dgm:cxn modelId="{291546B1-2F0F-4820-9322-F70AA9AEBC57}" type="presParOf" srcId="{A3875847-EA6C-4E82-8B95-2B8E51B3C389}" destId="{CED00515-3E99-4A65-B75C-A2FD97C6E5C9}" srcOrd="1" destOrd="0" presId="urn:microsoft.com/office/officeart/2005/8/layout/hList3"/>
    <dgm:cxn modelId="{01092C63-A274-4704-A1EE-43BBE9F370DE}" type="presParOf" srcId="{CED00515-3E99-4A65-B75C-A2FD97C6E5C9}" destId="{EBE1CB4B-EC26-407C-930E-A1B34C222D68}" srcOrd="0" destOrd="0" presId="urn:microsoft.com/office/officeart/2005/8/layout/hList3"/>
    <dgm:cxn modelId="{0543CCB1-D93D-4CF7-A4A5-C75AE991E4B7}" type="presParOf" srcId="{CED00515-3E99-4A65-B75C-A2FD97C6E5C9}" destId="{FB313CD4-15CD-4DB6-8C89-2F5A6C8664D1}" srcOrd="1" destOrd="0" presId="urn:microsoft.com/office/officeart/2005/8/layout/hList3"/>
    <dgm:cxn modelId="{B15B7856-9467-4BE7-B44F-39115DEF0427}" type="presParOf" srcId="{A3875847-EA6C-4E82-8B95-2B8E51B3C389}" destId="{D9FFFBB0-3711-4B94-A157-C260BCC363E2}" srcOrd="2" destOrd="0" presId="urn:microsoft.com/office/officeart/2005/8/layout/h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93AC3-B1DA-4CB2-847D-5F368F8E509F}"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zh-CN" altLang="en-US"/>
        </a:p>
      </dgm:t>
    </dgm:pt>
    <dgm:pt modelId="{48258111-9774-48FE-A7EC-30A66EABE19F}">
      <dgm:prSet phldrT="[文本]" custT="1"/>
      <dgm:spPr/>
      <dgm:t>
        <a:bodyPr/>
        <a:lstStyle/>
        <a:p>
          <a:r>
            <a:rPr lang="zh-CN" altLang="en-US" sz="1400" b="1" dirty="0"/>
            <a:t>计算机化</a:t>
          </a:r>
        </a:p>
      </dgm:t>
    </dgm:pt>
    <dgm:pt modelId="{5D04F68E-0ACD-49EA-A128-439728B7087B}" cxnId="{D53157BD-06C5-4413-9102-7BB700447E6F}" type="parTrans">
      <dgm:prSet/>
      <dgm:spPr/>
      <dgm:t>
        <a:bodyPr/>
        <a:lstStyle/>
        <a:p>
          <a:endParaRPr lang="zh-CN" altLang="en-US"/>
        </a:p>
      </dgm:t>
    </dgm:pt>
    <dgm:pt modelId="{7495179D-924B-4556-AAC6-C90D026F3E96}" cxnId="{D53157BD-06C5-4413-9102-7BB700447E6F}" type="sibTrans">
      <dgm:prSet/>
      <dgm:spPr/>
      <dgm:t>
        <a:bodyPr/>
        <a:lstStyle/>
        <a:p>
          <a:endParaRPr lang="zh-CN" altLang="en-US"/>
        </a:p>
      </dgm:t>
    </dgm:pt>
    <dgm:pt modelId="{99FEAAC7-85A6-4CB4-A29E-AA729B4E4B76}">
      <dgm:prSet phldrT="[文本]" custT="1"/>
      <dgm:spPr/>
      <dgm:t>
        <a:bodyPr/>
        <a:lstStyle/>
        <a:p>
          <a:r>
            <a:rPr lang="zh-CN" altLang="en-US" sz="1400" b="1" dirty="0"/>
            <a:t>连接</a:t>
          </a:r>
        </a:p>
      </dgm:t>
    </dgm:pt>
    <dgm:pt modelId="{29280EE1-AB45-445F-8700-C8FC19FEB67A}" cxnId="{B9DF9320-E2AC-4417-B8D8-B5BCB3D8512F}" type="parTrans">
      <dgm:prSet/>
      <dgm:spPr/>
      <dgm:t>
        <a:bodyPr/>
        <a:lstStyle/>
        <a:p>
          <a:endParaRPr lang="zh-CN" altLang="en-US"/>
        </a:p>
      </dgm:t>
    </dgm:pt>
    <dgm:pt modelId="{F7B2B26A-BB32-493D-960A-691C5603B500}" cxnId="{B9DF9320-E2AC-4417-B8D8-B5BCB3D8512F}" type="sibTrans">
      <dgm:prSet/>
      <dgm:spPr/>
      <dgm:t>
        <a:bodyPr/>
        <a:lstStyle/>
        <a:p>
          <a:endParaRPr lang="zh-CN" altLang="en-US"/>
        </a:p>
      </dgm:t>
    </dgm:pt>
    <dgm:pt modelId="{CC53FB5E-42EF-4AF5-8CCD-DBA5A5386B2B}">
      <dgm:prSet phldrT="[文本]" custT="1"/>
      <dgm:spPr/>
      <dgm:t>
        <a:bodyPr/>
        <a:lstStyle/>
        <a:p>
          <a:r>
            <a:rPr lang="zh-CN" altLang="en-US" sz="1400" b="1" dirty="0"/>
            <a:t>可视</a:t>
          </a:r>
          <a:endParaRPr lang="en-US" altLang="zh-CN" sz="1400" b="1" dirty="0"/>
        </a:p>
      </dgm:t>
    </dgm:pt>
    <dgm:pt modelId="{E284FAF7-2587-4100-86BB-5D91B14F0E6E}" cxnId="{F18594B4-FBD8-467B-BAEE-FC1CB7AFB1FB}" type="parTrans">
      <dgm:prSet/>
      <dgm:spPr/>
      <dgm:t>
        <a:bodyPr/>
        <a:lstStyle/>
        <a:p>
          <a:endParaRPr lang="zh-CN" altLang="en-US"/>
        </a:p>
      </dgm:t>
    </dgm:pt>
    <dgm:pt modelId="{62D2DC23-37F9-4189-838C-894720CD89F8}" cxnId="{F18594B4-FBD8-467B-BAEE-FC1CB7AFB1FB}" type="sibTrans">
      <dgm:prSet/>
      <dgm:spPr/>
      <dgm:t>
        <a:bodyPr/>
        <a:lstStyle/>
        <a:p>
          <a:endParaRPr lang="zh-CN" altLang="en-US"/>
        </a:p>
      </dgm:t>
    </dgm:pt>
    <dgm:pt modelId="{52FC69C9-F125-4A67-BEC5-0A4D5B77C083}">
      <dgm:prSet phldrT="[文本]" custT="1"/>
      <dgm:spPr/>
      <dgm:t>
        <a:bodyPr/>
        <a:lstStyle/>
        <a:p>
          <a:r>
            <a:rPr lang="zh-CN" altLang="en-US" sz="1400" b="1" dirty="0"/>
            <a:t>透明</a:t>
          </a:r>
          <a:endParaRPr lang="en-US" altLang="zh-CN" sz="1400" b="1" dirty="0"/>
        </a:p>
      </dgm:t>
    </dgm:pt>
    <dgm:pt modelId="{5BDC5887-15FF-4FB7-AD85-ABAFF3451AFC}" cxnId="{2667FC1D-DDE5-48CC-9D39-D795CF7C0348}" type="parTrans">
      <dgm:prSet/>
      <dgm:spPr/>
      <dgm:t>
        <a:bodyPr/>
        <a:lstStyle/>
        <a:p>
          <a:endParaRPr lang="zh-CN" altLang="en-US"/>
        </a:p>
      </dgm:t>
    </dgm:pt>
    <dgm:pt modelId="{05102AF2-D67B-4A6A-BCE4-1061F090D3CF}" cxnId="{2667FC1D-DDE5-48CC-9D39-D795CF7C0348}" type="sibTrans">
      <dgm:prSet/>
      <dgm:spPr/>
      <dgm:t>
        <a:bodyPr/>
        <a:lstStyle/>
        <a:p>
          <a:endParaRPr lang="zh-CN" altLang="en-US"/>
        </a:p>
      </dgm:t>
    </dgm:pt>
    <dgm:pt modelId="{797A229A-B123-4579-A324-9815A2F3BFDD}">
      <dgm:prSet phldrT="[文本]" custT="1"/>
      <dgm:spPr/>
      <dgm:t>
        <a:bodyPr/>
        <a:lstStyle/>
        <a:p>
          <a:r>
            <a:rPr lang="zh-CN" altLang="en-US" sz="1400" b="1" dirty="0"/>
            <a:t>预测</a:t>
          </a:r>
          <a:endParaRPr lang="en-US" altLang="zh-CN" sz="1100" b="1" dirty="0"/>
        </a:p>
      </dgm:t>
    </dgm:pt>
    <dgm:pt modelId="{93E8DA69-0A3B-445E-AC42-77580213710F}" cxnId="{E53F5DF0-A6D0-44D4-907C-E8AF0B478629}" type="parTrans">
      <dgm:prSet/>
      <dgm:spPr/>
      <dgm:t>
        <a:bodyPr/>
        <a:lstStyle/>
        <a:p>
          <a:endParaRPr lang="zh-CN" altLang="en-US"/>
        </a:p>
      </dgm:t>
    </dgm:pt>
    <dgm:pt modelId="{A31928DC-7CCF-48BB-9D47-D50C2C786CA7}" cxnId="{E53F5DF0-A6D0-44D4-907C-E8AF0B478629}" type="sibTrans">
      <dgm:prSet/>
      <dgm:spPr/>
      <dgm:t>
        <a:bodyPr/>
        <a:lstStyle/>
        <a:p>
          <a:endParaRPr lang="zh-CN" altLang="en-US"/>
        </a:p>
      </dgm:t>
    </dgm:pt>
    <dgm:pt modelId="{CE9AEE46-A67F-462C-9867-A41A77542696}">
      <dgm:prSet phldrT="[文本]" custT="1"/>
      <dgm:spPr/>
      <dgm:t>
        <a:bodyPr/>
        <a:lstStyle/>
        <a:p>
          <a:r>
            <a:rPr lang="zh-CN" altLang="en-US" sz="1400" b="1" dirty="0"/>
            <a:t>自适应</a:t>
          </a:r>
          <a:endParaRPr lang="en-US" altLang="zh-CN" sz="1400" b="1" dirty="0"/>
        </a:p>
      </dgm:t>
    </dgm:pt>
    <dgm:pt modelId="{F06A0108-00FC-401E-B3D4-49198871994B}" cxnId="{C13E8877-9A30-4543-9682-C11E9760C4E8}" type="parTrans">
      <dgm:prSet/>
      <dgm:spPr/>
      <dgm:t>
        <a:bodyPr/>
        <a:lstStyle/>
        <a:p>
          <a:endParaRPr lang="zh-CN" altLang="en-US"/>
        </a:p>
      </dgm:t>
    </dgm:pt>
    <dgm:pt modelId="{0B01BDC5-ECA4-4551-AC42-4C253C27D185}" cxnId="{C13E8877-9A30-4543-9682-C11E9760C4E8}" type="sibTrans">
      <dgm:prSet/>
      <dgm:spPr/>
      <dgm:t>
        <a:bodyPr/>
        <a:lstStyle/>
        <a:p>
          <a:endParaRPr lang="zh-CN" altLang="en-US"/>
        </a:p>
      </dgm:t>
    </dgm:pt>
    <dgm:pt modelId="{21A9CA01-A681-4D15-BB8B-9A79AEC28D88}">
      <dgm:prSet phldrT="[文本]" custT="1"/>
      <dgm:spPr/>
      <dgm:t>
        <a:bodyPr/>
        <a:lstStyle/>
        <a:p>
          <a:pPr algn="l">
            <a:buFont typeface="Arial" panose="020B0604020202020204" pitchFamily="34" charset="0"/>
            <a:buChar char="•"/>
          </a:pPr>
          <a:r>
            <a:rPr lang="zh-CN" altLang="en-US" sz="1400" b="0" i="0" dirty="0"/>
            <a:t>企业通过计算机化高效处理重复性工作，并实现高精度、低成本制造。但不同的信息技术系统在企业内部独立运作，很多设备并不具备数字接口。</a:t>
          </a:r>
          <a:endParaRPr lang="zh-CN" altLang="en-US" sz="1400" dirty="0"/>
        </a:p>
      </dgm:t>
    </dgm:pt>
    <dgm:pt modelId="{38B67D90-880D-4C82-907F-57DBD732CA95}" cxnId="{D159D99A-2AD5-43CD-9A38-465FC0C8B137}" type="parTrans">
      <dgm:prSet/>
      <dgm:spPr/>
      <dgm:t>
        <a:bodyPr/>
        <a:lstStyle/>
        <a:p>
          <a:endParaRPr lang="zh-CN" altLang="en-US"/>
        </a:p>
      </dgm:t>
    </dgm:pt>
    <dgm:pt modelId="{F54756A2-BA3D-48DF-9353-F6E5D9C396F1}" cxnId="{D159D99A-2AD5-43CD-9A38-465FC0C8B137}" type="sibTrans">
      <dgm:prSet/>
      <dgm:spPr/>
      <dgm:t>
        <a:bodyPr/>
        <a:lstStyle/>
        <a:p>
          <a:endParaRPr lang="zh-CN" altLang="en-US"/>
        </a:p>
      </dgm:t>
    </dgm:pt>
    <dgm:pt modelId="{B4BFF883-C964-4380-B696-6D56B05B1F85}">
      <dgm:prSet phldrT="[文本]" custT="1"/>
      <dgm:spPr/>
      <dgm:t>
        <a:bodyPr/>
        <a:lstStyle/>
        <a:p>
          <a:r>
            <a:rPr lang="zh-CN" altLang="en-US" sz="1400" b="0" i="0" dirty="0"/>
            <a:t>相互关联的环节取代各自为政的信息技术。操作技术（</a:t>
          </a:r>
          <a:r>
            <a:rPr lang="en-US" altLang="zh-CN" sz="1400" b="0" i="0" dirty="0"/>
            <a:t>OT</a:t>
          </a:r>
          <a:r>
            <a:rPr lang="zh-CN" altLang="en-US" sz="1400" b="0" i="0" dirty="0"/>
            <a:t>）系统的各部分 实现了连通性和互操作性，但是依旧未能达到</a:t>
          </a:r>
          <a:r>
            <a:rPr lang="en-US" altLang="zh-CN" sz="1400" b="0" i="0" dirty="0"/>
            <a:t>IT</a:t>
          </a:r>
          <a:r>
            <a:rPr lang="zh-CN" altLang="en-US" sz="1400" b="0" i="0" dirty="0"/>
            <a:t>层面和</a:t>
          </a:r>
          <a:r>
            <a:rPr lang="en-US" altLang="zh-CN" sz="1400" b="0" i="0" dirty="0"/>
            <a:t>OT</a:t>
          </a:r>
          <a:r>
            <a:rPr lang="zh-CN" altLang="en-US" sz="1400" b="0" i="0" dirty="0"/>
            <a:t>层面的完全整合。</a:t>
          </a:r>
          <a:endParaRPr lang="zh-CN" altLang="en-US" sz="1400" dirty="0"/>
        </a:p>
      </dgm:t>
    </dgm:pt>
    <dgm:pt modelId="{6261ADE8-5BDE-4951-BA98-EE73DABC0F78}" cxnId="{C9EBFF57-EC0C-4841-B82D-A9157E1BB7BB}" type="parTrans">
      <dgm:prSet/>
      <dgm:spPr/>
      <dgm:t>
        <a:bodyPr/>
        <a:lstStyle/>
        <a:p>
          <a:endParaRPr lang="zh-CN" altLang="en-US"/>
        </a:p>
      </dgm:t>
    </dgm:pt>
    <dgm:pt modelId="{383B3E7C-A811-48F5-A677-F23B3FA94CD3}" cxnId="{C9EBFF57-EC0C-4841-B82D-A9157E1BB7BB}" type="sibTrans">
      <dgm:prSet/>
      <dgm:spPr/>
      <dgm:t>
        <a:bodyPr/>
        <a:lstStyle/>
        <a:p>
          <a:endParaRPr lang="zh-CN" altLang="en-US"/>
        </a:p>
      </dgm:t>
    </dgm:pt>
    <dgm:pt modelId="{181A225B-E969-448F-876D-D7B985DE6457}">
      <dgm:prSet phldrT="[文本]" custT="1"/>
      <dgm:spPr/>
      <dgm:t>
        <a:bodyPr/>
        <a:lstStyle/>
        <a:p>
          <a:r>
            <a:rPr lang="zh-CN" altLang="en-US" sz="1400" b="0" i="0" dirty="0"/>
            <a:t>了解正在发生什么，通过现场总线和传感器等物联网技术，企业捕获大量的实时数据，建立起企业的“数字孪生”，从而改变以前基于人工经验的决策方式，转为基于数字进行决策。</a:t>
          </a:r>
          <a:endParaRPr lang="en-US" altLang="zh-CN" sz="1400" dirty="0"/>
        </a:p>
      </dgm:t>
    </dgm:pt>
    <dgm:pt modelId="{37EBD7E2-707C-4B16-B9CC-D17FF4044DD8}" cxnId="{B5376003-3035-46C3-857F-3AB51071090E}" type="parTrans">
      <dgm:prSet/>
      <dgm:spPr/>
      <dgm:t>
        <a:bodyPr/>
        <a:lstStyle/>
        <a:p>
          <a:endParaRPr lang="zh-CN" altLang="en-US"/>
        </a:p>
      </dgm:t>
    </dgm:pt>
    <dgm:pt modelId="{EF1833B4-6607-48FE-8DCC-810E9DC4750F}" cxnId="{B5376003-3035-46C3-857F-3AB51071090E}" type="sibTrans">
      <dgm:prSet/>
      <dgm:spPr/>
      <dgm:t>
        <a:bodyPr/>
        <a:lstStyle/>
        <a:p>
          <a:endParaRPr lang="zh-CN" altLang="en-US"/>
        </a:p>
      </dgm:t>
    </dgm:pt>
    <dgm:pt modelId="{1FA0565C-CD16-48A9-A48E-DA8BBE37FABD}">
      <dgm:prSet phldrT="[文本]" custT="1"/>
      <dgm:spPr/>
      <dgm:t>
        <a:bodyPr/>
        <a:lstStyle/>
        <a:p>
          <a:r>
            <a:rPr lang="zh-CN" altLang="en-US" sz="1400" b="0" i="0" dirty="0"/>
            <a:t>了解事件发生的原因，并通过根本原因分析生成认识。</a:t>
          </a:r>
          <a:endParaRPr lang="en-US" altLang="zh-CN" sz="1400" dirty="0"/>
        </a:p>
      </dgm:t>
    </dgm:pt>
    <dgm:pt modelId="{8B3865F1-66FA-4527-983D-271745F73C8D}" cxnId="{096F30A2-2544-49F2-8396-4DE95259F7E5}" type="parTrans">
      <dgm:prSet/>
      <dgm:spPr/>
      <dgm:t>
        <a:bodyPr/>
        <a:lstStyle/>
        <a:p>
          <a:endParaRPr lang="zh-CN" altLang="en-US"/>
        </a:p>
      </dgm:t>
    </dgm:pt>
    <dgm:pt modelId="{1DE10CE7-57B6-4FDB-8F47-A43C75B1AAD2}" cxnId="{096F30A2-2544-49F2-8396-4DE95259F7E5}" type="sibTrans">
      <dgm:prSet/>
      <dgm:spPr/>
      <dgm:t>
        <a:bodyPr/>
        <a:lstStyle/>
        <a:p>
          <a:endParaRPr lang="zh-CN" altLang="en-US"/>
        </a:p>
      </dgm:t>
    </dgm:pt>
    <dgm:pt modelId="{A515B1BA-4736-4F1A-AD2B-564DEF569E54}">
      <dgm:prSet phldrT="[文本]" custT="1"/>
      <dgm:spPr/>
      <dgm:t>
        <a:bodyPr/>
        <a:lstStyle/>
        <a:p>
          <a:r>
            <a:rPr lang="zh-CN" altLang="en-US" sz="1400" b="0" i="0" dirty="0"/>
            <a:t>将数字孪生投射到未来，模拟不同的情景对未来发展进行预测，并适时做出决策和采取适当措施。</a:t>
          </a:r>
          <a:endParaRPr lang="en-US" altLang="zh-CN" sz="1400" dirty="0"/>
        </a:p>
      </dgm:t>
    </dgm:pt>
    <dgm:pt modelId="{54DB6FE8-1DDA-4DAC-AA5C-808055CA9DF7}" cxnId="{FF199CBF-349A-428B-AA27-BCADB0EF4BDF}" type="parTrans">
      <dgm:prSet/>
      <dgm:spPr/>
      <dgm:t>
        <a:bodyPr/>
        <a:lstStyle/>
        <a:p>
          <a:endParaRPr lang="zh-CN" altLang="en-US"/>
        </a:p>
      </dgm:t>
    </dgm:pt>
    <dgm:pt modelId="{CBDD27AE-2A3E-4BAD-95E2-D7666E84F0F7}" cxnId="{FF199CBF-349A-428B-AA27-BCADB0EF4BDF}" type="sibTrans">
      <dgm:prSet/>
      <dgm:spPr/>
      <dgm:t>
        <a:bodyPr/>
        <a:lstStyle/>
        <a:p>
          <a:endParaRPr lang="zh-CN" altLang="en-US"/>
        </a:p>
      </dgm:t>
    </dgm:pt>
    <dgm:pt modelId="{CA1E4857-F2EF-4FA7-8D34-6B53CDEFE0D0}">
      <dgm:prSet phldrT="[文本]" custT="1"/>
      <dgm:spPr/>
      <dgm:t>
        <a:bodyPr/>
        <a:lstStyle/>
        <a:p>
          <a:pPr marL="0"/>
          <a:r>
            <a:rPr lang="zh-CN" altLang="en-US" sz="1400" b="0" i="0" dirty="0"/>
            <a:t>预测能力只是自动化行为和决策的根本要求，而持续的自适应则使企业实现自主响应，以便其尽快适应变化的经营环境。</a:t>
          </a:r>
          <a:endParaRPr lang="en-US" altLang="zh-CN" sz="1400" dirty="0"/>
        </a:p>
      </dgm:t>
    </dgm:pt>
    <dgm:pt modelId="{D93E216C-F030-48EB-8F70-6F265D50601A}" cxnId="{474EDD0D-4EF3-4197-BB43-11EC32EE5F8B}" type="parTrans">
      <dgm:prSet/>
      <dgm:spPr/>
      <dgm:t>
        <a:bodyPr/>
        <a:lstStyle/>
        <a:p>
          <a:endParaRPr lang="zh-CN" altLang="en-US"/>
        </a:p>
      </dgm:t>
    </dgm:pt>
    <dgm:pt modelId="{A4CF3B86-C2CF-4107-81B3-44C1DDC07D29}" cxnId="{474EDD0D-4EF3-4197-BB43-11EC32EE5F8B}" type="sibTrans">
      <dgm:prSet/>
      <dgm:spPr/>
      <dgm:t>
        <a:bodyPr/>
        <a:lstStyle/>
        <a:p>
          <a:endParaRPr lang="zh-CN" altLang="en-US"/>
        </a:p>
      </dgm:t>
    </dgm:pt>
    <dgm:pt modelId="{8C6C1C03-4BE7-4BE3-AAF7-C5C09041A4BE}" type="pres">
      <dgm:prSet presAssocID="{6B193AC3-B1DA-4CB2-847D-5F368F8E509F}" presName="linear" presStyleCnt="0">
        <dgm:presLayoutVars>
          <dgm:animLvl val="lvl"/>
          <dgm:resizeHandles val="exact"/>
        </dgm:presLayoutVars>
      </dgm:prSet>
      <dgm:spPr/>
    </dgm:pt>
    <dgm:pt modelId="{9296F2AA-0500-4F7C-9863-F67D403AC1E9}" type="pres">
      <dgm:prSet presAssocID="{48258111-9774-48FE-A7EC-30A66EABE19F}" presName="parentText" presStyleLbl="node1" presStyleIdx="0" presStyleCnt="6">
        <dgm:presLayoutVars>
          <dgm:chMax val="0"/>
          <dgm:bulletEnabled val="1"/>
        </dgm:presLayoutVars>
      </dgm:prSet>
      <dgm:spPr/>
    </dgm:pt>
    <dgm:pt modelId="{BA64314E-09FB-4D45-8588-561BC15C04B4}" type="pres">
      <dgm:prSet presAssocID="{48258111-9774-48FE-A7EC-30A66EABE19F}" presName="childText" presStyleLbl="revTx" presStyleIdx="0" presStyleCnt="6">
        <dgm:presLayoutVars>
          <dgm:bulletEnabled val="1"/>
        </dgm:presLayoutVars>
      </dgm:prSet>
      <dgm:spPr/>
    </dgm:pt>
    <dgm:pt modelId="{25787D11-A88A-4071-95FC-1A1A4A2B2A9E}" type="pres">
      <dgm:prSet presAssocID="{99FEAAC7-85A6-4CB4-A29E-AA729B4E4B76}" presName="parentText" presStyleLbl="node1" presStyleIdx="1" presStyleCnt="6">
        <dgm:presLayoutVars>
          <dgm:chMax val="0"/>
          <dgm:bulletEnabled val="1"/>
        </dgm:presLayoutVars>
      </dgm:prSet>
      <dgm:spPr/>
    </dgm:pt>
    <dgm:pt modelId="{09433556-CF57-49A6-BA9D-3734F0C7F15E}" type="pres">
      <dgm:prSet presAssocID="{99FEAAC7-85A6-4CB4-A29E-AA729B4E4B76}" presName="childText" presStyleLbl="revTx" presStyleIdx="1" presStyleCnt="6">
        <dgm:presLayoutVars>
          <dgm:bulletEnabled val="1"/>
        </dgm:presLayoutVars>
      </dgm:prSet>
      <dgm:spPr/>
    </dgm:pt>
    <dgm:pt modelId="{2122F31A-50FB-47E3-B4A2-193C976F30C9}" type="pres">
      <dgm:prSet presAssocID="{CC53FB5E-42EF-4AF5-8CCD-DBA5A5386B2B}" presName="parentText" presStyleLbl="node1" presStyleIdx="2" presStyleCnt="6">
        <dgm:presLayoutVars>
          <dgm:chMax val="0"/>
          <dgm:bulletEnabled val="1"/>
        </dgm:presLayoutVars>
      </dgm:prSet>
      <dgm:spPr/>
    </dgm:pt>
    <dgm:pt modelId="{A4FDAF03-19AA-4CE6-B934-28841DC09ADB}" type="pres">
      <dgm:prSet presAssocID="{CC53FB5E-42EF-4AF5-8CCD-DBA5A5386B2B}" presName="childText" presStyleLbl="revTx" presStyleIdx="2" presStyleCnt="6">
        <dgm:presLayoutVars>
          <dgm:bulletEnabled val="1"/>
        </dgm:presLayoutVars>
      </dgm:prSet>
      <dgm:spPr/>
    </dgm:pt>
    <dgm:pt modelId="{68A4A178-AE44-447E-AE48-C5CF93CF6046}" type="pres">
      <dgm:prSet presAssocID="{52FC69C9-F125-4A67-BEC5-0A4D5B77C083}" presName="parentText" presStyleLbl="node1" presStyleIdx="3" presStyleCnt="6">
        <dgm:presLayoutVars>
          <dgm:chMax val="0"/>
          <dgm:bulletEnabled val="1"/>
        </dgm:presLayoutVars>
      </dgm:prSet>
      <dgm:spPr/>
    </dgm:pt>
    <dgm:pt modelId="{C6CBBAB1-0E6F-4DE4-9521-344A448796C8}" type="pres">
      <dgm:prSet presAssocID="{52FC69C9-F125-4A67-BEC5-0A4D5B77C083}" presName="childText" presStyleLbl="revTx" presStyleIdx="3" presStyleCnt="6">
        <dgm:presLayoutVars>
          <dgm:bulletEnabled val="1"/>
        </dgm:presLayoutVars>
      </dgm:prSet>
      <dgm:spPr/>
    </dgm:pt>
    <dgm:pt modelId="{ABC7C3A7-D1E9-4B32-84BB-E9F76D05AE8C}" type="pres">
      <dgm:prSet presAssocID="{797A229A-B123-4579-A324-9815A2F3BFDD}" presName="parentText" presStyleLbl="node1" presStyleIdx="4" presStyleCnt="6">
        <dgm:presLayoutVars>
          <dgm:chMax val="0"/>
          <dgm:bulletEnabled val="1"/>
        </dgm:presLayoutVars>
      </dgm:prSet>
      <dgm:spPr/>
    </dgm:pt>
    <dgm:pt modelId="{30E7FFF3-809A-4CCE-B4AE-F967F3AC1CFE}" type="pres">
      <dgm:prSet presAssocID="{797A229A-B123-4579-A324-9815A2F3BFDD}" presName="childText" presStyleLbl="revTx" presStyleIdx="4" presStyleCnt="6">
        <dgm:presLayoutVars>
          <dgm:bulletEnabled val="1"/>
        </dgm:presLayoutVars>
      </dgm:prSet>
      <dgm:spPr/>
    </dgm:pt>
    <dgm:pt modelId="{6490645C-9347-4312-9F88-5CB38BA41987}" type="pres">
      <dgm:prSet presAssocID="{CE9AEE46-A67F-462C-9867-A41A77542696}" presName="parentText" presStyleLbl="node1" presStyleIdx="5" presStyleCnt="6">
        <dgm:presLayoutVars>
          <dgm:chMax val="0"/>
          <dgm:bulletEnabled val="1"/>
        </dgm:presLayoutVars>
      </dgm:prSet>
      <dgm:spPr/>
    </dgm:pt>
    <dgm:pt modelId="{A88216AE-B9AB-4326-8F20-4AF3FB2D0ED3}" type="pres">
      <dgm:prSet presAssocID="{CE9AEE46-A67F-462C-9867-A41A77542696}" presName="childText" presStyleLbl="revTx" presStyleIdx="5" presStyleCnt="6">
        <dgm:presLayoutVars>
          <dgm:bulletEnabled val="1"/>
        </dgm:presLayoutVars>
      </dgm:prSet>
      <dgm:spPr/>
    </dgm:pt>
  </dgm:ptLst>
  <dgm:cxnLst>
    <dgm:cxn modelId="{B5376003-3035-46C3-857F-3AB51071090E}" srcId="{CC53FB5E-42EF-4AF5-8CCD-DBA5A5386B2B}" destId="{181A225B-E969-448F-876D-D7B985DE6457}" srcOrd="0" destOrd="0" parTransId="{37EBD7E2-707C-4B16-B9CC-D17FF4044DD8}" sibTransId="{EF1833B4-6607-48FE-8DCC-810E9DC4750F}"/>
    <dgm:cxn modelId="{1CFD0E05-017B-4ABB-8A95-347C81E2675C}" type="presOf" srcId="{99FEAAC7-85A6-4CB4-A29E-AA729B4E4B76}" destId="{25787D11-A88A-4071-95FC-1A1A4A2B2A9E}" srcOrd="0" destOrd="0" presId="urn:microsoft.com/office/officeart/2005/8/layout/vList2"/>
    <dgm:cxn modelId="{474EDD0D-4EF3-4197-BB43-11EC32EE5F8B}" srcId="{CE9AEE46-A67F-462C-9867-A41A77542696}" destId="{CA1E4857-F2EF-4FA7-8D34-6B53CDEFE0D0}" srcOrd="0" destOrd="0" parTransId="{D93E216C-F030-48EB-8F70-6F265D50601A}" sibTransId="{A4CF3B86-C2CF-4107-81B3-44C1DDC07D29}"/>
    <dgm:cxn modelId="{1AE2250E-0FFA-48D6-91F6-697E6C333AE0}" type="presOf" srcId="{797A229A-B123-4579-A324-9815A2F3BFDD}" destId="{ABC7C3A7-D1E9-4B32-84BB-E9F76D05AE8C}" srcOrd="0" destOrd="0" presId="urn:microsoft.com/office/officeart/2005/8/layout/vList2"/>
    <dgm:cxn modelId="{97FC8A13-5373-472A-B23C-CE574F0B9257}" type="presOf" srcId="{21A9CA01-A681-4D15-BB8B-9A79AEC28D88}" destId="{BA64314E-09FB-4D45-8588-561BC15C04B4}" srcOrd="0" destOrd="0" presId="urn:microsoft.com/office/officeart/2005/8/layout/vList2"/>
    <dgm:cxn modelId="{9C5BC616-1EC2-4A6D-A543-DD281CD84CB9}" type="presOf" srcId="{A515B1BA-4736-4F1A-AD2B-564DEF569E54}" destId="{30E7FFF3-809A-4CCE-B4AE-F967F3AC1CFE}" srcOrd="0" destOrd="0" presId="urn:microsoft.com/office/officeart/2005/8/layout/vList2"/>
    <dgm:cxn modelId="{2667FC1D-DDE5-48CC-9D39-D795CF7C0348}" srcId="{6B193AC3-B1DA-4CB2-847D-5F368F8E509F}" destId="{52FC69C9-F125-4A67-BEC5-0A4D5B77C083}" srcOrd="3" destOrd="0" parTransId="{5BDC5887-15FF-4FB7-AD85-ABAFF3451AFC}" sibTransId="{05102AF2-D67B-4A6A-BCE4-1061F090D3CF}"/>
    <dgm:cxn modelId="{B9DF9320-E2AC-4417-B8D8-B5BCB3D8512F}" srcId="{6B193AC3-B1DA-4CB2-847D-5F368F8E509F}" destId="{99FEAAC7-85A6-4CB4-A29E-AA729B4E4B76}" srcOrd="1" destOrd="0" parTransId="{29280EE1-AB45-445F-8700-C8FC19FEB67A}" sibTransId="{F7B2B26A-BB32-493D-960A-691C5603B500}"/>
    <dgm:cxn modelId="{656EE941-3B45-43DE-8FAD-F5ABACF33FDB}" type="presOf" srcId="{52FC69C9-F125-4A67-BEC5-0A4D5B77C083}" destId="{68A4A178-AE44-447E-AE48-C5CF93CF6046}" srcOrd="0" destOrd="0" presId="urn:microsoft.com/office/officeart/2005/8/layout/vList2"/>
    <dgm:cxn modelId="{0A19B365-E57D-4BE2-9CE7-699B9925999F}" type="presOf" srcId="{6B193AC3-B1DA-4CB2-847D-5F368F8E509F}" destId="{8C6C1C03-4BE7-4BE3-AAF7-C5C09041A4BE}" srcOrd="0" destOrd="0" presId="urn:microsoft.com/office/officeart/2005/8/layout/vList2"/>
    <dgm:cxn modelId="{3B15964B-6F1F-4AB5-A94F-6CC6BC97631A}" type="presOf" srcId="{1FA0565C-CD16-48A9-A48E-DA8BBE37FABD}" destId="{C6CBBAB1-0E6F-4DE4-9521-344A448796C8}" srcOrd="0" destOrd="0" presId="urn:microsoft.com/office/officeart/2005/8/layout/vList2"/>
    <dgm:cxn modelId="{6D005176-2A40-461A-84F0-7A10F3203FAC}" type="presOf" srcId="{B4BFF883-C964-4380-B696-6D56B05B1F85}" destId="{09433556-CF57-49A6-BA9D-3734F0C7F15E}" srcOrd="0" destOrd="0" presId="urn:microsoft.com/office/officeart/2005/8/layout/vList2"/>
    <dgm:cxn modelId="{F730AB56-8377-4C98-B2A8-DA46406C68CA}" type="presOf" srcId="{CE9AEE46-A67F-462C-9867-A41A77542696}" destId="{6490645C-9347-4312-9F88-5CB38BA41987}" srcOrd="0" destOrd="0" presId="urn:microsoft.com/office/officeart/2005/8/layout/vList2"/>
    <dgm:cxn modelId="{C13E8877-9A30-4543-9682-C11E9760C4E8}" srcId="{6B193AC3-B1DA-4CB2-847D-5F368F8E509F}" destId="{CE9AEE46-A67F-462C-9867-A41A77542696}" srcOrd="5" destOrd="0" parTransId="{F06A0108-00FC-401E-B3D4-49198871994B}" sibTransId="{0B01BDC5-ECA4-4551-AC42-4C253C27D185}"/>
    <dgm:cxn modelId="{C9EBFF57-EC0C-4841-B82D-A9157E1BB7BB}" srcId="{99FEAAC7-85A6-4CB4-A29E-AA729B4E4B76}" destId="{B4BFF883-C964-4380-B696-6D56B05B1F85}" srcOrd="0" destOrd="0" parTransId="{6261ADE8-5BDE-4951-BA98-EE73DABC0F78}" sibTransId="{383B3E7C-A811-48F5-A677-F23B3FA94CD3}"/>
    <dgm:cxn modelId="{839E2A83-FE6E-40CF-B628-E317E8C4552B}" type="presOf" srcId="{CC53FB5E-42EF-4AF5-8CCD-DBA5A5386B2B}" destId="{2122F31A-50FB-47E3-B4A2-193C976F30C9}" srcOrd="0" destOrd="0" presId="urn:microsoft.com/office/officeart/2005/8/layout/vList2"/>
    <dgm:cxn modelId="{AA903599-5438-4CE8-863C-A89F2294ED6C}" type="presOf" srcId="{48258111-9774-48FE-A7EC-30A66EABE19F}" destId="{9296F2AA-0500-4F7C-9863-F67D403AC1E9}" srcOrd="0" destOrd="0" presId="urn:microsoft.com/office/officeart/2005/8/layout/vList2"/>
    <dgm:cxn modelId="{D159D99A-2AD5-43CD-9A38-465FC0C8B137}" srcId="{48258111-9774-48FE-A7EC-30A66EABE19F}" destId="{21A9CA01-A681-4D15-BB8B-9A79AEC28D88}" srcOrd="0" destOrd="0" parTransId="{38B67D90-880D-4C82-907F-57DBD732CA95}" sibTransId="{F54756A2-BA3D-48DF-9353-F6E5D9C396F1}"/>
    <dgm:cxn modelId="{096F30A2-2544-49F2-8396-4DE95259F7E5}" srcId="{52FC69C9-F125-4A67-BEC5-0A4D5B77C083}" destId="{1FA0565C-CD16-48A9-A48E-DA8BBE37FABD}" srcOrd="0" destOrd="0" parTransId="{8B3865F1-66FA-4527-983D-271745F73C8D}" sibTransId="{1DE10CE7-57B6-4FDB-8F47-A43C75B1AAD2}"/>
    <dgm:cxn modelId="{6C23CDAF-6E37-4AF8-BD41-32D60EBC828A}" type="presOf" srcId="{CA1E4857-F2EF-4FA7-8D34-6B53CDEFE0D0}" destId="{A88216AE-B9AB-4326-8F20-4AF3FB2D0ED3}" srcOrd="0" destOrd="0" presId="urn:microsoft.com/office/officeart/2005/8/layout/vList2"/>
    <dgm:cxn modelId="{F18594B4-FBD8-467B-BAEE-FC1CB7AFB1FB}" srcId="{6B193AC3-B1DA-4CB2-847D-5F368F8E509F}" destId="{CC53FB5E-42EF-4AF5-8CCD-DBA5A5386B2B}" srcOrd="2" destOrd="0" parTransId="{E284FAF7-2587-4100-86BB-5D91B14F0E6E}" sibTransId="{62D2DC23-37F9-4189-838C-894720CD89F8}"/>
    <dgm:cxn modelId="{D53157BD-06C5-4413-9102-7BB700447E6F}" srcId="{6B193AC3-B1DA-4CB2-847D-5F368F8E509F}" destId="{48258111-9774-48FE-A7EC-30A66EABE19F}" srcOrd="0" destOrd="0" parTransId="{5D04F68E-0ACD-49EA-A128-439728B7087B}" sibTransId="{7495179D-924B-4556-AAC6-C90D026F3E96}"/>
    <dgm:cxn modelId="{FF199CBF-349A-428B-AA27-BCADB0EF4BDF}" srcId="{797A229A-B123-4579-A324-9815A2F3BFDD}" destId="{A515B1BA-4736-4F1A-AD2B-564DEF569E54}" srcOrd="0" destOrd="0" parTransId="{54DB6FE8-1DDA-4DAC-AA5C-808055CA9DF7}" sibTransId="{CBDD27AE-2A3E-4BAD-95E2-D7666E84F0F7}"/>
    <dgm:cxn modelId="{E4BCD5DA-3C12-404A-8469-010F3EF21432}" type="presOf" srcId="{181A225B-E969-448F-876D-D7B985DE6457}" destId="{A4FDAF03-19AA-4CE6-B934-28841DC09ADB}" srcOrd="0" destOrd="0" presId="urn:microsoft.com/office/officeart/2005/8/layout/vList2"/>
    <dgm:cxn modelId="{E53F5DF0-A6D0-44D4-907C-E8AF0B478629}" srcId="{6B193AC3-B1DA-4CB2-847D-5F368F8E509F}" destId="{797A229A-B123-4579-A324-9815A2F3BFDD}" srcOrd="4" destOrd="0" parTransId="{93E8DA69-0A3B-445E-AC42-77580213710F}" sibTransId="{A31928DC-7CCF-48BB-9D47-D50C2C786CA7}"/>
    <dgm:cxn modelId="{4C927AE9-CD3A-4006-94F0-9467F682F0B1}" type="presParOf" srcId="{8C6C1C03-4BE7-4BE3-AAF7-C5C09041A4BE}" destId="{9296F2AA-0500-4F7C-9863-F67D403AC1E9}" srcOrd="0" destOrd="0" presId="urn:microsoft.com/office/officeart/2005/8/layout/vList2"/>
    <dgm:cxn modelId="{F5C95FB4-3F90-468B-A6D6-36B37174D27B}" type="presParOf" srcId="{8C6C1C03-4BE7-4BE3-AAF7-C5C09041A4BE}" destId="{BA64314E-09FB-4D45-8588-561BC15C04B4}" srcOrd="1" destOrd="0" presId="urn:microsoft.com/office/officeart/2005/8/layout/vList2"/>
    <dgm:cxn modelId="{E219C9AE-A69F-4E4C-8348-AC236D5E8B69}" type="presParOf" srcId="{8C6C1C03-4BE7-4BE3-AAF7-C5C09041A4BE}" destId="{25787D11-A88A-4071-95FC-1A1A4A2B2A9E}" srcOrd="2" destOrd="0" presId="urn:microsoft.com/office/officeart/2005/8/layout/vList2"/>
    <dgm:cxn modelId="{95549690-5B90-49A8-9E59-65A2385E0493}" type="presParOf" srcId="{8C6C1C03-4BE7-4BE3-AAF7-C5C09041A4BE}" destId="{09433556-CF57-49A6-BA9D-3734F0C7F15E}" srcOrd="3" destOrd="0" presId="urn:microsoft.com/office/officeart/2005/8/layout/vList2"/>
    <dgm:cxn modelId="{AAEAE539-BF38-48D4-86A1-3F887682124C}" type="presParOf" srcId="{8C6C1C03-4BE7-4BE3-AAF7-C5C09041A4BE}" destId="{2122F31A-50FB-47E3-B4A2-193C976F30C9}" srcOrd="4" destOrd="0" presId="urn:microsoft.com/office/officeart/2005/8/layout/vList2"/>
    <dgm:cxn modelId="{C71D1682-60B8-480C-A847-792CDD29499D}" type="presParOf" srcId="{8C6C1C03-4BE7-4BE3-AAF7-C5C09041A4BE}" destId="{A4FDAF03-19AA-4CE6-B934-28841DC09ADB}" srcOrd="5" destOrd="0" presId="urn:microsoft.com/office/officeart/2005/8/layout/vList2"/>
    <dgm:cxn modelId="{5B087E00-87B7-4B36-A838-919B2079E230}" type="presParOf" srcId="{8C6C1C03-4BE7-4BE3-AAF7-C5C09041A4BE}" destId="{68A4A178-AE44-447E-AE48-C5CF93CF6046}" srcOrd="6" destOrd="0" presId="urn:microsoft.com/office/officeart/2005/8/layout/vList2"/>
    <dgm:cxn modelId="{795EE98C-D085-4244-B44F-9D72C89B9AB1}" type="presParOf" srcId="{8C6C1C03-4BE7-4BE3-AAF7-C5C09041A4BE}" destId="{C6CBBAB1-0E6F-4DE4-9521-344A448796C8}" srcOrd="7" destOrd="0" presId="urn:microsoft.com/office/officeart/2005/8/layout/vList2"/>
    <dgm:cxn modelId="{55D9F228-FC78-41A5-B52F-33226382B711}" type="presParOf" srcId="{8C6C1C03-4BE7-4BE3-AAF7-C5C09041A4BE}" destId="{ABC7C3A7-D1E9-4B32-84BB-E9F76D05AE8C}" srcOrd="8" destOrd="0" presId="urn:microsoft.com/office/officeart/2005/8/layout/vList2"/>
    <dgm:cxn modelId="{49F9E16D-F780-439C-B673-6B8A8ECE6810}" type="presParOf" srcId="{8C6C1C03-4BE7-4BE3-AAF7-C5C09041A4BE}" destId="{30E7FFF3-809A-4CCE-B4AE-F967F3AC1CFE}" srcOrd="9" destOrd="0" presId="urn:microsoft.com/office/officeart/2005/8/layout/vList2"/>
    <dgm:cxn modelId="{F1B4CCCA-5736-427E-8701-23CA3C6F7014}" type="presParOf" srcId="{8C6C1C03-4BE7-4BE3-AAF7-C5C09041A4BE}" destId="{6490645C-9347-4312-9F88-5CB38BA41987}" srcOrd="10" destOrd="0" presId="urn:microsoft.com/office/officeart/2005/8/layout/vList2"/>
    <dgm:cxn modelId="{5F389927-AE12-4D6A-A53D-B107D18EF1C9}" type="presParOf" srcId="{8C6C1C03-4BE7-4BE3-AAF7-C5C09041A4BE}" destId="{A88216AE-B9AB-4326-8F20-4AF3FB2D0ED3}" srcOrd="1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D6DAD-B876-4566-A633-483835AAAE4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zh-HK" altLang="en-US"/>
        </a:p>
      </dgm:t>
    </dgm:pt>
    <dgm:pt modelId="{063DF5C8-4BA2-41FD-8C02-D9594D05A280}">
      <dgm:prSet phldrT="[文本]"/>
      <dgm:spPr/>
      <dgm:t>
        <a:bodyPr/>
        <a:lstStyle/>
        <a:p>
          <a:r>
            <a:rPr lang="zh-CN" altLang="en-US" dirty="0"/>
            <a:t>识别数字化关键需求，规划制订数字化战略目标和长远计划；</a:t>
          </a:r>
          <a:endParaRPr lang="zh-HK" altLang="en-US" dirty="0"/>
        </a:p>
      </dgm:t>
    </dgm:pt>
    <dgm:pt modelId="{351B7227-99FF-4C21-9F11-DA11D6E6FF69}" cxnId="{EDFAF1DE-C9D1-414F-B9EF-FFBDB40AA9FB}" type="parTrans">
      <dgm:prSet/>
      <dgm:spPr/>
      <dgm:t>
        <a:bodyPr/>
        <a:lstStyle/>
        <a:p>
          <a:endParaRPr lang="zh-HK" altLang="en-US"/>
        </a:p>
      </dgm:t>
    </dgm:pt>
    <dgm:pt modelId="{41A37A39-FDE0-4B29-B73C-857FBE561688}" cxnId="{EDFAF1DE-C9D1-414F-B9EF-FFBDB40AA9FB}" type="sibTrans">
      <dgm:prSet/>
      <dgm:spPr/>
      <dgm:t>
        <a:bodyPr/>
        <a:lstStyle/>
        <a:p>
          <a:endParaRPr lang="zh-HK" altLang="en-US"/>
        </a:p>
      </dgm:t>
    </dgm:pt>
    <dgm:pt modelId="{9D77C45F-31F7-4D0D-848D-E584632CFB93}">
      <dgm:prSet phldrT="[文本]"/>
      <dgm:spPr/>
      <dgm:t>
        <a:bodyPr/>
        <a:lstStyle/>
        <a:p>
          <a:r>
            <a:rPr lang="zh-CN" altLang="en-US"/>
            <a:t>形成数字化的治理结构，为数字化战略的实施提供决策和管理框架；</a:t>
          </a:r>
          <a:endParaRPr lang="zh-HK" altLang="en-US" dirty="0"/>
        </a:p>
      </dgm:t>
    </dgm:pt>
    <dgm:pt modelId="{8FBE3E7C-374C-4C96-A166-5D7EF5D971C2}" cxnId="{95C60516-9078-4764-BCEF-285E77685162}" type="parTrans">
      <dgm:prSet/>
      <dgm:spPr/>
      <dgm:t>
        <a:bodyPr/>
        <a:lstStyle/>
        <a:p>
          <a:endParaRPr lang="zh-HK" altLang="en-US"/>
        </a:p>
      </dgm:t>
    </dgm:pt>
    <dgm:pt modelId="{EBD28B13-EF9D-40F4-AE3E-C59E2A97324D}" cxnId="{95C60516-9078-4764-BCEF-285E77685162}" type="sibTrans">
      <dgm:prSet/>
      <dgm:spPr/>
      <dgm:t>
        <a:bodyPr/>
        <a:lstStyle/>
        <a:p>
          <a:endParaRPr lang="zh-HK" altLang="en-US"/>
        </a:p>
      </dgm:t>
    </dgm:pt>
    <dgm:pt modelId="{016DCF52-A342-4DFE-A6A2-47A3659BBE12}">
      <dgm:prSet phldrT="[文本]"/>
      <dgm:spPr/>
      <dgm:t>
        <a:bodyPr/>
        <a:lstStyle/>
        <a:p>
          <a:r>
            <a:rPr lang="zh-CN" altLang="en-US"/>
            <a:t>设计数字化体系架构，实现全局性的信息优化和整合；</a:t>
          </a:r>
          <a:endParaRPr lang="zh-HK" altLang="en-US" dirty="0"/>
        </a:p>
      </dgm:t>
    </dgm:pt>
    <dgm:pt modelId="{EDD36B72-4BC3-4FD7-8EE2-D12F738A0D13}" cxnId="{2B78C50F-1BE1-40A2-8A78-7EDBF3ED072C}" type="parTrans">
      <dgm:prSet/>
      <dgm:spPr/>
      <dgm:t>
        <a:bodyPr/>
        <a:lstStyle/>
        <a:p>
          <a:endParaRPr lang="zh-HK" altLang="en-US"/>
        </a:p>
      </dgm:t>
    </dgm:pt>
    <dgm:pt modelId="{EBEAA9FC-7B2D-4267-98A7-C6952921D9C2}" cxnId="{2B78C50F-1BE1-40A2-8A78-7EDBF3ED072C}" type="sibTrans">
      <dgm:prSet/>
      <dgm:spPr/>
      <dgm:t>
        <a:bodyPr/>
        <a:lstStyle/>
        <a:p>
          <a:endParaRPr lang="zh-HK" altLang="en-US"/>
        </a:p>
      </dgm:t>
    </dgm:pt>
    <dgm:pt modelId="{6D5019CA-D982-40AE-93E8-7842BC75ACA3}">
      <dgm:prSet phldrT="[文本]"/>
      <dgm:spPr/>
      <dgm:t>
        <a:bodyPr/>
        <a:lstStyle/>
        <a:p>
          <a:r>
            <a:rPr lang="zh-CN" altLang="en-US" dirty="0"/>
            <a:t>实施数字化项目，实现业务的数字化支撑；</a:t>
          </a:r>
          <a:endParaRPr lang="zh-HK" altLang="en-US" dirty="0"/>
        </a:p>
      </dgm:t>
    </dgm:pt>
    <dgm:pt modelId="{070A5251-97E5-44A1-BFB2-01AB2B9673A4}" cxnId="{8DB00324-C14B-4091-9AC8-6375E6373B2C}" type="parTrans">
      <dgm:prSet/>
      <dgm:spPr/>
      <dgm:t>
        <a:bodyPr/>
        <a:lstStyle/>
        <a:p>
          <a:endParaRPr lang="zh-HK" altLang="en-US"/>
        </a:p>
      </dgm:t>
    </dgm:pt>
    <dgm:pt modelId="{C77A2F52-9B1A-4044-918C-6AF9AFAF1531}" cxnId="{8DB00324-C14B-4091-9AC8-6375E6373B2C}" type="sibTrans">
      <dgm:prSet/>
      <dgm:spPr/>
      <dgm:t>
        <a:bodyPr/>
        <a:lstStyle/>
        <a:p>
          <a:endParaRPr lang="zh-HK" altLang="en-US"/>
        </a:p>
      </dgm:t>
    </dgm:pt>
    <dgm:pt modelId="{87A1FB93-9F58-4BFF-B9E0-D41651DB3139}">
      <dgm:prSet phldrT="[文本]"/>
      <dgm:spPr/>
      <dgm:t>
        <a:bodyPr/>
        <a:lstStyle/>
        <a:p>
          <a:r>
            <a:rPr lang="zh-CN" altLang="en-US"/>
            <a:t>评估数字化绩效评价，实现数字化的持续改进。</a:t>
          </a:r>
          <a:endParaRPr lang="zh-HK" altLang="en-US" dirty="0"/>
        </a:p>
      </dgm:t>
    </dgm:pt>
    <dgm:pt modelId="{2939D507-A416-4D56-9E0A-DE0EE9525F0D}" cxnId="{0E4942C5-FDB9-4FFC-9353-C470A538E21E}" type="parTrans">
      <dgm:prSet/>
      <dgm:spPr/>
      <dgm:t>
        <a:bodyPr/>
        <a:lstStyle/>
        <a:p>
          <a:endParaRPr lang="zh-HK" altLang="en-US"/>
        </a:p>
      </dgm:t>
    </dgm:pt>
    <dgm:pt modelId="{2BAF1503-7DB6-4F41-B516-E23A90D01942}" cxnId="{0E4942C5-FDB9-4FFC-9353-C470A538E21E}" type="sibTrans">
      <dgm:prSet/>
      <dgm:spPr/>
      <dgm:t>
        <a:bodyPr/>
        <a:lstStyle/>
        <a:p>
          <a:endParaRPr lang="zh-HK" altLang="en-US"/>
        </a:p>
      </dgm:t>
    </dgm:pt>
    <dgm:pt modelId="{7ACF9D42-977B-493A-A3A6-66D43D8E44DF}" type="pres">
      <dgm:prSet presAssocID="{0FBD6DAD-B876-4566-A633-483835AAAE48}" presName="outerComposite" presStyleCnt="0">
        <dgm:presLayoutVars>
          <dgm:chMax val="5"/>
          <dgm:dir/>
          <dgm:resizeHandles val="exact"/>
        </dgm:presLayoutVars>
      </dgm:prSet>
      <dgm:spPr/>
    </dgm:pt>
    <dgm:pt modelId="{D14E95BE-2A2C-44B7-902B-35F64FA856FC}" type="pres">
      <dgm:prSet presAssocID="{0FBD6DAD-B876-4566-A633-483835AAAE48}" presName="dummyMaxCanvas" presStyleCnt="0">
        <dgm:presLayoutVars/>
      </dgm:prSet>
      <dgm:spPr/>
    </dgm:pt>
    <dgm:pt modelId="{DE707374-6240-46E8-8A86-A8585D95EE42}" type="pres">
      <dgm:prSet presAssocID="{0FBD6DAD-B876-4566-A633-483835AAAE48}" presName="FiveNodes_1" presStyleLbl="node1" presStyleIdx="0" presStyleCnt="5">
        <dgm:presLayoutVars>
          <dgm:bulletEnabled val="1"/>
        </dgm:presLayoutVars>
      </dgm:prSet>
      <dgm:spPr/>
    </dgm:pt>
    <dgm:pt modelId="{2AF6A3E1-3E33-46C2-A51A-4DA014228812}" type="pres">
      <dgm:prSet presAssocID="{0FBD6DAD-B876-4566-A633-483835AAAE48}" presName="FiveNodes_2" presStyleLbl="node1" presStyleIdx="1" presStyleCnt="5">
        <dgm:presLayoutVars>
          <dgm:bulletEnabled val="1"/>
        </dgm:presLayoutVars>
      </dgm:prSet>
      <dgm:spPr/>
    </dgm:pt>
    <dgm:pt modelId="{9DBB4393-B524-4FE9-A994-7F80F92DB3CF}" type="pres">
      <dgm:prSet presAssocID="{0FBD6DAD-B876-4566-A633-483835AAAE48}" presName="FiveNodes_3" presStyleLbl="node1" presStyleIdx="2" presStyleCnt="5">
        <dgm:presLayoutVars>
          <dgm:bulletEnabled val="1"/>
        </dgm:presLayoutVars>
      </dgm:prSet>
      <dgm:spPr/>
    </dgm:pt>
    <dgm:pt modelId="{9D0F7F68-61DF-4140-BFB3-588A5B77C8D6}" type="pres">
      <dgm:prSet presAssocID="{0FBD6DAD-B876-4566-A633-483835AAAE48}" presName="FiveNodes_4" presStyleLbl="node1" presStyleIdx="3" presStyleCnt="5">
        <dgm:presLayoutVars>
          <dgm:bulletEnabled val="1"/>
        </dgm:presLayoutVars>
      </dgm:prSet>
      <dgm:spPr/>
    </dgm:pt>
    <dgm:pt modelId="{580C17FF-B367-46E1-BA74-8582582A5A8F}" type="pres">
      <dgm:prSet presAssocID="{0FBD6DAD-B876-4566-A633-483835AAAE48}" presName="FiveNodes_5" presStyleLbl="node1" presStyleIdx="4" presStyleCnt="5">
        <dgm:presLayoutVars>
          <dgm:bulletEnabled val="1"/>
        </dgm:presLayoutVars>
      </dgm:prSet>
      <dgm:spPr/>
    </dgm:pt>
    <dgm:pt modelId="{CD1C818B-F52C-42BA-BB55-1F1E8ABB7457}" type="pres">
      <dgm:prSet presAssocID="{0FBD6DAD-B876-4566-A633-483835AAAE48}" presName="FiveConn_1-2" presStyleLbl="fgAccFollowNode1" presStyleIdx="0" presStyleCnt="4">
        <dgm:presLayoutVars>
          <dgm:bulletEnabled val="1"/>
        </dgm:presLayoutVars>
      </dgm:prSet>
      <dgm:spPr/>
    </dgm:pt>
    <dgm:pt modelId="{B2CF81A7-7D5A-441E-81B9-D83B5DE58D71}" type="pres">
      <dgm:prSet presAssocID="{0FBD6DAD-B876-4566-A633-483835AAAE48}" presName="FiveConn_2-3" presStyleLbl="fgAccFollowNode1" presStyleIdx="1" presStyleCnt="4">
        <dgm:presLayoutVars>
          <dgm:bulletEnabled val="1"/>
        </dgm:presLayoutVars>
      </dgm:prSet>
      <dgm:spPr/>
    </dgm:pt>
    <dgm:pt modelId="{EBE4C60C-DD93-4179-8ED1-BDFC001562D5}" type="pres">
      <dgm:prSet presAssocID="{0FBD6DAD-B876-4566-A633-483835AAAE48}" presName="FiveConn_3-4" presStyleLbl="fgAccFollowNode1" presStyleIdx="2" presStyleCnt="4">
        <dgm:presLayoutVars>
          <dgm:bulletEnabled val="1"/>
        </dgm:presLayoutVars>
      </dgm:prSet>
      <dgm:spPr/>
    </dgm:pt>
    <dgm:pt modelId="{0BC488B5-0F03-40A1-A293-FCA5E9C5242B}" type="pres">
      <dgm:prSet presAssocID="{0FBD6DAD-B876-4566-A633-483835AAAE48}" presName="FiveConn_4-5" presStyleLbl="fgAccFollowNode1" presStyleIdx="3" presStyleCnt="4">
        <dgm:presLayoutVars>
          <dgm:bulletEnabled val="1"/>
        </dgm:presLayoutVars>
      </dgm:prSet>
      <dgm:spPr/>
    </dgm:pt>
    <dgm:pt modelId="{C56F27B8-3CA2-4957-A82E-29EDE837537D}" type="pres">
      <dgm:prSet presAssocID="{0FBD6DAD-B876-4566-A633-483835AAAE48}" presName="FiveNodes_1_text" presStyleLbl="node1" presStyleIdx="4" presStyleCnt="5">
        <dgm:presLayoutVars>
          <dgm:bulletEnabled val="1"/>
        </dgm:presLayoutVars>
      </dgm:prSet>
      <dgm:spPr/>
    </dgm:pt>
    <dgm:pt modelId="{006D58B7-C7C2-4780-A984-2F22A1DFFDB1}" type="pres">
      <dgm:prSet presAssocID="{0FBD6DAD-B876-4566-A633-483835AAAE48}" presName="FiveNodes_2_text" presStyleLbl="node1" presStyleIdx="4" presStyleCnt="5">
        <dgm:presLayoutVars>
          <dgm:bulletEnabled val="1"/>
        </dgm:presLayoutVars>
      </dgm:prSet>
      <dgm:spPr/>
    </dgm:pt>
    <dgm:pt modelId="{FB99B1C1-BCF0-4E06-804C-3E68C8ED2E73}" type="pres">
      <dgm:prSet presAssocID="{0FBD6DAD-B876-4566-A633-483835AAAE48}" presName="FiveNodes_3_text" presStyleLbl="node1" presStyleIdx="4" presStyleCnt="5">
        <dgm:presLayoutVars>
          <dgm:bulletEnabled val="1"/>
        </dgm:presLayoutVars>
      </dgm:prSet>
      <dgm:spPr/>
    </dgm:pt>
    <dgm:pt modelId="{D83A581F-F020-4E97-91BC-155B6DCE2448}" type="pres">
      <dgm:prSet presAssocID="{0FBD6DAD-B876-4566-A633-483835AAAE48}" presName="FiveNodes_4_text" presStyleLbl="node1" presStyleIdx="4" presStyleCnt="5">
        <dgm:presLayoutVars>
          <dgm:bulletEnabled val="1"/>
        </dgm:presLayoutVars>
      </dgm:prSet>
      <dgm:spPr/>
    </dgm:pt>
    <dgm:pt modelId="{AFB76469-0C53-447B-9ECF-4E7DF618B49F}" type="pres">
      <dgm:prSet presAssocID="{0FBD6DAD-B876-4566-A633-483835AAAE48}" presName="FiveNodes_5_text" presStyleLbl="node1" presStyleIdx="4" presStyleCnt="5">
        <dgm:presLayoutVars>
          <dgm:bulletEnabled val="1"/>
        </dgm:presLayoutVars>
      </dgm:prSet>
      <dgm:spPr/>
    </dgm:pt>
  </dgm:ptLst>
  <dgm:cxnLst>
    <dgm:cxn modelId="{DB463E09-3DFA-4106-A02F-BD763D843DD6}" type="presOf" srcId="{87A1FB93-9F58-4BFF-B9E0-D41651DB3139}" destId="{AFB76469-0C53-447B-9ECF-4E7DF618B49F}" srcOrd="1" destOrd="0" presId="urn:microsoft.com/office/officeart/2005/8/layout/vProcess5"/>
    <dgm:cxn modelId="{3025990B-0B6D-4973-994C-613C01941060}" type="presOf" srcId="{EBD28B13-EF9D-40F4-AE3E-C59E2A97324D}" destId="{B2CF81A7-7D5A-441E-81B9-D83B5DE58D71}" srcOrd="0" destOrd="0" presId="urn:microsoft.com/office/officeart/2005/8/layout/vProcess5"/>
    <dgm:cxn modelId="{2B78C50F-1BE1-40A2-8A78-7EDBF3ED072C}" srcId="{0FBD6DAD-B876-4566-A633-483835AAAE48}" destId="{016DCF52-A342-4DFE-A6A2-47A3659BBE12}" srcOrd="2" destOrd="0" parTransId="{EDD36B72-4BC3-4FD7-8EE2-D12F738A0D13}" sibTransId="{EBEAA9FC-7B2D-4267-98A7-C6952921D9C2}"/>
    <dgm:cxn modelId="{95C60516-9078-4764-BCEF-285E77685162}" srcId="{0FBD6DAD-B876-4566-A633-483835AAAE48}" destId="{9D77C45F-31F7-4D0D-848D-E584632CFB93}" srcOrd="1" destOrd="0" parTransId="{8FBE3E7C-374C-4C96-A166-5D7EF5D971C2}" sibTransId="{EBD28B13-EF9D-40F4-AE3E-C59E2A97324D}"/>
    <dgm:cxn modelId="{E30D2A19-2A86-4E0B-866D-3227CB5935E7}" type="presOf" srcId="{41A37A39-FDE0-4B29-B73C-857FBE561688}" destId="{CD1C818B-F52C-42BA-BB55-1F1E8ABB7457}" srcOrd="0" destOrd="0" presId="urn:microsoft.com/office/officeart/2005/8/layout/vProcess5"/>
    <dgm:cxn modelId="{20146223-DBE4-4D46-A1B3-4136C6BC1562}" type="presOf" srcId="{9D77C45F-31F7-4D0D-848D-E584632CFB93}" destId="{2AF6A3E1-3E33-46C2-A51A-4DA014228812}" srcOrd="0" destOrd="0" presId="urn:microsoft.com/office/officeart/2005/8/layout/vProcess5"/>
    <dgm:cxn modelId="{8DB00324-C14B-4091-9AC8-6375E6373B2C}" srcId="{0FBD6DAD-B876-4566-A633-483835AAAE48}" destId="{6D5019CA-D982-40AE-93E8-7842BC75ACA3}" srcOrd="3" destOrd="0" parTransId="{070A5251-97E5-44A1-BFB2-01AB2B9673A4}" sibTransId="{C77A2F52-9B1A-4044-918C-6AF9AFAF1531}"/>
    <dgm:cxn modelId="{3524DE2E-F38C-475B-A4F7-1FCA09854E5D}" type="presOf" srcId="{016DCF52-A342-4DFE-A6A2-47A3659BBE12}" destId="{FB99B1C1-BCF0-4E06-804C-3E68C8ED2E73}" srcOrd="1" destOrd="0" presId="urn:microsoft.com/office/officeart/2005/8/layout/vProcess5"/>
    <dgm:cxn modelId="{8C383B34-BAFC-429F-8601-B79239AC3869}" type="presOf" srcId="{063DF5C8-4BA2-41FD-8C02-D9594D05A280}" destId="{DE707374-6240-46E8-8A86-A8585D95EE42}" srcOrd="0" destOrd="0" presId="urn:microsoft.com/office/officeart/2005/8/layout/vProcess5"/>
    <dgm:cxn modelId="{F1E14665-A52E-44DB-A098-1858BD9EF4D6}" type="presOf" srcId="{063DF5C8-4BA2-41FD-8C02-D9594D05A280}" destId="{C56F27B8-3CA2-4957-A82E-29EDE837537D}" srcOrd="1" destOrd="0" presId="urn:microsoft.com/office/officeart/2005/8/layout/vProcess5"/>
    <dgm:cxn modelId="{B4DC6248-C878-4ECF-A43E-DB57D5D712C9}" type="presOf" srcId="{9D77C45F-31F7-4D0D-848D-E584632CFB93}" destId="{006D58B7-C7C2-4780-A984-2F22A1DFFDB1}" srcOrd="1" destOrd="0" presId="urn:microsoft.com/office/officeart/2005/8/layout/vProcess5"/>
    <dgm:cxn modelId="{EC54DC6A-09B4-44DE-8D33-B03E480BF4EE}" type="presOf" srcId="{C77A2F52-9B1A-4044-918C-6AF9AFAF1531}" destId="{0BC488B5-0F03-40A1-A293-FCA5E9C5242B}" srcOrd="0" destOrd="0" presId="urn:microsoft.com/office/officeart/2005/8/layout/vProcess5"/>
    <dgm:cxn modelId="{2BB4306C-3A41-4DF6-B2E4-47CCAF2E5061}" type="presOf" srcId="{6D5019CA-D982-40AE-93E8-7842BC75ACA3}" destId="{9D0F7F68-61DF-4140-BFB3-588A5B77C8D6}" srcOrd="0" destOrd="0" presId="urn:microsoft.com/office/officeart/2005/8/layout/vProcess5"/>
    <dgm:cxn modelId="{D302DE51-AF40-400F-9D96-54F116E7558D}" type="presOf" srcId="{6D5019CA-D982-40AE-93E8-7842BC75ACA3}" destId="{D83A581F-F020-4E97-91BC-155B6DCE2448}" srcOrd="1" destOrd="0" presId="urn:microsoft.com/office/officeart/2005/8/layout/vProcess5"/>
    <dgm:cxn modelId="{A9A3B685-F46A-4592-95FB-C73307C07047}" type="presOf" srcId="{016DCF52-A342-4DFE-A6A2-47A3659BBE12}" destId="{9DBB4393-B524-4FE9-A994-7F80F92DB3CF}" srcOrd="0" destOrd="0" presId="urn:microsoft.com/office/officeart/2005/8/layout/vProcess5"/>
    <dgm:cxn modelId="{6CC00B95-46C9-4BC9-839E-031CBB243D76}" type="presOf" srcId="{0FBD6DAD-B876-4566-A633-483835AAAE48}" destId="{7ACF9D42-977B-493A-A3A6-66D43D8E44DF}" srcOrd="0" destOrd="0" presId="urn:microsoft.com/office/officeart/2005/8/layout/vProcess5"/>
    <dgm:cxn modelId="{0E4942C5-FDB9-4FFC-9353-C470A538E21E}" srcId="{0FBD6DAD-B876-4566-A633-483835AAAE48}" destId="{87A1FB93-9F58-4BFF-B9E0-D41651DB3139}" srcOrd="4" destOrd="0" parTransId="{2939D507-A416-4D56-9E0A-DE0EE9525F0D}" sibTransId="{2BAF1503-7DB6-4F41-B516-E23A90D01942}"/>
    <dgm:cxn modelId="{11180BC8-4B81-4EED-994A-A0E342C70308}" type="presOf" srcId="{87A1FB93-9F58-4BFF-B9E0-D41651DB3139}" destId="{580C17FF-B367-46E1-BA74-8582582A5A8F}" srcOrd="0" destOrd="0" presId="urn:microsoft.com/office/officeart/2005/8/layout/vProcess5"/>
    <dgm:cxn modelId="{D0907BCB-4431-43AF-83AD-215EAEDDA8DC}" type="presOf" srcId="{EBEAA9FC-7B2D-4267-98A7-C6952921D9C2}" destId="{EBE4C60C-DD93-4179-8ED1-BDFC001562D5}" srcOrd="0" destOrd="0" presId="urn:microsoft.com/office/officeart/2005/8/layout/vProcess5"/>
    <dgm:cxn modelId="{EDFAF1DE-C9D1-414F-B9EF-FFBDB40AA9FB}" srcId="{0FBD6DAD-B876-4566-A633-483835AAAE48}" destId="{063DF5C8-4BA2-41FD-8C02-D9594D05A280}" srcOrd="0" destOrd="0" parTransId="{351B7227-99FF-4C21-9F11-DA11D6E6FF69}" sibTransId="{41A37A39-FDE0-4B29-B73C-857FBE561688}"/>
    <dgm:cxn modelId="{70FF2D98-E85A-4D5F-BA0D-C50B847606DA}" type="presParOf" srcId="{7ACF9D42-977B-493A-A3A6-66D43D8E44DF}" destId="{D14E95BE-2A2C-44B7-902B-35F64FA856FC}" srcOrd="0" destOrd="0" presId="urn:microsoft.com/office/officeart/2005/8/layout/vProcess5"/>
    <dgm:cxn modelId="{16C5C552-0372-4429-8CBB-6ADD733620C6}" type="presParOf" srcId="{7ACF9D42-977B-493A-A3A6-66D43D8E44DF}" destId="{DE707374-6240-46E8-8A86-A8585D95EE42}" srcOrd="1" destOrd="0" presId="urn:microsoft.com/office/officeart/2005/8/layout/vProcess5"/>
    <dgm:cxn modelId="{286904BD-E0F1-40E0-9241-8F0FBB58980A}" type="presParOf" srcId="{7ACF9D42-977B-493A-A3A6-66D43D8E44DF}" destId="{2AF6A3E1-3E33-46C2-A51A-4DA014228812}" srcOrd="2" destOrd="0" presId="urn:microsoft.com/office/officeart/2005/8/layout/vProcess5"/>
    <dgm:cxn modelId="{ECDABA89-961C-4930-8D2F-1F0211B87C9C}" type="presParOf" srcId="{7ACF9D42-977B-493A-A3A6-66D43D8E44DF}" destId="{9DBB4393-B524-4FE9-A994-7F80F92DB3CF}" srcOrd="3" destOrd="0" presId="urn:microsoft.com/office/officeart/2005/8/layout/vProcess5"/>
    <dgm:cxn modelId="{C65C99A2-A0DC-4E0C-8DD7-E88416A2F426}" type="presParOf" srcId="{7ACF9D42-977B-493A-A3A6-66D43D8E44DF}" destId="{9D0F7F68-61DF-4140-BFB3-588A5B77C8D6}" srcOrd="4" destOrd="0" presId="urn:microsoft.com/office/officeart/2005/8/layout/vProcess5"/>
    <dgm:cxn modelId="{6FA36D59-2BA3-4B7F-B6EE-9B3ED4D7890F}" type="presParOf" srcId="{7ACF9D42-977B-493A-A3A6-66D43D8E44DF}" destId="{580C17FF-B367-46E1-BA74-8582582A5A8F}" srcOrd="5" destOrd="0" presId="urn:microsoft.com/office/officeart/2005/8/layout/vProcess5"/>
    <dgm:cxn modelId="{3F511671-B3D9-4D60-8F61-8482D85CE752}" type="presParOf" srcId="{7ACF9D42-977B-493A-A3A6-66D43D8E44DF}" destId="{CD1C818B-F52C-42BA-BB55-1F1E8ABB7457}" srcOrd="6" destOrd="0" presId="urn:microsoft.com/office/officeart/2005/8/layout/vProcess5"/>
    <dgm:cxn modelId="{F54E73DA-9C2D-4495-92E2-9BCBF0463689}" type="presParOf" srcId="{7ACF9D42-977B-493A-A3A6-66D43D8E44DF}" destId="{B2CF81A7-7D5A-441E-81B9-D83B5DE58D71}" srcOrd="7" destOrd="0" presId="urn:microsoft.com/office/officeart/2005/8/layout/vProcess5"/>
    <dgm:cxn modelId="{D4FB7EFA-E6BD-45BB-9450-B4346428D765}" type="presParOf" srcId="{7ACF9D42-977B-493A-A3A6-66D43D8E44DF}" destId="{EBE4C60C-DD93-4179-8ED1-BDFC001562D5}" srcOrd="8" destOrd="0" presId="urn:microsoft.com/office/officeart/2005/8/layout/vProcess5"/>
    <dgm:cxn modelId="{5A5CB289-407A-4B4B-B26A-D41C39DDAAF6}" type="presParOf" srcId="{7ACF9D42-977B-493A-A3A6-66D43D8E44DF}" destId="{0BC488B5-0F03-40A1-A293-FCA5E9C5242B}" srcOrd="9" destOrd="0" presId="urn:microsoft.com/office/officeart/2005/8/layout/vProcess5"/>
    <dgm:cxn modelId="{BA29E4A7-2845-4805-978A-3C08B4B6A9EE}" type="presParOf" srcId="{7ACF9D42-977B-493A-A3A6-66D43D8E44DF}" destId="{C56F27B8-3CA2-4957-A82E-29EDE837537D}" srcOrd="10" destOrd="0" presId="urn:microsoft.com/office/officeart/2005/8/layout/vProcess5"/>
    <dgm:cxn modelId="{FE0BF4A7-2E74-453E-A998-F789DDC5102E}" type="presParOf" srcId="{7ACF9D42-977B-493A-A3A6-66D43D8E44DF}" destId="{006D58B7-C7C2-4780-A984-2F22A1DFFDB1}" srcOrd="11" destOrd="0" presId="urn:microsoft.com/office/officeart/2005/8/layout/vProcess5"/>
    <dgm:cxn modelId="{EC85A63F-6C12-48EB-8708-045EC64B7143}" type="presParOf" srcId="{7ACF9D42-977B-493A-A3A6-66D43D8E44DF}" destId="{FB99B1C1-BCF0-4E06-804C-3E68C8ED2E73}" srcOrd="12" destOrd="0" presId="urn:microsoft.com/office/officeart/2005/8/layout/vProcess5"/>
    <dgm:cxn modelId="{0E18BFCD-A168-485F-8B6C-469BFCD5A1EE}" type="presParOf" srcId="{7ACF9D42-977B-493A-A3A6-66D43D8E44DF}" destId="{D83A581F-F020-4E97-91BC-155B6DCE2448}" srcOrd="13" destOrd="0" presId="urn:microsoft.com/office/officeart/2005/8/layout/vProcess5"/>
    <dgm:cxn modelId="{457F765E-6A91-453C-A878-C2EC75698F3B}" type="presParOf" srcId="{7ACF9D42-977B-493A-A3A6-66D43D8E44DF}" destId="{AFB76469-0C53-447B-9ECF-4E7DF618B49F}" srcOrd="14"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776A6-EAC8-4F9E-AE48-55FBD97049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49BE1409-38EC-40AF-9254-E2C9987601FF}">
      <dgm:prSet phldrT="[文本]"/>
      <dgm:spPr/>
      <dgm:t>
        <a:bodyPr/>
        <a:lstStyle/>
        <a:p>
          <a:r>
            <a:rPr lang="en-US" altLang="zh-CN" dirty="0">
              <a:latin typeface="+mn-lt"/>
              <a:ea typeface="+mn-ea"/>
              <a:cs typeface="+mn-ea"/>
              <a:sym typeface="+mn-lt"/>
            </a:rPr>
            <a:t>AI</a:t>
          </a:r>
          <a:r>
            <a:rPr lang="zh-CN" altLang="en-US" dirty="0">
              <a:latin typeface="+mn-lt"/>
              <a:ea typeface="+mn-ea"/>
              <a:cs typeface="+mn-ea"/>
              <a:sym typeface="+mn-lt"/>
            </a:rPr>
            <a:t>的</a:t>
          </a:r>
          <a:r>
            <a:rPr lang="en-US" altLang="zh-CN" dirty="0">
              <a:latin typeface="+mn-lt"/>
              <a:ea typeface="+mn-ea"/>
              <a:cs typeface="+mn-ea"/>
              <a:sym typeface="+mn-lt"/>
            </a:rPr>
            <a:t>5</a:t>
          </a:r>
          <a:r>
            <a:rPr lang="zh-CN" altLang="en-US" dirty="0">
              <a:latin typeface="+mn-lt"/>
              <a:ea typeface="+mn-ea"/>
              <a:cs typeface="+mn-ea"/>
              <a:sym typeface="+mn-lt"/>
            </a:rPr>
            <a:t>个条件</a:t>
          </a:r>
        </a:p>
      </dgm:t>
    </dgm:pt>
    <dgm:pt modelId="{0A7DC7AE-BDC7-42AE-8E7A-EA34CC286D88}" cxnId="{F177909C-E3F3-423F-BF2B-A50770AC8A7F}" type="parTrans">
      <dgm:prSet/>
      <dgm:spPr/>
      <dgm:t>
        <a:bodyPr/>
        <a:lstStyle/>
        <a:p>
          <a:endParaRPr lang="zh-CN" altLang="en-US"/>
        </a:p>
      </dgm:t>
    </dgm:pt>
    <dgm:pt modelId="{C1561A0C-769C-449D-86C4-5352D0C579EC}" cxnId="{F177909C-E3F3-423F-BF2B-A50770AC8A7F}" type="sibTrans">
      <dgm:prSet/>
      <dgm:spPr/>
      <dgm:t>
        <a:bodyPr/>
        <a:lstStyle/>
        <a:p>
          <a:endParaRPr lang="zh-CN" altLang="en-US"/>
        </a:p>
      </dgm:t>
    </dgm:pt>
    <dgm:pt modelId="{56ECEADD-8E2F-4298-B6F4-01D5D00DE521}">
      <dgm:prSet phldrT="[文本]"/>
      <dgm:spPr/>
      <dgm:t>
        <a:bodyPr/>
        <a:lstStyle/>
        <a:p>
          <a:r>
            <a:rPr lang="zh-CN" altLang="en-US" dirty="0">
              <a:latin typeface="+mn-lt"/>
              <a:ea typeface="+mn-ea"/>
              <a:cs typeface="+mn-ea"/>
              <a:sym typeface="+mn-lt"/>
            </a:rPr>
            <a:t>单一、清晰的领域</a:t>
          </a:r>
        </a:p>
      </dgm:t>
    </dgm:pt>
    <dgm:pt modelId="{375C6E5B-3BC8-4F52-9256-842C61381475}" cxnId="{2D585EC1-1AD0-456C-B186-50E508C7F6F7}" type="parTrans">
      <dgm:prSet/>
      <dgm:spPr/>
      <dgm:t>
        <a:bodyPr/>
        <a:lstStyle/>
        <a:p>
          <a:endParaRPr lang="zh-CN" altLang="en-US"/>
        </a:p>
      </dgm:t>
    </dgm:pt>
    <dgm:pt modelId="{063451D3-453A-4A61-B93D-1BDA0D5851D7}" cxnId="{2D585EC1-1AD0-456C-B186-50E508C7F6F7}" type="sibTrans">
      <dgm:prSet/>
      <dgm:spPr/>
      <dgm:t>
        <a:bodyPr/>
        <a:lstStyle/>
        <a:p>
          <a:endParaRPr lang="zh-CN" altLang="en-US"/>
        </a:p>
      </dgm:t>
    </dgm:pt>
    <dgm:pt modelId="{92F41212-CD8F-4C5D-8EAF-CA111859A8F1}">
      <dgm:prSet phldrT="[文本]"/>
      <dgm:spPr/>
      <dgm:t>
        <a:bodyPr/>
        <a:lstStyle/>
        <a:p>
          <a:r>
            <a:rPr lang="zh-CN" altLang="en-US" dirty="0">
              <a:latin typeface="+mn-lt"/>
              <a:ea typeface="+mn-ea"/>
              <a:cs typeface="+mn-ea"/>
              <a:sym typeface="+mn-lt"/>
            </a:rPr>
            <a:t>自动标注数据</a:t>
          </a:r>
        </a:p>
      </dgm:t>
    </dgm:pt>
    <dgm:pt modelId="{2D1A128C-8199-4B87-956B-36873981F8F4}" cxnId="{E5292627-F043-42BF-B1F7-C47E37136A8F}" type="parTrans">
      <dgm:prSet/>
      <dgm:spPr/>
      <dgm:t>
        <a:bodyPr/>
        <a:lstStyle/>
        <a:p>
          <a:endParaRPr lang="zh-CN" altLang="en-US"/>
        </a:p>
      </dgm:t>
    </dgm:pt>
    <dgm:pt modelId="{0A51A938-D36D-4C1A-AC4F-0A23D1C4E09E}" cxnId="{E5292627-F043-42BF-B1F7-C47E37136A8F}" type="sibTrans">
      <dgm:prSet/>
      <dgm:spPr/>
      <dgm:t>
        <a:bodyPr/>
        <a:lstStyle/>
        <a:p>
          <a:endParaRPr lang="zh-CN" altLang="en-US"/>
        </a:p>
      </dgm:t>
    </dgm:pt>
    <dgm:pt modelId="{8D5F9B5D-62FA-4F67-A826-6D9F84EAE6E6}">
      <dgm:prSet phldrT="[文本]"/>
      <dgm:spPr/>
      <dgm:t>
        <a:bodyPr/>
        <a:lstStyle/>
        <a:p>
          <a:r>
            <a:rPr lang="zh-CN" altLang="en-US" dirty="0">
              <a:latin typeface="+mn-lt"/>
              <a:ea typeface="+mn-ea"/>
              <a:cs typeface="+mn-ea"/>
              <a:sym typeface="+mn-lt"/>
            </a:rPr>
            <a:t>超大计算量</a:t>
          </a:r>
        </a:p>
      </dgm:t>
    </dgm:pt>
    <dgm:pt modelId="{7F40646D-3E70-4941-804C-E3A82D91BC81}" cxnId="{3C5F7062-E8EC-4EE6-B817-11D6A56C700E}" type="parTrans">
      <dgm:prSet/>
      <dgm:spPr/>
      <dgm:t>
        <a:bodyPr/>
        <a:lstStyle/>
        <a:p>
          <a:endParaRPr lang="zh-CN" altLang="en-US"/>
        </a:p>
      </dgm:t>
    </dgm:pt>
    <dgm:pt modelId="{E5215E83-3F9B-44BC-970E-677765E24982}" cxnId="{3C5F7062-E8EC-4EE6-B817-11D6A56C700E}" type="sibTrans">
      <dgm:prSet/>
      <dgm:spPr/>
      <dgm:t>
        <a:bodyPr/>
        <a:lstStyle/>
        <a:p>
          <a:endParaRPr lang="zh-CN" altLang="en-US"/>
        </a:p>
      </dgm:t>
    </dgm:pt>
    <dgm:pt modelId="{9DDDD276-730B-419E-9F4C-D9E6A4596DEF}">
      <dgm:prSet phldrT="[文本]"/>
      <dgm:spPr/>
      <dgm:t>
        <a:bodyPr/>
        <a:lstStyle/>
        <a:p>
          <a:r>
            <a:rPr lang="zh-CN" altLang="en-US" dirty="0">
              <a:latin typeface="+mn-lt"/>
              <a:ea typeface="+mn-ea"/>
              <a:cs typeface="+mn-ea"/>
              <a:sym typeface="+mn-lt"/>
            </a:rPr>
            <a:t>海量数据（</a:t>
          </a:r>
          <a:r>
            <a:rPr lang="en-US" altLang="zh-CN" dirty="0">
              <a:latin typeface="+mn-lt"/>
              <a:ea typeface="+mn-ea"/>
              <a:cs typeface="+mn-ea"/>
              <a:sym typeface="+mn-lt"/>
            </a:rPr>
            <a:t>PB</a:t>
          </a:r>
          <a:r>
            <a:rPr lang="zh-CN" altLang="en-US" dirty="0">
              <a:latin typeface="+mn-lt"/>
              <a:ea typeface="+mn-ea"/>
              <a:cs typeface="+mn-ea"/>
              <a:sym typeface="+mn-lt"/>
            </a:rPr>
            <a:t>，</a:t>
          </a:r>
          <a:r>
            <a:rPr lang="en-US" altLang="zh-CN" dirty="0">
              <a:latin typeface="+mn-lt"/>
              <a:ea typeface="+mn-ea"/>
              <a:cs typeface="+mn-ea"/>
              <a:sym typeface="+mn-lt"/>
            </a:rPr>
            <a:t>ZB</a:t>
          </a:r>
          <a:r>
            <a:rPr lang="zh-CN" altLang="en-US" dirty="0">
              <a:latin typeface="+mn-lt"/>
              <a:ea typeface="+mn-ea"/>
              <a:cs typeface="+mn-ea"/>
              <a:sym typeface="+mn-lt"/>
            </a:rPr>
            <a:t>级）</a:t>
          </a:r>
        </a:p>
      </dgm:t>
    </dgm:pt>
    <dgm:pt modelId="{870E3AD5-43E0-41BF-AEDC-7D888CACE1B7}" cxnId="{6B449966-6441-419C-84F6-D77930DAE147}" type="parTrans">
      <dgm:prSet/>
      <dgm:spPr/>
      <dgm:t>
        <a:bodyPr/>
        <a:lstStyle/>
        <a:p>
          <a:endParaRPr lang="zh-CN" altLang="en-US"/>
        </a:p>
      </dgm:t>
    </dgm:pt>
    <dgm:pt modelId="{A3EE96DD-9B24-4DD8-BC62-A2DE4976B798}" cxnId="{6B449966-6441-419C-84F6-D77930DAE147}" type="sibTrans">
      <dgm:prSet/>
      <dgm:spPr/>
      <dgm:t>
        <a:bodyPr/>
        <a:lstStyle/>
        <a:p>
          <a:endParaRPr lang="zh-CN" altLang="en-US"/>
        </a:p>
      </dgm:t>
    </dgm:pt>
    <dgm:pt modelId="{D5A3E3BE-FDF7-45E9-802C-20B86E4660A8}">
      <dgm:prSet phldrT="[文本]"/>
      <dgm:spPr/>
      <dgm:t>
        <a:bodyPr/>
        <a:lstStyle/>
        <a:p>
          <a:r>
            <a:rPr lang="zh-CN" altLang="en-US" dirty="0">
              <a:latin typeface="+mn-lt"/>
              <a:ea typeface="+mn-ea"/>
              <a:cs typeface="+mn-ea"/>
              <a:sym typeface="+mn-lt"/>
            </a:rPr>
            <a:t>顶尖的</a:t>
          </a:r>
          <a:r>
            <a:rPr lang="en-US" altLang="zh-CN" dirty="0">
              <a:latin typeface="+mn-lt"/>
              <a:ea typeface="+mn-ea"/>
              <a:cs typeface="+mn-ea"/>
              <a:sym typeface="+mn-lt"/>
            </a:rPr>
            <a:t>AI</a:t>
          </a:r>
          <a:r>
            <a:rPr lang="zh-CN" altLang="en-US" dirty="0">
              <a:latin typeface="+mn-lt"/>
              <a:ea typeface="+mn-ea"/>
              <a:cs typeface="+mn-ea"/>
              <a:sym typeface="+mn-lt"/>
            </a:rPr>
            <a:t>科学家</a:t>
          </a:r>
        </a:p>
      </dgm:t>
    </dgm:pt>
    <dgm:pt modelId="{6CA70F73-5680-4CBC-A31B-C3AECCB3B3B4}" cxnId="{F00E7B5A-3B32-4F54-A065-E561995246F4}" type="parTrans">
      <dgm:prSet/>
      <dgm:spPr/>
      <dgm:t>
        <a:bodyPr/>
        <a:lstStyle/>
        <a:p>
          <a:endParaRPr lang="zh-CN" altLang="en-US"/>
        </a:p>
      </dgm:t>
    </dgm:pt>
    <dgm:pt modelId="{92FA644C-9AA2-492B-A589-F4B43A2CFD53}" cxnId="{F00E7B5A-3B32-4F54-A065-E561995246F4}" type="sibTrans">
      <dgm:prSet/>
      <dgm:spPr/>
      <dgm:t>
        <a:bodyPr/>
        <a:lstStyle/>
        <a:p>
          <a:endParaRPr lang="zh-CN" altLang="en-US"/>
        </a:p>
      </dgm:t>
    </dgm:pt>
    <dgm:pt modelId="{3382DF7A-2236-46A2-85AC-2BFD8DDDE545}" type="pres">
      <dgm:prSet presAssocID="{99D776A6-EAC8-4F9E-AE48-55FBD9704957}" presName="Name0" presStyleCnt="0">
        <dgm:presLayoutVars>
          <dgm:chMax val="1"/>
          <dgm:dir/>
          <dgm:animLvl val="ctr"/>
          <dgm:resizeHandles val="exact"/>
        </dgm:presLayoutVars>
      </dgm:prSet>
      <dgm:spPr/>
    </dgm:pt>
    <dgm:pt modelId="{649BAEB5-E64C-4DCB-8CC0-0F50BD7D2132}" type="pres">
      <dgm:prSet presAssocID="{49BE1409-38EC-40AF-9254-E2C9987601FF}" presName="centerShape" presStyleLbl="node0" presStyleIdx="0" presStyleCnt="1"/>
      <dgm:spPr/>
    </dgm:pt>
    <dgm:pt modelId="{5916054F-F4E6-4A62-8A01-5FFE62030E09}" type="pres">
      <dgm:prSet presAssocID="{56ECEADD-8E2F-4298-B6F4-01D5D00DE521}" presName="node" presStyleLbl="node1" presStyleIdx="0" presStyleCnt="5">
        <dgm:presLayoutVars>
          <dgm:bulletEnabled val="1"/>
        </dgm:presLayoutVars>
      </dgm:prSet>
      <dgm:spPr/>
    </dgm:pt>
    <dgm:pt modelId="{15A3BC76-4B3F-47C0-8683-BD14D290B36E}" type="pres">
      <dgm:prSet presAssocID="{56ECEADD-8E2F-4298-B6F4-01D5D00DE521}" presName="dummy" presStyleCnt="0"/>
      <dgm:spPr/>
    </dgm:pt>
    <dgm:pt modelId="{82161AD1-0726-41F3-9B5C-80F75BDBC2D5}" type="pres">
      <dgm:prSet presAssocID="{063451D3-453A-4A61-B93D-1BDA0D5851D7}" presName="sibTrans" presStyleLbl="sibTrans2D1" presStyleIdx="0" presStyleCnt="5"/>
      <dgm:spPr/>
    </dgm:pt>
    <dgm:pt modelId="{BFA47DE9-7D27-4AC2-AB3A-8EC2537D5B40}" type="pres">
      <dgm:prSet presAssocID="{92F41212-CD8F-4C5D-8EAF-CA111859A8F1}" presName="node" presStyleLbl="node1" presStyleIdx="1" presStyleCnt="5">
        <dgm:presLayoutVars>
          <dgm:bulletEnabled val="1"/>
        </dgm:presLayoutVars>
      </dgm:prSet>
      <dgm:spPr/>
    </dgm:pt>
    <dgm:pt modelId="{185E918E-8BE0-452B-A419-3301EDC50A5B}" type="pres">
      <dgm:prSet presAssocID="{92F41212-CD8F-4C5D-8EAF-CA111859A8F1}" presName="dummy" presStyleCnt="0"/>
      <dgm:spPr/>
    </dgm:pt>
    <dgm:pt modelId="{17133FC3-89F5-4A30-9859-FA8240D90556}" type="pres">
      <dgm:prSet presAssocID="{0A51A938-D36D-4C1A-AC4F-0A23D1C4E09E}" presName="sibTrans" presStyleLbl="sibTrans2D1" presStyleIdx="1" presStyleCnt="5"/>
      <dgm:spPr/>
    </dgm:pt>
    <dgm:pt modelId="{69CDEC89-5EC6-4B90-8058-3F2A631989DA}" type="pres">
      <dgm:prSet presAssocID="{8D5F9B5D-62FA-4F67-A826-6D9F84EAE6E6}" presName="node" presStyleLbl="node1" presStyleIdx="2" presStyleCnt="5">
        <dgm:presLayoutVars>
          <dgm:bulletEnabled val="1"/>
        </dgm:presLayoutVars>
      </dgm:prSet>
      <dgm:spPr/>
    </dgm:pt>
    <dgm:pt modelId="{2A6BADEE-5F29-49D8-9768-4B9251FDF16A}" type="pres">
      <dgm:prSet presAssocID="{8D5F9B5D-62FA-4F67-A826-6D9F84EAE6E6}" presName="dummy" presStyleCnt="0"/>
      <dgm:spPr/>
    </dgm:pt>
    <dgm:pt modelId="{481E09CE-F07A-4A00-BB8E-BF0118E0D2B6}" type="pres">
      <dgm:prSet presAssocID="{E5215E83-3F9B-44BC-970E-677765E24982}" presName="sibTrans" presStyleLbl="sibTrans2D1" presStyleIdx="2" presStyleCnt="5"/>
      <dgm:spPr/>
    </dgm:pt>
    <dgm:pt modelId="{70E1AEA5-932D-4DC6-B43E-056A6AABAF65}" type="pres">
      <dgm:prSet presAssocID="{9DDDD276-730B-419E-9F4C-D9E6A4596DEF}" presName="node" presStyleLbl="node1" presStyleIdx="3" presStyleCnt="5">
        <dgm:presLayoutVars>
          <dgm:bulletEnabled val="1"/>
        </dgm:presLayoutVars>
      </dgm:prSet>
      <dgm:spPr/>
    </dgm:pt>
    <dgm:pt modelId="{3E2E5618-D19A-419B-90CF-F39FCFC15AD0}" type="pres">
      <dgm:prSet presAssocID="{9DDDD276-730B-419E-9F4C-D9E6A4596DEF}" presName="dummy" presStyleCnt="0"/>
      <dgm:spPr/>
    </dgm:pt>
    <dgm:pt modelId="{F01AA26D-2061-4874-84BE-CB1D97F0A9EA}" type="pres">
      <dgm:prSet presAssocID="{A3EE96DD-9B24-4DD8-BC62-A2DE4976B798}" presName="sibTrans" presStyleLbl="sibTrans2D1" presStyleIdx="3" presStyleCnt="5"/>
      <dgm:spPr/>
    </dgm:pt>
    <dgm:pt modelId="{326F9667-AA1D-4D96-9BDC-C748FCD763CC}" type="pres">
      <dgm:prSet presAssocID="{D5A3E3BE-FDF7-45E9-802C-20B86E4660A8}" presName="node" presStyleLbl="node1" presStyleIdx="4" presStyleCnt="5">
        <dgm:presLayoutVars>
          <dgm:bulletEnabled val="1"/>
        </dgm:presLayoutVars>
      </dgm:prSet>
      <dgm:spPr/>
    </dgm:pt>
    <dgm:pt modelId="{3BB7DEF9-D57D-4DAE-9ED4-C2E2344C0C03}" type="pres">
      <dgm:prSet presAssocID="{D5A3E3BE-FDF7-45E9-802C-20B86E4660A8}" presName="dummy" presStyleCnt="0"/>
      <dgm:spPr/>
    </dgm:pt>
    <dgm:pt modelId="{66D6E246-78A9-412A-8F09-F91954901327}" type="pres">
      <dgm:prSet presAssocID="{92FA644C-9AA2-492B-A589-F4B43A2CFD53}" presName="sibTrans" presStyleLbl="sibTrans2D1" presStyleIdx="4" presStyleCnt="5"/>
      <dgm:spPr/>
    </dgm:pt>
  </dgm:ptLst>
  <dgm:cxnLst>
    <dgm:cxn modelId="{4A1E8D19-E7A1-48CA-8F5B-847D5F0F452F}" type="presOf" srcId="{56ECEADD-8E2F-4298-B6F4-01D5D00DE521}" destId="{5916054F-F4E6-4A62-8A01-5FFE62030E09}" srcOrd="0" destOrd="0" presId="urn:microsoft.com/office/officeart/2005/8/layout/radial6"/>
    <dgm:cxn modelId="{07FFC426-FF1F-4367-89DB-F2E00D430289}" type="presOf" srcId="{92F41212-CD8F-4C5D-8EAF-CA111859A8F1}" destId="{BFA47DE9-7D27-4AC2-AB3A-8EC2537D5B40}" srcOrd="0" destOrd="0" presId="urn:microsoft.com/office/officeart/2005/8/layout/radial6"/>
    <dgm:cxn modelId="{E5292627-F043-42BF-B1F7-C47E37136A8F}" srcId="{49BE1409-38EC-40AF-9254-E2C9987601FF}" destId="{92F41212-CD8F-4C5D-8EAF-CA111859A8F1}" srcOrd="1" destOrd="0" parTransId="{2D1A128C-8199-4B87-956B-36873981F8F4}" sibTransId="{0A51A938-D36D-4C1A-AC4F-0A23D1C4E09E}"/>
    <dgm:cxn modelId="{A3F64031-2D66-4122-A9FD-9960966166E2}" type="presOf" srcId="{A3EE96DD-9B24-4DD8-BC62-A2DE4976B798}" destId="{F01AA26D-2061-4874-84BE-CB1D97F0A9EA}" srcOrd="0" destOrd="0" presId="urn:microsoft.com/office/officeart/2005/8/layout/radial6"/>
    <dgm:cxn modelId="{3C5F7062-E8EC-4EE6-B817-11D6A56C700E}" srcId="{49BE1409-38EC-40AF-9254-E2C9987601FF}" destId="{8D5F9B5D-62FA-4F67-A826-6D9F84EAE6E6}" srcOrd="2" destOrd="0" parTransId="{7F40646D-3E70-4941-804C-E3A82D91BC81}" sibTransId="{E5215E83-3F9B-44BC-970E-677765E24982}"/>
    <dgm:cxn modelId="{17DF8666-F25D-4726-A2F5-D71807F50292}" type="presOf" srcId="{D5A3E3BE-FDF7-45E9-802C-20B86E4660A8}" destId="{326F9667-AA1D-4D96-9BDC-C748FCD763CC}" srcOrd="0" destOrd="0" presId="urn:microsoft.com/office/officeart/2005/8/layout/radial6"/>
    <dgm:cxn modelId="{6B449966-6441-419C-84F6-D77930DAE147}" srcId="{49BE1409-38EC-40AF-9254-E2C9987601FF}" destId="{9DDDD276-730B-419E-9F4C-D9E6A4596DEF}" srcOrd="3" destOrd="0" parTransId="{870E3AD5-43E0-41BF-AEDC-7D888CACE1B7}" sibTransId="{A3EE96DD-9B24-4DD8-BC62-A2DE4976B798}"/>
    <dgm:cxn modelId="{8EA4D352-CB63-4F5F-A6E5-B195D7104505}" type="presOf" srcId="{063451D3-453A-4A61-B93D-1BDA0D5851D7}" destId="{82161AD1-0726-41F3-9B5C-80F75BDBC2D5}" srcOrd="0" destOrd="0" presId="urn:microsoft.com/office/officeart/2005/8/layout/radial6"/>
    <dgm:cxn modelId="{F1AB7356-38DB-479F-B661-2D3E5183B3BD}" type="presOf" srcId="{9DDDD276-730B-419E-9F4C-D9E6A4596DEF}" destId="{70E1AEA5-932D-4DC6-B43E-056A6AABAF65}" srcOrd="0" destOrd="0" presId="urn:microsoft.com/office/officeart/2005/8/layout/radial6"/>
    <dgm:cxn modelId="{09B3205A-82E4-4C93-A222-64D764C5BC6A}" type="presOf" srcId="{99D776A6-EAC8-4F9E-AE48-55FBD9704957}" destId="{3382DF7A-2236-46A2-85AC-2BFD8DDDE545}" srcOrd="0" destOrd="0" presId="urn:microsoft.com/office/officeart/2005/8/layout/radial6"/>
    <dgm:cxn modelId="{F00E7B5A-3B32-4F54-A065-E561995246F4}" srcId="{49BE1409-38EC-40AF-9254-E2C9987601FF}" destId="{D5A3E3BE-FDF7-45E9-802C-20B86E4660A8}" srcOrd="4" destOrd="0" parTransId="{6CA70F73-5680-4CBC-A31B-C3AECCB3B3B4}" sibTransId="{92FA644C-9AA2-492B-A589-F4B43A2CFD53}"/>
    <dgm:cxn modelId="{C8BAA37A-30EE-4C3F-9E16-94B4A5A8FF34}" type="presOf" srcId="{92FA644C-9AA2-492B-A589-F4B43A2CFD53}" destId="{66D6E246-78A9-412A-8F09-F91954901327}" srcOrd="0" destOrd="0" presId="urn:microsoft.com/office/officeart/2005/8/layout/radial6"/>
    <dgm:cxn modelId="{4EC2987C-7AD0-4AD4-A576-FBC183D246FA}" type="presOf" srcId="{E5215E83-3F9B-44BC-970E-677765E24982}" destId="{481E09CE-F07A-4A00-BB8E-BF0118E0D2B6}" srcOrd="0" destOrd="0" presId="urn:microsoft.com/office/officeart/2005/8/layout/radial6"/>
    <dgm:cxn modelId="{F177909C-E3F3-423F-BF2B-A50770AC8A7F}" srcId="{99D776A6-EAC8-4F9E-AE48-55FBD9704957}" destId="{49BE1409-38EC-40AF-9254-E2C9987601FF}" srcOrd="0" destOrd="0" parTransId="{0A7DC7AE-BDC7-42AE-8E7A-EA34CC286D88}" sibTransId="{C1561A0C-769C-449D-86C4-5352D0C579EC}"/>
    <dgm:cxn modelId="{5E8D92B9-1A21-4E0A-BAD2-F0359EFB5A72}" type="presOf" srcId="{49BE1409-38EC-40AF-9254-E2C9987601FF}" destId="{649BAEB5-E64C-4DCB-8CC0-0F50BD7D2132}" srcOrd="0" destOrd="0" presId="urn:microsoft.com/office/officeart/2005/8/layout/radial6"/>
    <dgm:cxn modelId="{1BE7FEBA-3854-4644-8F95-009580AC4DEE}" type="presOf" srcId="{8D5F9B5D-62FA-4F67-A826-6D9F84EAE6E6}" destId="{69CDEC89-5EC6-4B90-8058-3F2A631989DA}" srcOrd="0" destOrd="0" presId="urn:microsoft.com/office/officeart/2005/8/layout/radial6"/>
    <dgm:cxn modelId="{F48ADAC0-776D-4B40-ABF4-C6470D6C1837}" type="presOf" srcId="{0A51A938-D36D-4C1A-AC4F-0A23D1C4E09E}" destId="{17133FC3-89F5-4A30-9859-FA8240D90556}" srcOrd="0" destOrd="0" presId="urn:microsoft.com/office/officeart/2005/8/layout/radial6"/>
    <dgm:cxn modelId="{2D585EC1-1AD0-456C-B186-50E508C7F6F7}" srcId="{49BE1409-38EC-40AF-9254-E2C9987601FF}" destId="{56ECEADD-8E2F-4298-B6F4-01D5D00DE521}" srcOrd="0" destOrd="0" parTransId="{375C6E5B-3BC8-4F52-9256-842C61381475}" sibTransId="{063451D3-453A-4A61-B93D-1BDA0D5851D7}"/>
    <dgm:cxn modelId="{F1CB718B-C142-439E-9542-9B6C142CD53C}" type="presParOf" srcId="{3382DF7A-2236-46A2-85AC-2BFD8DDDE545}" destId="{649BAEB5-E64C-4DCB-8CC0-0F50BD7D2132}" srcOrd="0" destOrd="0" presId="urn:microsoft.com/office/officeart/2005/8/layout/radial6"/>
    <dgm:cxn modelId="{95719559-E4AC-42AA-BED0-4BD3D18FFB32}" type="presParOf" srcId="{3382DF7A-2236-46A2-85AC-2BFD8DDDE545}" destId="{5916054F-F4E6-4A62-8A01-5FFE62030E09}" srcOrd="1" destOrd="0" presId="urn:microsoft.com/office/officeart/2005/8/layout/radial6"/>
    <dgm:cxn modelId="{51D1CC0C-AF6B-4676-B1D7-719D45918F86}" type="presParOf" srcId="{3382DF7A-2236-46A2-85AC-2BFD8DDDE545}" destId="{15A3BC76-4B3F-47C0-8683-BD14D290B36E}" srcOrd="2" destOrd="0" presId="urn:microsoft.com/office/officeart/2005/8/layout/radial6"/>
    <dgm:cxn modelId="{A9BFCFAD-1442-4FDE-8254-82ABECDAAE90}" type="presParOf" srcId="{3382DF7A-2236-46A2-85AC-2BFD8DDDE545}" destId="{82161AD1-0726-41F3-9B5C-80F75BDBC2D5}" srcOrd="3" destOrd="0" presId="urn:microsoft.com/office/officeart/2005/8/layout/radial6"/>
    <dgm:cxn modelId="{FF57731C-A6B6-4D14-A8DD-2758108B69DA}" type="presParOf" srcId="{3382DF7A-2236-46A2-85AC-2BFD8DDDE545}" destId="{BFA47DE9-7D27-4AC2-AB3A-8EC2537D5B40}" srcOrd="4" destOrd="0" presId="urn:microsoft.com/office/officeart/2005/8/layout/radial6"/>
    <dgm:cxn modelId="{3CACF25E-9659-4F96-845F-CB9860417A58}" type="presParOf" srcId="{3382DF7A-2236-46A2-85AC-2BFD8DDDE545}" destId="{185E918E-8BE0-452B-A419-3301EDC50A5B}" srcOrd="5" destOrd="0" presId="urn:microsoft.com/office/officeart/2005/8/layout/radial6"/>
    <dgm:cxn modelId="{9EFFF480-4DA6-4647-A3B1-BEFDD058AF60}" type="presParOf" srcId="{3382DF7A-2236-46A2-85AC-2BFD8DDDE545}" destId="{17133FC3-89F5-4A30-9859-FA8240D90556}" srcOrd="6" destOrd="0" presId="urn:microsoft.com/office/officeart/2005/8/layout/radial6"/>
    <dgm:cxn modelId="{1905B30D-6F9B-4A10-8268-79049E02087D}" type="presParOf" srcId="{3382DF7A-2236-46A2-85AC-2BFD8DDDE545}" destId="{69CDEC89-5EC6-4B90-8058-3F2A631989DA}" srcOrd="7" destOrd="0" presId="urn:microsoft.com/office/officeart/2005/8/layout/radial6"/>
    <dgm:cxn modelId="{6F7988B7-5A80-4145-A077-E9DE2E72294C}" type="presParOf" srcId="{3382DF7A-2236-46A2-85AC-2BFD8DDDE545}" destId="{2A6BADEE-5F29-49D8-9768-4B9251FDF16A}" srcOrd="8" destOrd="0" presId="urn:microsoft.com/office/officeart/2005/8/layout/radial6"/>
    <dgm:cxn modelId="{DBB564B3-4EFB-4420-920E-E151447F71C3}" type="presParOf" srcId="{3382DF7A-2236-46A2-85AC-2BFD8DDDE545}" destId="{481E09CE-F07A-4A00-BB8E-BF0118E0D2B6}" srcOrd="9" destOrd="0" presId="urn:microsoft.com/office/officeart/2005/8/layout/radial6"/>
    <dgm:cxn modelId="{70A0F8B6-D96A-4C45-A9C9-5501C208D841}" type="presParOf" srcId="{3382DF7A-2236-46A2-85AC-2BFD8DDDE545}" destId="{70E1AEA5-932D-4DC6-B43E-056A6AABAF65}" srcOrd="10" destOrd="0" presId="urn:microsoft.com/office/officeart/2005/8/layout/radial6"/>
    <dgm:cxn modelId="{8BB97A81-7381-462A-A348-204DDBB14A40}" type="presParOf" srcId="{3382DF7A-2236-46A2-85AC-2BFD8DDDE545}" destId="{3E2E5618-D19A-419B-90CF-F39FCFC15AD0}" srcOrd="11" destOrd="0" presId="urn:microsoft.com/office/officeart/2005/8/layout/radial6"/>
    <dgm:cxn modelId="{1C967A82-74FB-4431-B545-B2123E1D4E7A}" type="presParOf" srcId="{3382DF7A-2236-46A2-85AC-2BFD8DDDE545}" destId="{F01AA26D-2061-4874-84BE-CB1D97F0A9EA}" srcOrd="12" destOrd="0" presId="urn:microsoft.com/office/officeart/2005/8/layout/radial6"/>
    <dgm:cxn modelId="{16DAB969-A27F-4191-81A4-C0753085FA24}" type="presParOf" srcId="{3382DF7A-2236-46A2-85AC-2BFD8DDDE545}" destId="{326F9667-AA1D-4D96-9BDC-C748FCD763CC}" srcOrd="13" destOrd="0" presId="urn:microsoft.com/office/officeart/2005/8/layout/radial6"/>
    <dgm:cxn modelId="{FF73828B-E7BC-48E6-ABFF-6C3E030C5D8F}" type="presParOf" srcId="{3382DF7A-2236-46A2-85AC-2BFD8DDDE545}" destId="{3BB7DEF9-D57D-4DAE-9ED4-C2E2344C0C03}" srcOrd="14" destOrd="0" presId="urn:microsoft.com/office/officeart/2005/8/layout/radial6"/>
    <dgm:cxn modelId="{4633CAE7-2347-4070-8E88-8BB75D5CC252}" type="presParOf" srcId="{3382DF7A-2236-46A2-85AC-2BFD8DDDE545}" destId="{66D6E246-78A9-412A-8F09-F91954901327}" srcOrd="15"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AF328-6CEF-4B1D-9DD7-D97574D78B9C}">
      <dsp:nvSpPr>
        <dsp:cNvPr id="0" name=""/>
        <dsp:cNvSpPr/>
      </dsp:nvSpPr>
      <dsp:spPr>
        <a:xfrm>
          <a:off x="4003" y="0"/>
          <a:ext cx="3207458" cy="303569"/>
        </a:xfrm>
        <a:prstGeom prst="rect">
          <a:avLst/>
        </a:prstGeom>
        <a:solidFill>
          <a:srgbClr val="AE0B2A"/>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a:latin typeface="Arial"/>
              <a:ea typeface="幼圆" panose="02010509060101010101" pitchFamily="49" charset="-122"/>
              <a:cs typeface="+mn-cs"/>
            </a:rPr>
            <a:t>企业数字化转型</a:t>
          </a:r>
          <a:endParaRPr lang="zh-CN" altLang="en-US" sz="1600" b="1" kern="1200" dirty="0">
            <a:latin typeface="Arial"/>
            <a:ea typeface="幼圆" panose="02010509060101010101" pitchFamily="49" charset="-122"/>
            <a:cs typeface="+mn-cs"/>
          </a:endParaRPr>
        </a:p>
      </dsp:txBody>
      <dsp:txXfrm>
        <a:off x="4003" y="0"/>
        <a:ext cx="3207458" cy="303569"/>
      </dsp:txXfrm>
    </dsp:sp>
    <dsp:sp modelId="{EBE1CB4B-EC26-407C-930E-A1B34C222D68}">
      <dsp:nvSpPr>
        <dsp:cNvPr id="0" name=""/>
        <dsp:cNvSpPr/>
      </dsp:nvSpPr>
      <dsp:spPr>
        <a:xfrm>
          <a:off x="857" y="303569"/>
          <a:ext cx="1587177" cy="637495"/>
        </a:xfrm>
        <a:prstGeom prst="rect">
          <a:avLst/>
        </a:prstGeom>
        <a:solidFill>
          <a:srgbClr val="AE0B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Arial"/>
              <a:ea typeface="幼圆" panose="02010509060101010101" pitchFamily="49" charset="-122"/>
              <a:cs typeface="+mn-cs"/>
            </a:rPr>
            <a:t>客户体验数字化</a:t>
          </a:r>
          <a:endParaRPr lang="zh-CN" altLang="en-US" sz="1400" b="1" kern="1200" dirty="0">
            <a:latin typeface="Arial"/>
            <a:ea typeface="幼圆" panose="02010509060101010101" pitchFamily="49" charset="-122"/>
            <a:cs typeface="+mn-cs"/>
          </a:endParaRPr>
        </a:p>
      </dsp:txBody>
      <dsp:txXfrm>
        <a:off x="857" y="303569"/>
        <a:ext cx="1587177" cy="637495"/>
      </dsp:txXfrm>
    </dsp:sp>
    <dsp:sp modelId="{FB313CD4-15CD-4DB6-8C89-2F5A6C8664D1}">
      <dsp:nvSpPr>
        <dsp:cNvPr id="0" name=""/>
        <dsp:cNvSpPr/>
      </dsp:nvSpPr>
      <dsp:spPr>
        <a:xfrm>
          <a:off x="1588034" y="303569"/>
          <a:ext cx="1626573" cy="637495"/>
        </a:xfrm>
        <a:prstGeom prst="rect">
          <a:avLst/>
        </a:prstGeom>
        <a:solidFill>
          <a:srgbClr val="AE0B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Arial"/>
              <a:ea typeface="幼圆" panose="02010509060101010101" pitchFamily="49" charset="-122"/>
              <a:cs typeface="+mn-cs"/>
            </a:rPr>
            <a:t>运营管理数字化</a:t>
          </a:r>
        </a:p>
      </dsp:txBody>
      <dsp:txXfrm>
        <a:off x="1588034" y="303569"/>
        <a:ext cx="1626573" cy="637495"/>
      </dsp:txXfrm>
    </dsp:sp>
    <dsp:sp modelId="{D9FFFBB0-3711-4B94-A157-C260BCC363E2}">
      <dsp:nvSpPr>
        <dsp:cNvPr id="0" name=""/>
        <dsp:cNvSpPr/>
      </dsp:nvSpPr>
      <dsp:spPr>
        <a:xfrm>
          <a:off x="0" y="941065"/>
          <a:ext cx="3215465" cy="70832"/>
        </a:xfrm>
        <a:prstGeom prst="rect">
          <a:avLst/>
        </a:prstGeom>
        <a:solidFill>
          <a:srgbClr val="AE0B2A"/>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6F2AA-0500-4F7C-9863-F67D403AC1E9}">
      <dsp:nvSpPr>
        <dsp:cNvPr id="0" name=""/>
        <dsp:cNvSpPr/>
      </dsp:nvSpPr>
      <dsp:spPr>
        <a:xfrm>
          <a:off x="0" y="13383"/>
          <a:ext cx="11012680" cy="4329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计算机化</a:t>
          </a:r>
        </a:p>
      </dsp:txBody>
      <dsp:txXfrm>
        <a:off x="21132" y="34515"/>
        <a:ext cx="10970416" cy="390636"/>
      </dsp:txXfrm>
    </dsp:sp>
    <dsp:sp modelId="{BA64314E-09FB-4D45-8588-561BC15C04B4}">
      <dsp:nvSpPr>
        <dsp:cNvPr id="0" name=""/>
        <dsp:cNvSpPr/>
      </dsp:nvSpPr>
      <dsp:spPr>
        <a:xfrm>
          <a:off x="0" y="446283"/>
          <a:ext cx="11012680" cy="6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zh-CN" altLang="en-US" sz="1400" b="0" i="0" kern="1200" dirty="0"/>
            <a:t>企业通过计算机化高效处理重复性工作，并实现高精度、低成本制造。但不同的信息技术系统在企业内部独立运作，很多设备并不具备数字接口。</a:t>
          </a:r>
          <a:endParaRPr lang="zh-CN" altLang="en-US" sz="1400" kern="1200" dirty="0"/>
        </a:p>
      </dsp:txBody>
      <dsp:txXfrm>
        <a:off x="0" y="446283"/>
        <a:ext cx="11012680" cy="600300"/>
      </dsp:txXfrm>
    </dsp:sp>
    <dsp:sp modelId="{25787D11-A88A-4071-95FC-1A1A4A2B2A9E}">
      <dsp:nvSpPr>
        <dsp:cNvPr id="0" name=""/>
        <dsp:cNvSpPr/>
      </dsp:nvSpPr>
      <dsp:spPr>
        <a:xfrm>
          <a:off x="0" y="1046583"/>
          <a:ext cx="11012680" cy="432900"/>
        </a:xfrm>
        <a:prstGeom prst="roundRect">
          <a:avLst/>
        </a:prstGeom>
        <a:solidFill>
          <a:schemeClr val="accent1">
            <a:shade val="80000"/>
            <a:hueOff val="53813"/>
            <a:satOff val="-2555"/>
            <a:lumOff val="56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连接</a:t>
          </a:r>
        </a:p>
      </dsp:txBody>
      <dsp:txXfrm>
        <a:off x="21132" y="1067715"/>
        <a:ext cx="10970416" cy="390636"/>
      </dsp:txXfrm>
    </dsp:sp>
    <dsp:sp modelId="{09433556-CF57-49A6-BA9D-3734F0C7F15E}">
      <dsp:nvSpPr>
        <dsp:cNvPr id="0" name=""/>
        <dsp:cNvSpPr/>
      </dsp:nvSpPr>
      <dsp:spPr>
        <a:xfrm>
          <a:off x="0" y="1479483"/>
          <a:ext cx="11012680" cy="6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b="0" i="0" kern="1200" dirty="0"/>
            <a:t>相互关联的环节取代各自为政的信息技术。操作技术（</a:t>
          </a:r>
          <a:r>
            <a:rPr lang="en-US" altLang="zh-CN" sz="1400" b="0" i="0" kern="1200" dirty="0"/>
            <a:t>OT</a:t>
          </a:r>
          <a:r>
            <a:rPr lang="zh-CN" altLang="en-US" sz="1400" b="0" i="0" kern="1200" dirty="0"/>
            <a:t>）系统的各部分 实现了连通性和互操作性，但是依旧未能达到</a:t>
          </a:r>
          <a:r>
            <a:rPr lang="en-US" altLang="zh-CN" sz="1400" b="0" i="0" kern="1200" dirty="0"/>
            <a:t>IT</a:t>
          </a:r>
          <a:r>
            <a:rPr lang="zh-CN" altLang="en-US" sz="1400" b="0" i="0" kern="1200" dirty="0"/>
            <a:t>层面和</a:t>
          </a:r>
          <a:r>
            <a:rPr lang="en-US" altLang="zh-CN" sz="1400" b="0" i="0" kern="1200" dirty="0"/>
            <a:t>OT</a:t>
          </a:r>
          <a:r>
            <a:rPr lang="zh-CN" altLang="en-US" sz="1400" b="0" i="0" kern="1200" dirty="0"/>
            <a:t>层面的完全整合。</a:t>
          </a:r>
          <a:endParaRPr lang="zh-CN" altLang="en-US" sz="1400" kern="1200" dirty="0"/>
        </a:p>
      </dsp:txBody>
      <dsp:txXfrm>
        <a:off x="0" y="1479483"/>
        <a:ext cx="11012680" cy="600300"/>
      </dsp:txXfrm>
    </dsp:sp>
    <dsp:sp modelId="{2122F31A-50FB-47E3-B4A2-193C976F30C9}">
      <dsp:nvSpPr>
        <dsp:cNvPr id="0" name=""/>
        <dsp:cNvSpPr/>
      </dsp:nvSpPr>
      <dsp:spPr>
        <a:xfrm>
          <a:off x="0" y="2079783"/>
          <a:ext cx="11012680" cy="432900"/>
        </a:xfrm>
        <a:prstGeom prst="roundRect">
          <a:avLst/>
        </a:prstGeom>
        <a:solidFill>
          <a:schemeClr val="accent1">
            <a:shade val="80000"/>
            <a:hueOff val="107626"/>
            <a:satOff val="-5109"/>
            <a:lumOff val="11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可视</a:t>
          </a:r>
          <a:endParaRPr lang="en-US" altLang="zh-CN" sz="1400" b="1" kern="1200" dirty="0"/>
        </a:p>
      </dsp:txBody>
      <dsp:txXfrm>
        <a:off x="21132" y="2100915"/>
        <a:ext cx="10970416" cy="390636"/>
      </dsp:txXfrm>
    </dsp:sp>
    <dsp:sp modelId="{A4FDAF03-19AA-4CE6-B934-28841DC09ADB}">
      <dsp:nvSpPr>
        <dsp:cNvPr id="0" name=""/>
        <dsp:cNvSpPr/>
      </dsp:nvSpPr>
      <dsp:spPr>
        <a:xfrm>
          <a:off x="0" y="2512683"/>
          <a:ext cx="11012680" cy="6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b="0" i="0" kern="1200" dirty="0"/>
            <a:t>了解正在发生什么，通过现场总线和传感器等物联网技术，企业捕获大量的实时数据，建立起企业的“数字孪生”，从而改变以前基于人工经验的决策方式，转为基于数字进行决策。</a:t>
          </a:r>
          <a:endParaRPr lang="en-US" altLang="zh-CN" sz="1400" kern="1200" dirty="0"/>
        </a:p>
      </dsp:txBody>
      <dsp:txXfrm>
        <a:off x="0" y="2512683"/>
        <a:ext cx="11012680" cy="600300"/>
      </dsp:txXfrm>
    </dsp:sp>
    <dsp:sp modelId="{68A4A178-AE44-447E-AE48-C5CF93CF6046}">
      <dsp:nvSpPr>
        <dsp:cNvPr id="0" name=""/>
        <dsp:cNvSpPr/>
      </dsp:nvSpPr>
      <dsp:spPr>
        <a:xfrm>
          <a:off x="0" y="3112983"/>
          <a:ext cx="11012680" cy="432900"/>
        </a:xfrm>
        <a:prstGeom prst="roundRect">
          <a:avLst/>
        </a:prstGeom>
        <a:solidFill>
          <a:schemeClr val="accent1">
            <a:shade val="80000"/>
            <a:hueOff val="161440"/>
            <a:satOff val="-7664"/>
            <a:lumOff val="16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透明</a:t>
          </a:r>
          <a:endParaRPr lang="en-US" altLang="zh-CN" sz="1400" b="1" kern="1200" dirty="0"/>
        </a:p>
      </dsp:txBody>
      <dsp:txXfrm>
        <a:off x="21132" y="3134115"/>
        <a:ext cx="10970416" cy="390636"/>
      </dsp:txXfrm>
    </dsp:sp>
    <dsp:sp modelId="{C6CBBAB1-0E6F-4DE4-9521-344A448796C8}">
      <dsp:nvSpPr>
        <dsp:cNvPr id="0" name=""/>
        <dsp:cNvSpPr/>
      </dsp:nvSpPr>
      <dsp:spPr>
        <a:xfrm>
          <a:off x="0" y="3545883"/>
          <a:ext cx="1101268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b="0" i="0" kern="1200" dirty="0"/>
            <a:t>了解事件发生的原因，并通过根本原因分析生成认识。</a:t>
          </a:r>
          <a:endParaRPr lang="en-US" altLang="zh-CN" sz="1400" kern="1200" dirty="0"/>
        </a:p>
      </dsp:txBody>
      <dsp:txXfrm>
        <a:off x="0" y="3545883"/>
        <a:ext cx="11012680" cy="331200"/>
      </dsp:txXfrm>
    </dsp:sp>
    <dsp:sp modelId="{ABC7C3A7-D1E9-4B32-84BB-E9F76D05AE8C}">
      <dsp:nvSpPr>
        <dsp:cNvPr id="0" name=""/>
        <dsp:cNvSpPr/>
      </dsp:nvSpPr>
      <dsp:spPr>
        <a:xfrm>
          <a:off x="0" y="3877083"/>
          <a:ext cx="11012680" cy="432900"/>
        </a:xfrm>
        <a:prstGeom prst="roundRect">
          <a:avLst/>
        </a:prstGeom>
        <a:solidFill>
          <a:schemeClr val="accent1">
            <a:shade val="80000"/>
            <a:hueOff val="215253"/>
            <a:satOff val="-10218"/>
            <a:lumOff val="224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预测</a:t>
          </a:r>
          <a:endParaRPr lang="en-US" altLang="zh-CN" sz="1100" b="1" kern="1200" dirty="0"/>
        </a:p>
      </dsp:txBody>
      <dsp:txXfrm>
        <a:off x="21132" y="3898215"/>
        <a:ext cx="10970416" cy="390636"/>
      </dsp:txXfrm>
    </dsp:sp>
    <dsp:sp modelId="{30E7FFF3-809A-4CCE-B4AE-F967F3AC1CFE}">
      <dsp:nvSpPr>
        <dsp:cNvPr id="0" name=""/>
        <dsp:cNvSpPr/>
      </dsp:nvSpPr>
      <dsp:spPr>
        <a:xfrm>
          <a:off x="0" y="4309983"/>
          <a:ext cx="1101268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b="0" i="0" kern="1200" dirty="0"/>
            <a:t>将数字孪生投射到未来，模拟不同的情景对未来发展进行预测，并适时做出决策和采取适当措施。</a:t>
          </a:r>
          <a:endParaRPr lang="en-US" altLang="zh-CN" sz="1400" kern="1200" dirty="0"/>
        </a:p>
      </dsp:txBody>
      <dsp:txXfrm>
        <a:off x="0" y="4309983"/>
        <a:ext cx="11012680" cy="331200"/>
      </dsp:txXfrm>
    </dsp:sp>
    <dsp:sp modelId="{6490645C-9347-4312-9F88-5CB38BA41987}">
      <dsp:nvSpPr>
        <dsp:cNvPr id="0" name=""/>
        <dsp:cNvSpPr/>
      </dsp:nvSpPr>
      <dsp:spPr>
        <a:xfrm>
          <a:off x="0" y="4641183"/>
          <a:ext cx="11012680" cy="432900"/>
        </a:xfrm>
        <a:prstGeom prst="roundRect">
          <a:avLst/>
        </a:prstGeom>
        <a:solidFill>
          <a:schemeClr val="accent1">
            <a:shade val="80000"/>
            <a:hueOff val="269066"/>
            <a:satOff val="-12773"/>
            <a:lumOff val="28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自适应</a:t>
          </a:r>
          <a:endParaRPr lang="en-US" altLang="zh-CN" sz="1400" b="1" kern="1200" dirty="0"/>
        </a:p>
      </dsp:txBody>
      <dsp:txXfrm>
        <a:off x="21132" y="4662315"/>
        <a:ext cx="10970416" cy="390636"/>
      </dsp:txXfrm>
    </dsp:sp>
    <dsp:sp modelId="{A88216AE-B9AB-4326-8F20-4AF3FB2D0ED3}">
      <dsp:nvSpPr>
        <dsp:cNvPr id="0" name=""/>
        <dsp:cNvSpPr/>
      </dsp:nvSpPr>
      <dsp:spPr>
        <a:xfrm>
          <a:off x="0" y="5074083"/>
          <a:ext cx="1101268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3" tIns="17780" rIns="99568" bIns="17780" numCol="1" spcCol="1270" anchor="t" anchorCtr="0">
          <a:noAutofit/>
        </a:bodyPr>
        <a:lstStyle/>
        <a:p>
          <a:pPr marL="0" lvl="1" indent="-114300" algn="l" defTabSz="622300">
            <a:lnSpc>
              <a:spcPct val="90000"/>
            </a:lnSpc>
            <a:spcBef>
              <a:spcPct val="0"/>
            </a:spcBef>
            <a:spcAft>
              <a:spcPct val="20000"/>
            </a:spcAft>
            <a:buChar char="•"/>
          </a:pPr>
          <a:r>
            <a:rPr lang="zh-CN" altLang="en-US" sz="1400" b="0" i="0" kern="1200" dirty="0"/>
            <a:t>预测能力只是自动化行为和决策的根本要求，而持续的自适应则使企业实现自主响应，以便其尽快适应变化的经营环境。</a:t>
          </a:r>
          <a:endParaRPr lang="en-US" altLang="zh-CN" sz="1400" kern="1200" dirty="0"/>
        </a:p>
      </dsp:txBody>
      <dsp:txXfrm>
        <a:off x="0" y="5074083"/>
        <a:ext cx="11012680" cy="331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7374-6240-46E8-8A86-A8585D95EE42}">
      <dsp:nvSpPr>
        <dsp:cNvPr id="0" name=""/>
        <dsp:cNvSpPr/>
      </dsp:nvSpPr>
      <dsp:spPr>
        <a:xfrm>
          <a:off x="0" y="0"/>
          <a:ext cx="6258560" cy="622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识别数字化关键需求，规划制订数字化战略目标和长远计划；</a:t>
          </a:r>
          <a:endParaRPr lang="zh-HK" altLang="en-US" sz="1400" kern="1200" dirty="0"/>
        </a:p>
      </dsp:txBody>
      <dsp:txXfrm>
        <a:off x="18241" y="18241"/>
        <a:ext cx="5513656" cy="586306"/>
      </dsp:txXfrm>
    </dsp:sp>
    <dsp:sp modelId="{2AF6A3E1-3E33-46C2-A51A-4DA014228812}">
      <dsp:nvSpPr>
        <dsp:cNvPr id="0" name=""/>
        <dsp:cNvSpPr/>
      </dsp:nvSpPr>
      <dsp:spPr>
        <a:xfrm>
          <a:off x="467360" y="709286"/>
          <a:ext cx="6258560" cy="622788"/>
        </a:xfrm>
        <a:prstGeom prst="roundRect">
          <a:avLst>
            <a:gd name="adj" fmla="val 10000"/>
          </a:avLst>
        </a:prstGeom>
        <a:solidFill>
          <a:schemeClr val="accent2">
            <a:hueOff val="-10290"/>
            <a:satOff val="256"/>
            <a:lumOff val="3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a:t>形成数字化的治理结构，为数字化战略的实施提供决策和管理框架；</a:t>
          </a:r>
          <a:endParaRPr lang="zh-HK" altLang="en-US" sz="1400" kern="1200" dirty="0"/>
        </a:p>
      </dsp:txBody>
      <dsp:txXfrm>
        <a:off x="485601" y="727527"/>
        <a:ext cx="5349905" cy="586306"/>
      </dsp:txXfrm>
    </dsp:sp>
    <dsp:sp modelId="{9DBB4393-B524-4FE9-A994-7F80F92DB3CF}">
      <dsp:nvSpPr>
        <dsp:cNvPr id="0" name=""/>
        <dsp:cNvSpPr/>
      </dsp:nvSpPr>
      <dsp:spPr>
        <a:xfrm>
          <a:off x="934719" y="1418572"/>
          <a:ext cx="6258560" cy="622788"/>
        </a:xfrm>
        <a:prstGeom prst="roundRect">
          <a:avLst>
            <a:gd name="adj" fmla="val 10000"/>
          </a:avLst>
        </a:prstGeom>
        <a:solidFill>
          <a:schemeClr val="accent2">
            <a:hueOff val="-20579"/>
            <a:satOff val="513"/>
            <a:lumOff val="6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a:t>设计数字化体系架构，实现全局性的信息优化和整合；</a:t>
          </a:r>
          <a:endParaRPr lang="zh-HK" altLang="en-US" sz="1400" kern="1200" dirty="0"/>
        </a:p>
      </dsp:txBody>
      <dsp:txXfrm>
        <a:off x="952960" y="1436813"/>
        <a:ext cx="5349905" cy="586306"/>
      </dsp:txXfrm>
    </dsp:sp>
    <dsp:sp modelId="{9D0F7F68-61DF-4140-BFB3-588A5B77C8D6}">
      <dsp:nvSpPr>
        <dsp:cNvPr id="0" name=""/>
        <dsp:cNvSpPr/>
      </dsp:nvSpPr>
      <dsp:spPr>
        <a:xfrm>
          <a:off x="1402079" y="2127859"/>
          <a:ext cx="6258560" cy="622788"/>
        </a:xfrm>
        <a:prstGeom prst="roundRect">
          <a:avLst>
            <a:gd name="adj" fmla="val 10000"/>
          </a:avLst>
        </a:prstGeom>
        <a:solidFill>
          <a:schemeClr val="accent2">
            <a:hueOff val="-30869"/>
            <a:satOff val="769"/>
            <a:lumOff val="9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实施数字化项目，实现业务的数字化支撑；</a:t>
          </a:r>
          <a:endParaRPr lang="zh-HK" altLang="en-US" sz="1400" kern="1200" dirty="0"/>
        </a:p>
      </dsp:txBody>
      <dsp:txXfrm>
        <a:off x="1420320" y="2146100"/>
        <a:ext cx="5349905" cy="586306"/>
      </dsp:txXfrm>
    </dsp:sp>
    <dsp:sp modelId="{580C17FF-B367-46E1-BA74-8582582A5A8F}">
      <dsp:nvSpPr>
        <dsp:cNvPr id="0" name=""/>
        <dsp:cNvSpPr/>
      </dsp:nvSpPr>
      <dsp:spPr>
        <a:xfrm>
          <a:off x="1869439" y="2837145"/>
          <a:ext cx="6258560" cy="622788"/>
        </a:xfrm>
        <a:prstGeom prst="roundRect">
          <a:avLst>
            <a:gd name="adj" fmla="val 10000"/>
          </a:avLst>
        </a:prstGeom>
        <a:solidFill>
          <a:schemeClr val="accent2">
            <a:hueOff val="-41158"/>
            <a:satOff val="1025"/>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a:t>评估数字化绩效评价，实现数字化的持续改进。</a:t>
          </a:r>
          <a:endParaRPr lang="zh-HK" altLang="en-US" sz="1400" kern="1200" dirty="0"/>
        </a:p>
      </dsp:txBody>
      <dsp:txXfrm>
        <a:off x="1887680" y="2855386"/>
        <a:ext cx="5349905" cy="586306"/>
      </dsp:txXfrm>
    </dsp:sp>
    <dsp:sp modelId="{CD1C818B-F52C-42BA-BB55-1F1E8ABB7457}">
      <dsp:nvSpPr>
        <dsp:cNvPr id="0" name=""/>
        <dsp:cNvSpPr/>
      </dsp:nvSpPr>
      <dsp:spPr>
        <a:xfrm>
          <a:off x="5853747" y="454981"/>
          <a:ext cx="404812" cy="4048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zh-HK" altLang="en-US" sz="1300" kern="1200"/>
        </a:p>
      </dsp:txBody>
      <dsp:txXfrm>
        <a:off x="5944830" y="454981"/>
        <a:ext cx="222646" cy="304621"/>
      </dsp:txXfrm>
    </dsp:sp>
    <dsp:sp modelId="{B2CF81A7-7D5A-441E-81B9-D83B5DE58D71}">
      <dsp:nvSpPr>
        <dsp:cNvPr id="0" name=""/>
        <dsp:cNvSpPr/>
      </dsp:nvSpPr>
      <dsp:spPr>
        <a:xfrm>
          <a:off x="6321107" y="1164267"/>
          <a:ext cx="404812" cy="404812"/>
        </a:xfrm>
        <a:prstGeom prst="downArrow">
          <a:avLst>
            <a:gd name="adj1" fmla="val 55000"/>
            <a:gd name="adj2" fmla="val 45000"/>
          </a:avLst>
        </a:prstGeom>
        <a:solidFill>
          <a:schemeClr val="accent2">
            <a:tint val="40000"/>
            <a:alpha val="90000"/>
            <a:hueOff val="-40406"/>
            <a:satOff val="1642"/>
            <a:lumOff val="1049"/>
            <a:alphaOff val="0"/>
          </a:schemeClr>
        </a:solidFill>
        <a:ln w="12700" cap="flat" cmpd="sng" algn="ctr">
          <a:solidFill>
            <a:schemeClr val="accent2">
              <a:tint val="40000"/>
              <a:alpha val="90000"/>
              <a:hueOff val="-40406"/>
              <a:satOff val="1642"/>
              <a:lumOff val="10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zh-HK" altLang="en-US" sz="1300" kern="1200"/>
        </a:p>
      </dsp:txBody>
      <dsp:txXfrm>
        <a:off x="6412190" y="1164267"/>
        <a:ext cx="222646" cy="304621"/>
      </dsp:txXfrm>
    </dsp:sp>
    <dsp:sp modelId="{EBE4C60C-DD93-4179-8ED1-BDFC001562D5}">
      <dsp:nvSpPr>
        <dsp:cNvPr id="0" name=""/>
        <dsp:cNvSpPr/>
      </dsp:nvSpPr>
      <dsp:spPr>
        <a:xfrm>
          <a:off x="6788467" y="1863174"/>
          <a:ext cx="404812" cy="404812"/>
        </a:xfrm>
        <a:prstGeom prst="downArrow">
          <a:avLst>
            <a:gd name="adj1" fmla="val 55000"/>
            <a:gd name="adj2" fmla="val 45000"/>
          </a:avLst>
        </a:prstGeom>
        <a:solidFill>
          <a:schemeClr val="accent2">
            <a:tint val="40000"/>
            <a:alpha val="90000"/>
            <a:hueOff val="-80813"/>
            <a:satOff val="3283"/>
            <a:lumOff val="2099"/>
            <a:alphaOff val="0"/>
          </a:schemeClr>
        </a:solidFill>
        <a:ln w="12700" cap="flat" cmpd="sng" algn="ctr">
          <a:solidFill>
            <a:schemeClr val="accent2">
              <a:tint val="40000"/>
              <a:alpha val="90000"/>
              <a:hueOff val="-80813"/>
              <a:satOff val="3283"/>
              <a:lumOff val="20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zh-HK" altLang="en-US" sz="1300" kern="1200"/>
        </a:p>
      </dsp:txBody>
      <dsp:txXfrm>
        <a:off x="6879550" y="1863174"/>
        <a:ext cx="222646" cy="304621"/>
      </dsp:txXfrm>
    </dsp:sp>
    <dsp:sp modelId="{0BC488B5-0F03-40A1-A293-FCA5E9C5242B}">
      <dsp:nvSpPr>
        <dsp:cNvPr id="0" name=""/>
        <dsp:cNvSpPr/>
      </dsp:nvSpPr>
      <dsp:spPr>
        <a:xfrm>
          <a:off x="7255827" y="2579380"/>
          <a:ext cx="404812" cy="404812"/>
        </a:xfrm>
        <a:prstGeom prst="downArrow">
          <a:avLst>
            <a:gd name="adj1" fmla="val 55000"/>
            <a:gd name="adj2" fmla="val 45000"/>
          </a:avLst>
        </a:prstGeom>
        <a:solidFill>
          <a:schemeClr val="accent2">
            <a:tint val="40000"/>
            <a:alpha val="90000"/>
            <a:hueOff val="-121219"/>
            <a:satOff val="4925"/>
            <a:lumOff val="3148"/>
            <a:alphaOff val="0"/>
          </a:schemeClr>
        </a:solidFill>
        <a:ln w="12700" cap="flat" cmpd="sng" algn="ctr">
          <a:solidFill>
            <a:schemeClr val="accent2">
              <a:tint val="40000"/>
              <a:alpha val="90000"/>
              <a:hueOff val="-121219"/>
              <a:satOff val="4925"/>
              <a:lumOff val="31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zh-HK" altLang="en-US" sz="1300" kern="1200"/>
        </a:p>
      </dsp:txBody>
      <dsp:txXfrm>
        <a:off x="7346910" y="2579380"/>
        <a:ext cx="222646" cy="304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6E246-78A9-412A-8F09-F91954901327}">
      <dsp:nvSpPr>
        <dsp:cNvPr id="0" name=""/>
        <dsp:cNvSpPr/>
      </dsp:nvSpPr>
      <dsp:spPr>
        <a:xfrm>
          <a:off x="1119018" y="668351"/>
          <a:ext cx="4461367" cy="446136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AA26D-2061-4874-84BE-CB1D97F0A9EA}">
      <dsp:nvSpPr>
        <dsp:cNvPr id="0" name=""/>
        <dsp:cNvSpPr/>
      </dsp:nvSpPr>
      <dsp:spPr>
        <a:xfrm>
          <a:off x="1119018" y="668351"/>
          <a:ext cx="4461367" cy="446136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1E09CE-F07A-4A00-BB8E-BF0118E0D2B6}">
      <dsp:nvSpPr>
        <dsp:cNvPr id="0" name=""/>
        <dsp:cNvSpPr/>
      </dsp:nvSpPr>
      <dsp:spPr>
        <a:xfrm>
          <a:off x="1119018" y="668351"/>
          <a:ext cx="4461367" cy="446136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133FC3-89F5-4A30-9859-FA8240D90556}">
      <dsp:nvSpPr>
        <dsp:cNvPr id="0" name=""/>
        <dsp:cNvSpPr/>
      </dsp:nvSpPr>
      <dsp:spPr>
        <a:xfrm>
          <a:off x="1119018" y="668351"/>
          <a:ext cx="4461367" cy="446136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161AD1-0726-41F3-9B5C-80F75BDBC2D5}">
      <dsp:nvSpPr>
        <dsp:cNvPr id="0" name=""/>
        <dsp:cNvSpPr/>
      </dsp:nvSpPr>
      <dsp:spPr>
        <a:xfrm>
          <a:off x="1119018" y="668351"/>
          <a:ext cx="4461367" cy="446136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BAEB5-E64C-4DCB-8CC0-0F50BD7D2132}">
      <dsp:nvSpPr>
        <dsp:cNvPr id="0" name=""/>
        <dsp:cNvSpPr/>
      </dsp:nvSpPr>
      <dsp:spPr>
        <a:xfrm>
          <a:off x="2322547" y="1871880"/>
          <a:ext cx="2054309" cy="2054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altLang="zh-CN" sz="3400" kern="1200" dirty="0">
              <a:latin typeface="+mn-lt"/>
              <a:ea typeface="+mn-ea"/>
              <a:cs typeface="+mn-ea"/>
              <a:sym typeface="+mn-lt"/>
            </a:rPr>
            <a:t>AI</a:t>
          </a:r>
          <a:r>
            <a:rPr lang="zh-CN" altLang="en-US" sz="3400" kern="1200" dirty="0">
              <a:latin typeface="+mn-lt"/>
              <a:ea typeface="+mn-ea"/>
              <a:cs typeface="+mn-ea"/>
              <a:sym typeface="+mn-lt"/>
            </a:rPr>
            <a:t>的</a:t>
          </a:r>
          <a:r>
            <a:rPr lang="en-US" altLang="zh-CN" sz="3400" kern="1200" dirty="0">
              <a:latin typeface="+mn-lt"/>
              <a:ea typeface="+mn-ea"/>
              <a:cs typeface="+mn-ea"/>
              <a:sym typeface="+mn-lt"/>
            </a:rPr>
            <a:t>5</a:t>
          </a:r>
          <a:r>
            <a:rPr lang="zh-CN" altLang="en-US" sz="3400" kern="1200" dirty="0">
              <a:latin typeface="+mn-lt"/>
              <a:ea typeface="+mn-ea"/>
              <a:cs typeface="+mn-ea"/>
              <a:sym typeface="+mn-lt"/>
            </a:rPr>
            <a:t>个条件</a:t>
          </a:r>
        </a:p>
      </dsp:txBody>
      <dsp:txXfrm>
        <a:off x="2623394" y="2172727"/>
        <a:ext cx="1452615" cy="1452615"/>
      </dsp:txXfrm>
    </dsp:sp>
    <dsp:sp modelId="{5916054F-F4E6-4A62-8A01-5FFE62030E09}">
      <dsp:nvSpPr>
        <dsp:cNvPr id="0" name=""/>
        <dsp:cNvSpPr/>
      </dsp:nvSpPr>
      <dsp:spPr>
        <a:xfrm>
          <a:off x="2630694" y="1111"/>
          <a:ext cx="1438016" cy="1438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单一、清晰的领域</a:t>
          </a:r>
        </a:p>
      </dsp:txBody>
      <dsp:txXfrm>
        <a:off x="2841287" y="211704"/>
        <a:ext cx="1016830" cy="1016830"/>
      </dsp:txXfrm>
    </dsp:sp>
    <dsp:sp modelId="{BFA47DE9-7D27-4AC2-AB3A-8EC2537D5B40}">
      <dsp:nvSpPr>
        <dsp:cNvPr id="0" name=""/>
        <dsp:cNvSpPr/>
      </dsp:nvSpPr>
      <dsp:spPr>
        <a:xfrm>
          <a:off x="4702965" y="1506705"/>
          <a:ext cx="1438016" cy="1438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自动标注数据</a:t>
          </a:r>
        </a:p>
      </dsp:txBody>
      <dsp:txXfrm>
        <a:off x="4913558" y="1717298"/>
        <a:ext cx="1016830" cy="1016830"/>
      </dsp:txXfrm>
    </dsp:sp>
    <dsp:sp modelId="{69CDEC89-5EC6-4B90-8058-3F2A631989DA}">
      <dsp:nvSpPr>
        <dsp:cNvPr id="0" name=""/>
        <dsp:cNvSpPr/>
      </dsp:nvSpPr>
      <dsp:spPr>
        <a:xfrm>
          <a:off x="3911428" y="3942806"/>
          <a:ext cx="1438016" cy="1438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超大计算量</a:t>
          </a:r>
        </a:p>
      </dsp:txBody>
      <dsp:txXfrm>
        <a:off x="4122021" y="4153399"/>
        <a:ext cx="1016830" cy="1016830"/>
      </dsp:txXfrm>
    </dsp:sp>
    <dsp:sp modelId="{70E1AEA5-932D-4DC6-B43E-056A6AABAF65}">
      <dsp:nvSpPr>
        <dsp:cNvPr id="0" name=""/>
        <dsp:cNvSpPr/>
      </dsp:nvSpPr>
      <dsp:spPr>
        <a:xfrm>
          <a:off x="1349959" y="3942806"/>
          <a:ext cx="1438016" cy="1438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海量数据（</a:t>
          </a:r>
          <a:r>
            <a:rPr lang="en-US" altLang="zh-CN" sz="1600" kern="1200" dirty="0">
              <a:latin typeface="+mn-lt"/>
              <a:ea typeface="+mn-ea"/>
              <a:cs typeface="+mn-ea"/>
              <a:sym typeface="+mn-lt"/>
            </a:rPr>
            <a:t>PB</a:t>
          </a:r>
          <a:r>
            <a:rPr lang="zh-CN" altLang="en-US" sz="1600" kern="1200" dirty="0">
              <a:latin typeface="+mn-lt"/>
              <a:ea typeface="+mn-ea"/>
              <a:cs typeface="+mn-ea"/>
              <a:sym typeface="+mn-lt"/>
            </a:rPr>
            <a:t>，</a:t>
          </a:r>
          <a:r>
            <a:rPr lang="en-US" altLang="zh-CN" sz="1600" kern="1200" dirty="0">
              <a:latin typeface="+mn-lt"/>
              <a:ea typeface="+mn-ea"/>
              <a:cs typeface="+mn-ea"/>
              <a:sym typeface="+mn-lt"/>
            </a:rPr>
            <a:t>ZB</a:t>
          </a:r>
          <a:r>
            <a:rPr lang="zh-CN" altLang="en-US" sz="1600" kern="1200" dirty="0">
              <a:latin typeface="+mn-lt"/>
              <a:ea typeface="+mn-ea"/>
              <a:cs typeface="+mn-ea"/>
              <a:sym typeface="+mn-lt"/>
            </a:rPr>
            <a:t>级）</a:t>
          </a:r>
        </a:p>
      </dsp:txBody>
      <dsp:txXfrm>
        <a:off x="1560552" y="4153399"/>
        <a:ext cx="1016830" cy="1016830"/>
      </dsp:txXfrm>
    </dsp:sp>
    <dsp:sp modelId="{326F9667-AA1D-4D96-9BDC-C748FCD763CC}">
      <dsp:nvSpPr>
        <dsp:cNvPr id="0" name=""/>
        <dsp:cNvSpPr/>
      </dsp:nvSpPr>
      <dsp:spPr>
        <a:xfrm>
          <a:off x="558422" y="1506705"/>
          <a:ext cx="1438016" cy="1438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顶尖的</a:t>
          </a:r>
          <a:r>
            <a:rPr lang="en-US" altLang="zh-CN" sz="1600" kern="1200" dirty="0">
              <a:latin typeface="+mn-lt"/>
              <a:ea typeface="+mn-ea"/>
              <a:cs typeface="+mn-ea"/>
              <a:sym typeface="+mn-lt"/>
            </a:rPr>
            <a:t>AI</a:t>
          </a:r>
          <a:r>
            <a:rPr lang="zh-CN" altLang="en-US" sz="1600" kern="1200" dirty="0">
              <a:latin typeface="+mn-lt"/>
              <a:ea typeface="+mn-ea"/>
              <a:cs typeface="+mn-ea"/>
              <a:sym typeface="+mn-lt"/>
            </a:rPr>
            <a:t>科学家</a:t>
          </a:r>
        </a:p>
      </dsp:txBody>
      <dsp:txXfrm>
        <a:off x="769015" y="1717298"/>
        <a:ext cx="1016830" cy="101683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4D586-2946-4C82-BF97-F8B4CB3872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6392F-2289-4A52-B157-F1DEBC2F3B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F56392F-2289-4A52-B157-F1DEBC2F3B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24180;&#20250;-3\\31\subject_holdright_150,0,0_0_staid_full_0.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Documents\Tencent%20Files\574576071\FileRecv\&#25340;&#35013;&#32032;&#26448;\&#24180;&#20250;-3\\31\subject_holdright_150,0,0_0_staid_full_0.png" TargetMode="External"/><Relationship Id="rId3" Type="http://schemas.openxmlformats.org/officeDocument/2006/relationships/image" Target="../media/image1.png"/><Relationship Id="rId2" Type="http://schemas.openxmlformats.org/officeDocument/2006/relationships/tags" Target="../tags/tag69.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2.png"/><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2.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2.png"/><Relationship Id="rId3" Type="http://schemas.openxmlformats.org/officeDocument/2006/relationships/tags" Target="../tags/tag109.xml"/><Relationship Id="rId2" Type="http://schemas.openxmlformats.org/officeDocument/2006/relationships/tags" Target="../tags/tag108.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2.png"/><Relationship Id="rId3" Type="http://schemas.openxmlformats.org/officeDocument/2006/relationships/tags" Target="../tags/tag118.xml"/><Relationship Id="rId2" Type="http://schemas.openxmlformats.org/officeDocument/2006/relationships/tags" Target="../tags/tag117.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image" Target="file:///C:\Users\1V994W2\PycharmProjects\PPT_Background_Generation/pic_temp/1_pic_quater_left_down.png" TargetMode="External"/><Relationship Id="rId4" Type="http://schemas.openxmlformats.org/officeDocument/2006/relationships/image" Target="../media/image5.png"/><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8.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2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4180;&#20250;-3\\31\subject_holdright_150,0,0_0_staid_full_0.png" TargetMode="External"/><Relationship Id="rId3" Type="http://schemas.openxmlformats.org/officeDocument/2006/relationships/image" Target="../media/image4.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48.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image" Target="file:///C:\Users\1V994W2\PycharmProjects\PPT_Background_Generation/pic_temp/1_pic_quater_left_down.png" TargetMode="External"/><Relationship Id="rId3" Type="http://schemas.openxmlformats.org/officeDocument/2006/relationships/image" Target="../media/image2.png"/><Relationship Id="rId2" Type="http://schemas.openxmlformats.org/officeDocument/2006/relationships/tags" Target="../tags/tag56.xml"/><Relationship Id="rId10" Type="http://schemas.openxmlformats.org/officeDocument/2006/relationships/tags" Target="../tags/tag6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cstate="email"/>
          <a:stretch>
            <a:fillRect/>
          </a:stretch>
        </p:blipFill>
        <p:spPr>
          <a:xfrm>
            <a:off x="609600" y="685800"/>
            <a:ext cx="4559991" cy="5486400"/>
          </a:xfrm>
          <a:prstGeom prst="rect">
            <a:avLst/>
          </a:prstGeom>
        </p:spPr>
      </p:pic>
      <p:pic>
        <p:nvPicPr>
          <p:cNvPr id="5" name="图片 4"/>
          <p:cNvPicPr/>
          <p:nvPr>
            <p:custDataLst>
              <p:tags r:id="rId5"/>
            </p:custDataLst>
          </p:nvPr>
        </p:nvPicPr>
        <p:blipFill>
          <a:blip r:embed="rId6" r:link="rId7" cstate="email"/>
          <a:stretch>
            <a:fillRect/>
          </a:stretch>
        </p:blipFill>
        <p:spPr>
          <a:xfrm>
            <a:off x="11471910" y="0"/>
            <a:ext cx="720090" cy="760710"/>
          </a:xfrm>
          <a:prstGeom prst="rect">
            <a:avLst/>
          </a:prstGeom>
        </p:spPr>
      </p:pic>
      <p:sp>
        <p:nvSpPr>
          <p:cNvPr id="16" name="日期占位符 15"/>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17" name="页脚占位符 16"/>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11"/>
            </p:custDataLst>
          </p:nvPr>
        </p:nvSpPr>
        <p:spPr>
          <a:xfrm>
            <a:off x="6437972" y="3903725"/>
            <a:ext cx="5043147" cy="478704"/>
          </a:xfrm>
        </p:spPr>
        <p:txBody>
          <a:bodyPr vert="horz" wrap="squar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800" b="0" spc="200">
                <a:solidFill>
                  <a:schemeClr val="accent6"/>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12"/>
            </p:custDataLst>
          </p:nvPr>
        </p:nvSpPr>
        <p:spPr>
          <a:xfrm>
            <a:off x="6387809" y="2556973"/>
            <a:ext cx="5093310" cy="125793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8000" b="0" spc="600">
                <a:solidFill>
                  <a:schemeClr val="accent6"/>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6" name="图片 5"/>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accent1"/>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7022409" y="685800"/>
            <a:ext cx="4559991" cy="5486400"/>
          </a:xfrm>
          <a:prstGeom prst="rect">
            <a:avLst/>
          </a:prstGeom>
        </p:spPr>
      </p:pic>
      <p:pic>
        <p:nvPicPr>
          <p:cNvPr id="6" name="图片 5"/>
          <p:cNvPicPr/>
          <p:nvPr>
            <p:custDataLst>
              <p:tags r:id="rId5"/>
            </p:custDataLst>
          </p:nvPr>
        </p:nvPicPr>
        <p:blipFill>
          <a:blip r:embed="rId6" r:link="rId7" cstate="email"/>
          <a:stretch>
            <a:fillRect/>
          </a:stretch>
        </p:blipFill>
        <p:spPr>
          <a:xfrm>
            <a:off x="0" y="0"/>
            <a:ext cx="720090" cy="760710"/>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cxnSp>
        <p:nvCxnSpPr>
          <p:cNvPr id="9" name="直接连接符 8"/>
          <p:cNvCxnSpPr/>
          <p:nvPr>
            <p:custDataLst>
              <p:tags r:id="rId11"/>
            </p:custDataLst>
          </p:nvPr>
        </p:nvCxnSpPr>
        <p:spPr>
          <a:xfrm>
            <a:off x="1255351" y="3797708"/>
            <a:ext cx="4408538" cy="0"/>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idx="14" hasCustomPrompt="1"/>
            <p:custDataLst>
              <p:tags r:id="rId12"/>
            </p:custDataLst>
          </p:nvPr>
        </p:nvSpPr>
        <p:spPr>
          <a:xfrm>
            <a:off x="868369" y="4000908"/>
            <a:ext cx="5365115" cy="499583"/>
          </a:xfrm>
        </p:spPr>
        <p:txBody>
          <a:bodyPr vert="horz" wrap="square" lIns="0" tIns="0" rIns="0" bIns="0" anchor="t" anchorCtr="0">
            <a:noAutofit/>
          </a:bodyPr>
          <a:lstStyle>
            <a:lvl1pPr marL="457200" marR="0" indent="-457200" algn="ctr" rtl="0" eaLnBrk="1" fontAlgn="auto">
              <a:lnSpc>
                <a:spcPct val="100000"/>
              </a:lnSpc>
              <a:spcBef>
                <a:spcPts val="0"/>
              </a:spcBef>
              <a:spcAft>
                <a:spcPts val="0"/>
              </a:spcAft>
              <a:buClrTx/>
              <a:buSzPts val="2000"/>
              <a:buFont typeface="Arial" panose="020B0604020202020204" pitchFamily="34" charset="0"/>
              <a:buNone/>
              <a:defRPr sz="2800" b="0" spc="200">
                <a:solidFill>
                  <a:schemeClr val="accent6"/>
                </a:solidFill>
                <a:latin typeface="Arial" panose="020B0604020202020204" pitchFamily="34" charset="0"/>
                <a:ea typeface="隶书" panose="02010509060101010101" pitchFamily="49"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endParaRPr lang="zh-CN" altLang="en-US" dirty="0"/>
          </a:p>
        </p:txBody>
      </p:sp>
      <p:sp>
        <p:nvSpPr>
          <p:cNvPr id="2" name="标题 1"/>
          <p:cNvSpPr>
            <a:spLocks noGrp="1"/>
          </p:cNvSpPr>
          <p:nvPr>
            <p:ph type="title" idx="13" hasCustomPrompt="1"/>
            <p:custDataLst>
              <p:tags r:id="rId13"/>
            </p:custDataLst>
          </p:nvPr>
        </p:nvSpPr>
        <p:spPr>
          <a:xfrm>
            <a:off x="867734" y="2263549"/>
            <a:ext cx="536575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8000"/>
              <a:buNone/>
              <a:defRPr sz="8000" b="0" spc="1000">
                <a:solidFill>
                  <a:schemeClr val="accent6"/>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0" y="0"/>
            <a:ext cx="720090" cy="760730"/>
          </a:xfrm>
          <a:prstGeom prst="rect">
            <a:avLst/>
          </a:prstGeom>
        </p:spPr>
      </p:pic>
      <p:pic>
        <p:nvPicPr>
          <p:cNvPr id="6" name="图片 5"/>
          <p:cNvPicPr/>
          <p:nvPr>
            <p:custDataLst>
              <p:tags r:id="rId5"/>
            </p:custDataLst>
          </p:nvPr>
        </p:nvPicPr>
        <p:blipFill>
          <a:blip r:embed="rId3" r:link="rId4" cstate="email"/>
          <a:stretch>
            <a:fillRect/>
          </a:stretch>
        </p:blipFill>
        <p:spPr>
          <a:xfrm>
            <a:off x="11471910" y="0"/>
            <a:ext cx="720090" cy="760730"/>
          </a:xfrm>
          <a:prstGeom prst="rect">
            <a:avLst/>
          </a:prstGeom>
        </p:spPr>
      </p:pic>
      <p:sp>
        <p:nvSpPr>
          <p:cNvPr id="2" name="标题 1"/>
          <p:cNvSpPr>
            <a:spLocks noGrp="1"/>
          </p:cNvSpPr>
          <p:nvPr>
            <p:ph type="title"/>
            <p:custDataLst>
              <p:tags r:id="rId6"/>
            </p:custDataLst>
          </p:nvPr>
        </p:nvSpPr>
        <p:spPr>
          <a:xfrm>
            <a:off x="669882" y="443230"/>
            <a:ext cx="10852237" cy="441964"/>
          </a:xfrm>
        </p:spPr>
        <p:txBody>
          <a:bodyPr wrap="square">
            <a:normAutofit/>
          </a:bodyPr>
          <a:lstStyle>
            <a:lvl1pPr>
              <a:defRPr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cstate="email"/>
          <a:stretch>
            <a:fillRect/>
          </a:stretch>
        </p:blipFill>
        <p:spPr>
          <a:xfrm>
            <a:off x="0" y="0"/>
            <a:ext cx="720090" cy="760730"/>
          </a:xfrm>
          <a:prstGeom prst="rect">
            <a:avLst/>
          </a:prstGeom>
        </p:spPr>
      </p:pic>
      <p:pic>
        <p:nvPicPr>
          <p:cNvPr id="8" name="图片 7"/>
          <p:cNvPicPr/>
          <p:nvPr>
            <p:custDataLst>
              <p:tags r:id="rId6"/>
            </p:custDataLst>
          </p:nvPr>
        </p:nvPicPr>
        <p:blipFill>
          <a:blip r:embed="rId4" r:link="rId5" cstate="email"/>
          <a:stretch>
            <a:fillRect/>
          </a:stretch>
        </p:blipFill>
        <p:spPr>
          <a:xfrm>
            <a:off x="11471910" y="0"/>
            <a:ext cx="720090" cy="76073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wrap="square" anchor="ctr">
            <a:normAutofit/>
          </a:bodyPr>
          <a:lstStyle>
            <a:lvl1pPr>
              <a:defRPr sz="32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p:custDataLst>
              <p:tags r:id="rId3"/>
            </p:custDataLst>
          </p:nvPr>
        </p:nvPicPr>
        <p:blipFill>
          <a:blip r:embed="rId4" r:link="rId5" cstate="email"/>
          <a:stretch>
            <a:fillRect/>
          </a:stretch>
        </p:blipFill>
        <p:spPr>
          <a:xfrm>
            <a:off x="11471910" y="0"/>
            <a:ext cx="720090" cy="76071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email"/>
          <a:stretch>
            <a:fillRect/>
          </a:stretch>
        </p:blipFill>
        <p:spPr>
          <a:xfrm>
            <a:off x="0" y="0"/>
            <a:ext cx="720090" cy="760730"/>
          </a:xfrm>
          <a:prstGeom prst="rect">
            <a:avLst/>
          </a:prstGeom>
        </p:spPr>
      </p:pic>
      <p:pic>
        <p:nvPicPr>
          <p:cNvPr id="8" name="图片 7"/>
          <p:cNvPicPr/>
          <p:nvPr>
            <p:custDataLst>
              <p:tags r:id="rId6"/>
            </p:custDataLst>
          </p:nvPr>
        </p:nvPicPr>
        <p:blipFill>
          <a:blip r:embed="rId4" r:link="rId5" cstate="email"/>
          <a:stretch>
            <a:fillRect/>
          </a:stretch>
        </p:blipFill>
        <p:spPr>
          <a:xfrm>
            <a:off x="11471910" y="0"/>
            <a:ext cx="720090" cy="76073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wrap="square" anchor="ctr">
            <a:normAutofit/>
          </a:bodyPr>
          <a:lstStyle>
            <a:lvl1pPr algn="ctr">
              <a:defRPr sz="36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email"/>
          <a:stretch>
            <a:fillRect/>
          </a:stretch>
        </p:blipFill>
        <p:spPr>
          <a:xfrm>
            <a:off x="0" y="0"/>
            <a:ext cx="720090" cy="760730"/>
          </a:xfrm>
          <a:prstGeom prst="rect">
            <a:avLst/>
          </a:prstGeom>
        </p:spPr>
      </p:pic>
      <p:pic>
        <p:nvPicPr>
          <p:cNvPr id="8" name="图片 7"/>
          <p:cNvPicPr/>
          <p:nvPr>
            <p:custDataLst>
              <p:tags r:id="rId6"/>
            </p:custDataLst>
          </p:nvPr>
        </p:nvPicPr>
        <p:blipFill>
          <a:blip r:embed="rId4" r:link="rId5" cstate="email"/>
          <a:stretch>
            <a:fillRect/>
          </a:stretch>
        </p:blipFill>
        <p:spPr>
          <a:xfrm>
            <a:off x="11471910" y="0"/>
            <a:ext cx="720090" cy="76073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wrap="square" anchor="ctr" anchorCtr="0">
            <a:normAutofit/>
          </a:bodyPr>
          <a:lstStyle>
            <a:lvl1pPr algn="ctr">
              <a:defRPr sz="32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p:custDataLst>
              <p:tags r:id="rId3"/>
            </p:custDataLst>
          </p:nvPr>
        </p:nvPicPr>
        <p:blipFill>
          <a:blip r:embed="rId4" r:link="rId5" cstate="email"/>
          <a:stretch>
            <a:fillRect/>
          </a:stretch>
        </p:blipFill>
        <p:spPr>
          <a:xfrm>
            <a:off x="11471910" y="6097270"/>
            <a:ext cx="720090" cy="760730"/>
          </a:xfrm>
          <a:prstGeom prst="rect">
            <a:avLst/>
          </a:prstGeom>
        </p:spPr>
      </p:pic>
      <p:pic>
        <p:nvPicPr>
          <p:cNvPr id="10" name="图片 9"/>
          <p:cNvPicPr/>
          <p:nvPr>
            <p:custDataLst>
              <p:tags r:id="rId6"/>
            </p:custDataLst>
          </p:nvPr>
        </p:nvPicPr>
        <p:blipFill>
          <a:blip r:embed="rId4" r:link="rId5" cstate="email"/>
          <a:stretch>
            <a:fillRect/>
          </a:stretch>
        </p:blipFill>
        <p:spPr>
          <a:xfrm>
            <a:off x="0" y="6097270"/>
            <a:ext cx="720090" cy="76073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wrap="square">
            <a:normAutofit/>
          </a:bodyPr>
          <a:lstStyle>
            <a:lvl1pPr>
              <a:defRPr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cstate="email"/>
          <a:stretch>
            <a:fillRect/>
          </a:stretch>
        </p:blipFill>
        <p:spPr>
          <a:xfrm>
            <a:off x="10571480" y="5146675"/>
            <a:ext cx="1619885" cy="1711325"/>
          </a:xfrm>
          <a:prstGeom prst="rect">
            <a:avLst/>
          </a:prstGeom>
        </p:spPr>
      </p:pic>
      <p:pic>
        <p:nvPicPr>
          <p:cNvPr id="8" name="图片 7"/>
          <p:cNvPicPr/>
          <p:nvPr>
            <p:custDataLst>
              <p:tags r:id="rId6"/>
            </p:custDataLst>
          </p:nvPr>
        </p:nvPicPr>
        <p:blipFill>
          <a:blip r:embed="rId4" r:link="rId5" cstate="email"/>
          <a:stretch>
            <a:fillRect/>
          </a:stretch>
        </p:blipFill>
        <p:spPr>
          <a:xfrm>
            <a:off x="0" y="5146675"/>
            <a:ext cx="1619885" cy="171132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wrap="square" anchor="b">
            <a:normAutofit/>
          </a:bodyPr>
          <a:lstStyle>
            <a:lvl1pPr algn="ctr">
              <a:defRPr sz="60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7" name="图片 6"/>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10503115" y="1397000"/>
            <a:ext cx="168888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3312160" y="2907134"/>
            <a:ext cx="5567680" cy="83566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accent6"/>
                </a:solidFill>
                <a:latin typeface="Arial" panose="020B0604020202020204" pitchFamily="34" charset="0"/>
                <a:ea typeface="汉仪尚巍手书W"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3312160" y="3945995"/>
            <a:ext cx="5567680" cy="734695"/>
          </a:xfrm>
        </p:spPr>
        <p:txBody>
          <a:bodyPr vert="horz" wrap="square" lIns="0" tIns="0" rIns="0" bIns="0" anchor="t" anchorCtr="0">
            <a:normAutofit/>
          </a:bodyPr>
          <a:lstStyle>
            <a:lvl1pPr marL="0" marR="0" indent="0" algn="ctr"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accent6"/>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8" name="图片 7"/>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pitchFamily="49" charset="-122"/>
              </a:defRPr>
            </a:lvl1pPr>
            <a:lvl2pPr eaLnBrk="1" fontAlgn="auto" latinLnBrk="0" hangingPunct="1">
              <a:defRPr sz="1600">
                <a:solidFill>
                  <a:schemeClr val="tx1"/>
                </a:solidFill>
                <a:latin typeface="Arial" panose="020B0604020202020204" pitchFamily="34" charset="0"/>
                <a:ea typeface="隶书" panose="02010509060101010101" pitchFamily="49" charset="-122"/>
              </a:defRPr>
            </a:lvl2pPr>
            <a:lvl3pPr eaLnBrk="1" fontAlgn="auto" latinLnBrk="0" hangingPunct="1">
              <a:defRPr sz="1600">
                <a:solidFill>
                  <a:schemeClr val="tx1"/>
                </a:solidFill>
                <a:latin typeface="Arial" panose="020B0604020202020204" pitchFamily="34" charset="0"/>
                <a:ea typeface="隶书" panose="02010509060101010101" pitchFamily="49" charset="-122"/>
              </a:defRPr>
            </a:lvl3pPr>
            <a:lvl4pPr eaLnBrk="1" fontAlgn="auto" latinLnBrk="0" hangingPunct="1">
              <a:defRPr sz="1600">
                <a:solidFill>
                  <a:schemeClr val="tx1"/>
                </a:solidFill>
                <a:latin typeface="Arial" panose="020B0604020202020204" pitchFamily="34" charset="0"/>
                <a:ea typeface="隶书" panose="02010509060101010101" pitchFamily="49" charset="-122"/>
              </a:defRPr>
            </a:lvl4pPr>
            <a:lvl5pPr eaLnBrk="1" fontAlgn="auto" latinLnBrk="0" hangingPunct="1">
              <a:defRPr sz="16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6" name="页脚占位符 5"/>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10" name="图片 9"/>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8" name="页脚占位符 7"/>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8239207" y="1234440"/>
            <a:ext cx="3647993" cy="4389120"/>
          </a:xfrm>
          <a:prstGeom prst="rect">
            <a:avLst/>
          </a:prstGeom>
        </p:spPr>
      </p:pic>
      <p:sp>
        <p:nvSpPr>
          <p:cNvPr id="6" name="任意多边形 6"/>
          <p:cNvSpPr/>
          <p:nvPr>
            <p:custDataLst>
              <p:tags r:id="rId5"/>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8" name="图片 7"/>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9EFD9D74-47D9-4702-A33C-335B63B48DBF}" type="datetime1">
              <a:rPr lang="zh-CN" altLang="en-US" smtClean="0"/>
            </a:fld>
            <a:endParaRPr lang="zh-CN" altLang="en-US" dirty="0"/>
          </a:p>
        </p:txBody>
      </p:sp>
      <p:sp>
        <p:nvSpPr>
          <p:cNvPr id="6" name="页脚占位符 5"/>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720090" cy="760710"/>
          </a:xfrm>
          <a:prstGeom prst="rect">
            <a:avLst/>
          </a:prstGeom>
        </p:spPr>
      </p:pic>
      <p:pic>
        <p:nvPicPr>
          <p:cNvPr id="7" name="图片 6"/>
          <p:cNvPicPr/>
          <p:nvPr>
            <p:custDataLst>
              <p:tags r:id="rId5"/>
            </p:custDataLst>
          </p:nvPr>
        </p:nvPicPr>
        <p:blipFill>
          <a:blip r:embed="rId3" r:link="rId4" cstate="email"/>
          <a:stretch>
            <a:fillRect/>
          </a:stretch>
        </p:blipFill>
        <p:spPr>
          <a:xfrm>
            <a:off x="11471910" y="0"/>
            <a:ext cx="720090" cy="76071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tags" Target="../tags/tag141.xml"/><Relationship Id="rId30" Type="http://schemas.openxmlformats.org/officeDocument/2006/relationships/tags" Target="../tags/tag140.xml"/><Relationship Id="rId3" Type="http://schemas.openxmlformats.org/officeDocument/2006/relationships/slideLayout" Target="../slideLayouts/slideLayout3.xml"/><Relationship Id="rId29" Type="http://schemas.openxmlformats.org/officeDocument/2006/relationships/tags" Target="../tags/tag139.xml"/><Relationship Id="rId28" Type="http://schemas.openxmlformats.org/officeDocument/2006/relationships/tags" Target="../tags/tag138.xml"/><Relationship Id="rId27" Type="http://schemas.openxmlformats.org/officeDocument/2006/relationships/tags" Target="../tags/tag137.xml"/><Relationship Id="rId26" Type="http://schemas.openxmlformats.org/officeDocument/2006/relationships/tags" Target="../tags/tag13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7"/>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8"/>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3"/>
            <p:custDataLst>
              <p:tags r:id="rId29"/>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30"/>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3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汉仪尚巍手书W" panose="00020600040101010101" pitchFamily="18" charset="-122"/>
          <a:ea typeface="汉仪尚巍手书W"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1.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3.xml"/></Relationships>
</file>

<file path=ppt/slides/_rels/slide13.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8.png"/><Relationship Id="rId7" Type="http://schemas.openxmlformats.org/officeDocument/2006/relationships/image" Target="../media/image1.svg"/><Relationship Id="rId6" Type="http://schemas.openxmlformats.org/officeDocument/2006/relationships/image" Target="../media/image17.png"/><Relationship Id="rId5" Type="http://schemas.microsoft.com/office/2007/relationships/diagramDrawing" Target="../diagrams/drawing1.xml"/><Relationship Id="rId4" Type="http://schemas.openxmlformats.org/officeDocument/2006/relationships/diagramColors" Target="../diagrams/colors1.xml"/><Relationship Id="rId37" Type="http://schemas.openxmlformats.org/officeDocument/2006/relationships/slideLayout" Target="../slideLayouts/slideLayout17.xml"/><Relationship Id="rId36" Type="http://schemas.openxmlformats.org/officeDocument/2006/relationships/tags" Target="../tags/tag154.xml"/><Relationship Id="rId35" Type="http://schemas.openxmlformats.org/officeDocument/2006/relationships/image" Target="../media/image39.png"/><Relationship Id="rId34" Type="http://schemas.openxmlformats.org/officeDocument/2006/relationships/image" Target="../media/image38.png"/><Relationship Id="rId33" Type="http://schemas.openxmlformats.org/officeDocument/2006/relationships/image" Target="../media/image37.png"/><Relationship Id="rId32" Type="http://schemas.openxmlformats.org/officeDocument/2006/relationships/image" Target="../media/image36.png"/><Relationship Id="rId31" Type="http://schemas.openxmlformats.org/officeDocument/2006/relationships/image" Target="../media/image35.jpeg"/><Relationship Id="rId30" Type="http://schemas.openxmlformats.org/officeDocument/2006/relationships/image" Target="../media/image34.png"/><Relationship Id="rId3" Type="http://schemas.openxmlformats.org/officeDocument/2006/relationships/diagramQuickStyle" Target="../diagrams/quickStyle1.xml"/><Relationship Id="rId29" Type="http://schemas.openxmlformats.org/officeDocument/2006/relationships/image" Target="../media/image33.png"/><Relationship Id="rId28" Type="http://schemas.openxmlformats.org/officeDocument/2006/relationships/image" Target="../media/image32.jpeg"/><Relationship Id="rId27" Type="http://schemas.openxmlformats.org/officeDocument/2006/relationships/image" Target="../media/image31.png"/><Relationship Id="rId26" Type="http://schemas.openxmlformats.org/officeDocument/2006/relationships/image" Target="../media/image30.png"/><Relationship Id="rId25" Type="http://schemas.openxmlformats.org/officeDocument/2006/relationships/image" Target="../media/image29.png"/><Relationship Id="rId24" Type="http://schemas.openxmlformats.org/officeDocument/2006/relationships/image" Target="../media/image28.GIF"/><Relationship Id="rId23" Type="http://schemas.openxmlformats.org/officeDocument/2006/relationships/image" Target="../media/image27.png"/><Relationship Id="rId22" Type="http://schemas.openxmlformats.org/officeDocument/2006/relationships/image" Target="../media/image26.jpeg"/><Relationship Id="rId21" Type="http://schemas.openxmlformats.org/officeDocument/2006/relationships/image" Target="../media/image25.png"/><Relationship Id="rId20" Type="http://schemas.openxmlformats.org/officeDocument/2006/relationships/image" Target="../media/image24.png"/><Relationship Id="rId2" Type="http://schemas.openxmlformats.org/officeDocument/2006/relationships/diagramLayout" Target="../diagrams/layout1.xml"/><Relationship Id="rId19" Type="http://schemas.openxmlformats.org/officeDocument/2006/relationships/image" Target="../media/image23.jpeg"/><Relationship Id="rId18" Type="http://schemas.openxmlformats.org/officeDocument/2006/relationships/image" Target="../media/image22.png"/><Relationship Id="rId17" Type="http://schemas.openxmlformats.org/officeDocument/2006/relationships/image" Target="../media/image7.tiff"/><Relationship Id="rId16" Type="http://schemas.openxmlformats.org/officeDocument/2006/relationships/image" Target="../media/image6.tiff"/><Relationship Id="rId15" Type="http://schemas.openxmlformats.org/officeDocument/2006/relationships/image" Target="../media/image5.svg"/><Relationship Id="rId14" Type="http://schemas.openxmlformats.org/officeDocument/2006/relationships/image" Target="../media/image21.png"/><Relationship Id="rId13" Type="http://schemas.openxmlformats.org/officeDocument/2006/relationships/image" Target="../media/image4.svg"/><Relationship Id="rId12" Type="http://schemas.openxmlformats.org/officeDocument/2006/relationships/image" Target="../media/image20.png"/><Relationship Id="rId11" Type="http://schemas.openxmlformats.org/officeDocument/2006/relationships/image" Target="../media/image3.svg"/><Relationship Id="rId10" Type="http://schemas.openxmlformats.org/officeDocument/2006/relationships/image" Target="../media/image19.png"/><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0.xml"/><Relationship Id="rId1" Type="http://schemas.openxmlformats.org/officeDocument/2006/relationships/tags" Target="../tags/tag15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2.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4.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7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7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45.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83.xml"/><Relationship Id="rId2" Type="http://schemas.openxmlformats.org/officeDocument/2006/relationships/image" Target="../media/image41.png"/><Relationship Id="rId1"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6.xml"/></Relationships>
</file>

<file path=ppt/slides/_rels/slide44.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2" Type="http://schemas.openxmlformats.org/officeDocument/2006/relationships/slideLayout" Target="../slideLayouts/slideLayout17.xml"/><Relationship Id="rId11" Type="http://schemas.openxmlformats.org/officeDocument/2006/relationships/tags" Target="../tags/tag187.xml"/><Relationship Id="rId10" Type="http://schemas.openxmlformats.org/officeDocument/2006/relationships/image" Target="../media/image51.png"/><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9.xml"/><Relationship Id="rId1"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1.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92.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4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93.xml"/><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4.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95.xml"/><Relationship Id="rId5" Type="http://schemas.openxmlformats.org/officeDocument/2006/relationships/image" Target="../media/image67.png"/><Relationship Id="rId4" Type="http://schemas.openxmlformats.org/officeDocument/2006/relationships/image" Target="../media/image66.jpe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8.xml"/><Relationship Id="rId1"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9.xml"/><Relationship Id="rId1" Type="http://schemas.openxmlformats.org/officeDocument/2006/relationships/image" Target="../media/image6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02.xml"/><Relationship Id="rId1" Type="http://schemas.openxmlformats.org/officeDocument/2006/relationships/image" Target="../media/image7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47.xml"/><Relationship Id="rId2" Type="http://schemas.openxmlformats.org/officeDocument/2006/relationships/image" Target="../media/image12.png"/><Relationship Id="rId1"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0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6.xml"/></Relationships>
</file>

<file path=ppt/slides/_rels/slide6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7.xml"/><Relationship Id="rId4" Type="http://schemas.openxmlformats.org/officeDocument/2006/relationships/tags" Target="../tags/tag208.xml"/><Relationship Id="rId3" Type="http://schemas.openxmlformats.org/officeDocument/2006/relationships/image" Target="../media/image71.emf"/><Relationship Id="rId2" Type="http://schemas.openxmlformats.org/officeDocument/2006/relationships/oleObject" Target="../embeddings/oleObject1.bin"/><Relationship Id="rId1" Type="http://schemas.openxmlformats.org/officeDocument/2006/relationships/tags" Target="../tags/tag20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9.xml"/></Relationships>
</file>

<file path=ppt/slides/_rels/slide66.xml.rels><?xml version="1.0" encoding="UTF-8" standalone="yes"?>
<Relationships xmlns="http://schemas.openxmlformats.org/package/2006/relationships"><Relationship Id="rId9" Type="http://schemas.openxmlformats.org/officeDocument/2006/relationships/image" Target="../media/image76.png"/><Relationship Id="rId8" Type="http://schemas.openxmlformats.org/officeDocument/2006/relationships/image" Target="../media/image11.svg"/><Relationship Id="rId7" Type="http://schemas.openxmlformats.org/officeDocument/2006/relationships/image" Target="../media/image75.png"/><Relationship Id="rId6" Type="http://schemas.openxmlformats.org/officeDocument/2006/relationships/image" Target="../media/image10.svg"/><Relationship Id="rId5" Type="http://schemas.openxmlformats.org/officeDocument/2006/relationships/image" Target="../media/image74.png"/><Relationship Id="rId4" Type="http://schemas.openxmlformats.org/officeDocument/2006/relationships/image" Target="../media/image9.svg"/><Relationship Id="rId3" Type="http://schemas.openxmlformats.org/officeDocument/2006/relationships/image" Target="../media/image73.png"/><Relationship Id="rId2" Type="http://schemas.openxmlformats.org/officeDocument/2006/relationships/image" Target="../media/image8.svg"/><Relationship Id="rId12" Type="http://schemas.openxmlformats.org/officeDocument/2006/relationships/slideLayout" Target="../slideLayouts/slideLayout17.xml"/><Relationship Id="rId11" Type="http://schemas.openxmlformats.org/officeDocument/2006/relationships/tags" Target="../tags/tag210.xml"/><Relationship Id="rId10" Type="http://schemas.openxmlformats.org/officeDocument/2006/relationships/image" Target="../media/image12.svg"/><Relationship Id="rId1" Type="http://schemas.openxmlformats.org/officeDocument/2006/relationships/image" Target="../media/image72.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1.xml"/></Relationships>
</file>

<file path=ppt/slides/_rels/slide6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7.xml"/><Relationship Id="rId4" Type="http://schemas.openxmlformats.org/officeDocument/2006/relationships/tags" Target="../tags/tag213.xml"/><Relationship Id="rId3" Type="http://schemas.openxmlformats.org/officeDocument/2006/relationships/image" Target="../media/image71.emf"/><Relationship Id="rId2" Type="http://schemas.openxmlformats.org/officeDocument/2006/relationships/oleObject" Target="../embeddings/oleObject2.bin"/><Relationship Id="rId1" Type="http://schemas.openxmlformats.org/officeDocument/2006/relationships/tags" Target="../tags/tag21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48.xml"/><Relationship Id="rId2" Type="http://schemas.openxmlformats.org/officeDocument/2006/relationships/image" Target="../media/image14.emf"/><Relationship Id="rId1" Type="http://schemas.openxmlformats.org/officeDocument/2006/relationships/image" Target="../media/image13.emf"/></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6.xml"/><Relationship Id="rId1"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7.xml"/><Relationship Id="rId1" Type="http://schemas.openxmlformats.org/officeDocument/2006/relationships/image" Target="../media/image78.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8.xml"/><Relationship Id="rId1" Type="http://schemas.openxmlformats.org/officeDocument/2006/relationships/image" Target="../media/image79.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9.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2.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223.xml"/><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4.xml"/><Relationship Id="rId1" Type="http://schemas.openxmlformats.org/officeDocument/2006/relationships/image" Target="../media/image8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9.xml"/><Relationship Id="rId1"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5.xml"/><Relationship Id="rId1" Type="http://schemas.openxmlformats.org/officeDocument/2006/relationships/image" Target="../media/image84.jpe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6.xml"/><Relationship Id="rId1" Type="http://schemas.openxmlformats.org/officeDocument/2006/relationships/image" Target="../media/image85.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8.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9.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230.xml"/><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slides/_rels/slide86.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231.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4.xml"/><Relationship Id="rId1" Type="http://schemas.openxmlformats.org/officeDocument/2006/relationships/tags" Target="../tags/tag233.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6.xml"/></Relationships>
</file>

<file path=ppt/slides/_rels/slide91.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7.xml"/><Relationship Id="rId3" Type="http://schemas.openxmlformats.org/officeDocument/2006/relationships/tags" Target="../tags/tag237.xml"/><Relationship Id="rId2" Type="http://schemas.openxmlformats.org/officeDocument/2006/relationships/image" Target="../media/image89.wmf"/><Relationship Id="rId1" Type="http://schemas.openxmlformats.org/officeDocument/2006/relationships/oleObject" Target="../embeddings/oleObject3.bin"/></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9.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0.xml"/><Relationship Id="rId1" Type="http://schemas.openxmlformats.org/officeDocument/2006/relationships/image" Target="../media/image90.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3.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4"/>
          </p:nvPr>
        </p:nvSpPr>
        <p:spPr>
          <a:xfrm>
            <a:off x="4580255" y="2766695"/>
            <a:ext cx="7922895" cy="2336165"/>
          </a:xfrm>
        </p:spPr>
        <p:txBody>
          <a:bodyPr>
            <a:noAutofit/>
          </a:bodyPr>
          <a:lstStyle/>
          <a:p>
            <a:r>
              <a:rPr lang="zh-CN" altLang="en-US" sz="4400" dirty="0">
                <a:ln/>
                <a:solidFill>
                  <a:schemeClr val="tx1"/>
                </a:solidFill>
                <a:effectLst>
                  <a:outerShdw blurRad="38100" dist="19050" dir="2700000" algn="tl" rotWithShape="0">
                    <a:schemeClr val="dk1">
                      <a:alpha val="40000"/>
                    </a:schemeClr>
                  </a:outerShdw>
                </a:effectLst>
              </a:rPr>
              <a:t>从十四五规划看数字化转型</a:t>
            </a:r>
            <a:endParaRPr lang="zh-CN" altLang="en-US" sz="4400" dirty="0">
              <a:ln/>
              <a:solidFill>
                <a:schemeClr val="tx1"/>
              </a:solidFill>
              <a:effectLst>
                <a:outerShdw blurRad="38100" dist="19050" dir="2700000" algn="tl" rotWithShape="0">
                  <a:schemeClr val="dk1">
                    <a:alpha val="40000"/>
                  </a:schemeClr>
                </a:outerShdw>
              </a:effectLst>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 69"/>
          <p:cNvSpPr>
            <a:spLocks noGrp="1"/>
          </p:cNvSpPr>
          <p:nvPr>
            <p:ph type="title"/>
          </p:nvPr>
        </p:nvSpPr>
        <p:spPr/>
        <p:txBody>
          <a:bodyPr>
            <a:normAutofit/>
          </a:bodyPr>
          <a:lstStyle/>
          <a:p>
            <a:r>
              <a:rPr lang="zh-CN" altLang="en-US" dirty="0">
                <a:latin typeface="+mn-ea"/>
              </a:rPr>
              <a:t>企业业务应用向云端迁移，企业数据架构也要从以前以应用为中心的架构模式，向以分析为中心的架构模式转变</a:t>
            </a:r>
            <a:endParaRPr lang="zh-CN" altLang="en-US" sz="2000" dirty="0"/>
          </a:p>
        </p:txBody>
      </p:sp>
      <p:sp>
        <p:nvSpPr>
          <p:cNvPr id="73" name="文本占位符 72"/>
          <p:cNvSpPr>
            <a:spLocks noGrp="1"/>
          </p:cNvSpPr>
          <p:nvPr>
            <p:ph type="body" sz="quarter" idx="16"/>
          </p:nvPr>
        </p:nvSpPr>
        <p:spPr>
          <a:xfrm>
            <a:off x="584994" y="1238666"/>
            <a:ext cx="11022012" cy="716648"/>
          </a:xfrm>
        </p:spPr>
        <p:txBody>
          <a:bodyPr/>
          <a:lstStyle/>
          <a:p>
            <a:r>
              <a:rPr lang="zh-CN" altLang="en-US" dirty="0">
                <a:solidFill>
                  <a:prstClr val="black"/>
                </a:solidFill>
              </a:rPr>
              <a:t>云模式将各个分散业务应用的数据资源集中在一起，形成统一的数据资源池，为集中、高效的数据分析提供了可能，推动了</a:t>
            </a:r>
            <a:r>
              <a:rPr lang="zh-CN" altLang="en-US" b="1" dirty="0">
                <a:solidFill>
                  <a:srgbClr val="FF0000"/>
                </a:solidFill>
              </a:rPr>
              <a:t>企业数据架构由以前应用为中心的模式，向分析为中心的模式转变</a:t>
            </a:r>
            <a:endParaRPr lang="zh-CN" altLang="en-US" b="1" dirty="0">
              <a:solidFill>
                <a:srgbClr val="FF0000"/>
              </a:solidFill>
            </a:endParaRPr>
          </a:p>
        </p:txBody>
      </p:sp>
      <p:grpSp>
        <p:nvGrpSpPr>
          <p:cNvPr id="38" name="组合 37"/>
          <p:cNvGrpSpPr/>
          <p:nvPr/>
        </p:nvGrpSpPr>
        <p:grpSpPr>
          <a:xfrm>
            <a:off x="1502571" y="2425337"/>
            <a:ext cx="2277133" cy="3672408"/>
            <a:chOff x="771439" y="2507842"/>
            <a:chExt cx="1704079" cy="3213455"/>
          </a:xfrm>
        </p:grpSpPr>
        <p:grpSp>
          <p:nvGrpSpPr>
            <p:cNvPr id="39" name="Group 34"/>
            <p:cNvGrpSpPr/>
            <p:nvPr/>
          </p:nvGrpSpPr>
          <p:grpSpPr>
            <a:xfrm>
              <a:off x="890735" y="2507842"/>
              <a:ext cx="1362457" cy="871826"/>
              <a:chOff x="482249" y="1918949"/>
              <a:chExt cx="1377119" cy="1210545"/>
            </a:xfrm>
            <a:effectLst/>
          </p:grpSpPr>
          <p:sp>
            <p:nvSpPr>
              <p:cNvPr id="51" name="Oval 10"/>
              <p:cNvSpPr/>
              <p:nvPr/>
            </p:nvSpPr>
            <p:spPr>
              <a:xfrm>
                <a:off x="692894" y="2033075"/>
                <a:ext cx="886968" cy="886968"/>
              </a:xfrm>
              <a:prstGeom prst="ellipse">
                <a:avLst/>
              </a:prstGeom>
              <a:solidFill>
                <a:srgbClr val="C0000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r>
                  <a:rPr lang="zh-CN" altLang="en-US" sz="1200" b="1" kern="0" dirty="0">
                    <a:solidFill>
                      <a:srgbClr val="FFFFFF"/>
                    </a:solidFill>
                    <a:latin typeface="Arial" panose="020B0604020202020204"/>
                    <a:cs typeface="Calibri" panose="020F0502020204030204"/>
                  </a:rPr>
                  <a:t>业务应用</a:t>
                </a:r>
                <a:endParaRPr lang="en-US" sz="1200" b="1" kern="0" dirty="0">
                  <a:solidFill>
                    <a:srgbClr val="FFFFFF"/>
                  </a:solidFill>
                  <a:latin typeface="Arial" panose="020B0604020202020204"/>
                  <a:cs typeface="Calibri" panose="020F0502020204030204"/>
                </a:endParaRPr>
              </a:p>
            </p:txBody>
          </p:sp>
          <p:sp>
            <p:nvSpPr>
              <p:cNvPr id="52" name="Oval 11"/>
              <p:cNvSpPr/>
              <p:nvPr/>
            </p:nvSpPr>
            <p:spPr>
              <a:xfrm flipH="1">
                <a:off x="488952" y="2541377"/>
                <a:ext cx="347472" cy="351344"/>
              </a:xfrm>
              <a:prstGeom prst="ellipse">
                <a:avLst/>
              </a:prstGeom>
              <a:solidFill>
                <a:srgbClr val="0070C0"/>
              </a:solidFill>
              <a:ln>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FFFFFF"/>
                  </a:solidFill>
                  <a:latin typeface="Arial" panose="020B0604020202020204"/>
                </a:endParaRPr>
              </a:p>
            </p:txBody>
          </p:sp>
          <p:sp>
            <p:nvSpPr>
              <p:cNvPr id="53" name="Oval 12"/>
              <p:cNvSpPr/>
              <p:nvPr/>
            </p:nvSpPr>
            <p:spPr>
              <a:xfrm flipH="1">
                <a:off x="482249" y="1918949"/>
                <a:ext cx="347472" cy="351344"/>
              </a:xfrm>
              <a:prstGeom prst="ellipse">
                <a:avLst/>
              </a:prstGeom>
              <a:solidFill>
                <a:srgbClr val="0070C0"/>
              </a:solidFill>
              <a:ln>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FFFFFF"/>
                  </a:solidFill>
                  <a:latin typeface="Arial" panose="020B0604020202020204"/>
                </a:endParaRPr>
              </a:p>
            </p:txBody>
          </p:sp>
          <p:sp>
            <p:nvSpPr>
              <p:cNvPr id="54" name="Oval 17"/>
              <p:cNvSpPr/>
              <p:nvPr/>
            </p:nvSpPr>
            <p:spPr>
              <a:xfrm>
                <a:off x="1273842" y="2544278"/>
                <a:ext cx="585526" cy="585216"/>
              </a:xfrm>
              <a:prstGeom prst="ellipse">
                <a:avLst/>
              </a:prstGeom>
              <a:solidFill>
                <a:srgbClr val="0070C0"/>
              </a:solidFill>
              <a:ln w="9525" cmpd="sng">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r>
                  <a:rPr lang="zh-CN" altLang="en-US" sz="1100" b="1" kern="0" dirty="0">
                    <a:solidFill>
                      <a:srgbClr val="FFFFFF"/>
                    </a:solidFill>
                    <a:latin typeface="Arial" panose="020B0604020202020204"/>
                  </a:rPr>
                  <a:t>数据</a:t>
                </a:r>
                <a:endParaRPr lang="en-US" altLang="zh-CN" sz="1100" b="1" kern="0" dirty="0">
                  <a:solidFill>
                    <a:srgbClr val="FFFFFF"/>
                  </a:solidFill>
                  <a:latin typeface="Arial" panose="020B0604020202020204"/>
                </a:endParaRPr>
              </a:p>
              <a:p>
                <a:pPr algn="ctr" defTabSz="457200">
                  <a:defRPr/>
                </a:pPr>
                <a:r>
                  <a:rPr lang="zh-CN" altLang="en-US" sz="1100" b="1" kern="0" dirty="0">
                    <a:solidFill>
                      <a:srgbClr val="FFFFFF"/>
                    </a:solidFill>
                    <a:latin typeface="Arial" panose="020B0604020202020204"/>
                  </a:rPr>
                  <a:t>分析</a:t>
                </a:r>
                <a:endParaRPr lang="en-US" sz="1100" b="1" kern="0" dirty="0">
                  <a:solidFill>
                    <a:srgbClr val="FFFFFF"/>
                  </a:solidFill>
                  <a:latin typeface="Arial" panose="020B0604020202020204"/>
                </a:endParaRPr>
              </a:p>
            </p:txBody>
          </p:sp>
        </p:grpSp>
        <p:grpSp>
          <p:nvGrpSpPr>
            <p:cNvPr id="40" name="Group 38"/>
            <p:cNvGrpSpPr/>
            <p:nvPr/>
          </p:nvGrpSpPr>
          <p:grpSpPr>
            <a:xfrm>
              <a:off x="771439" y="4652668"/>
              <a:ext cx="1637380" cy="1068629"/>
              <a:chOff x="474021" y="4678230"/>
              <a:chExt cx="1637380" cy="1424838"/>
            </a:xfrm>
          </p:grpSpPr>
          <p:sp>
            <p:nvSpPr>
              <p:cNvPr id="47" name="Oval 27"/>
              <p:cNvSpPr>
                <a:spLocks noChangeAspect="1"/>
              </p:cNvSpPr>
              <p:nvPr/>
            </p:nvSpPr>
            <p:spPr>
              <a:xfrm>
                <a:off x="474021" y="4995900"/>
                <a:ext cx="886154" cy="886268"/>
              </a:xfrm>
              <a:prstGeom prst="ellipse">
                <a:avLst/>
              </a:prstGeom>
              <a:solidFill>
                <a:srgbClr val="C0000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r>
                  <a:rPr lang="zh-CN" altLang="en-US" sz="1200" b="1" kern="0" dirty="0">
                    <a:solidFill>
                      <a:srgbClr val="FFFFFF"/>
                    </a:solidFill>
                    <a:latin typeface="Arial" panose="020B0604020202020204"/>
                    <a:cs typeface="Calibri" panose="020F0502020204030204"/>
                  </a:rPr>
                  <a:t>业务应用</a:t>
                </a:r>
                <a:endParaRPr lang="en-US" sz="1200" b="1" kern="0" dirty="0">
                  <a:solidFill>
                    <a:srgbClr val="FFFFFF"/>
                  </a:solidFill>
                  <a:latin typeface="Arial" panose="020B0604020202020204"/>
                  <a:cs typeface="Calibri" panose="020F0502020204030204"/>
                </a:endParaRPr>
              </a:p>
            </p:txBody>
          </p:sp>
          <p:sp>
            <p:nvSpPr>
              <p:cNvPr id="48" name="Oval 28"/>
              <p:cNvSpPr/>
              <p:nvPr/>
            </p:nvSpPr>
            <p:spPr>
              <a:xfrm flipH="1">
                <a:off x="753021" y="5751724"/>
                <a:ext cx="347472" cy="351344"/>
              </a:xfrm>
              <a:prstGeom prst="ellipse">
                <a:avLst/>
              </a:prstGeom>
              <a:solidFill>
                <a:srgbClr val="0070C0"/>
              </a:solidFill>
              <a:ln>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FFFFFF"/>
                  </a:solidFill>
                  <a:latin typeface="Arial" panose="020B0604020202020204"/>
                </a:endParaRPr>
              </a:p>
            </p:txBody>
          </p:sp>
          <p:sp>
            <p:nvSpPr>
              <p:cNvPr id="49" name="Oval 29"/>
              <p:cNvSpPr/>
              <p:nvPr/>
            </p:nvSpPr>
            <p:spPr>
              <a:xfrm flipH="1">
                <a:off x="766530" y="4678230"/>
                <a:ext cx="347472" cy="351344"/>
              </a:xfrm>
              <a:prstGeom prst="ellipse">
                <a:avLst/>
              </a:prstGeom>
              <a:solidFill>
                <a:srgbClr val="0070C0"/>
              </a:solidFill>
              <a:ln>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FFFFFF"/>
                  </a:solidFill>
                  <a:latin typeface="Arial" panose="020B0604020202020204"/>
                </a:endParaRPr>
              </a:p>
            </p:txBody>
          </p:sp>
          <p:sp>
            <p:nvSpPr>
              <p:cNvPr id="50" name="Oval 30"/>
              <p:cNvSpPr>
                <a:spLocks noChangeAspect="1"/>
              </p:cNvSpPr>
              <p:nvPr/>
            </p:nvSpPr>
            <p:spPr>
              <a:xfrm>
                <a:off x="1251184" y="4989146"/>
                <a:ext cx="860217" cy="859762"/>
              </a:xfrm>
              <a:prstGeom prst="ellipse">
                <a:avLst/>
              </a:prstGeom>
              <a:solidFill>
                <a:srgbClr val="0070C0"/>
              </a:solidFill>
              <a:ln w="9525" cmpd="sng">
                <a:solidFill>
                  <a:srgbClr val="FFFFFF"/>
                </a:solidFill>
              </a:ln>
              <a:effectLst/>
              <a:scene3d>
                <a:camera prst="orthographicFront">
                  <a:rot lat="0" lon="0" rev="0"/>
                </a:camera>
                <a:lightRig rig="threePt" dir="t">
                  <a:rot lat="0" lon="0" rev="1200000"/>
                </a:lightRig>
              </a:scene3d>
              <a:sp3d/>
            </p:spPr>
            <p:txBody>
              <a:bodyPr lIns="0" rIns="0" rtlCol="0" anchor="ctr"/>
              <a:lstStyle/>
              <a:p>
                <a:pPr algn="ctr" defTabSz="457200">
                  <a:defRPr/>
                </a:pPr>
                <a:r>
                  <a:rPr lang="zh-CN" altLang="en-US" sz="1100" b="1" kern="0" dirty="0">
                    <a:solidFill>
                      <a:srgbClr val="FFFFFF"/>
                    </a:solidFill>
                    <a:latin typeface="Arial" panose="020B0604020202020204"/>
                  </a:rPr>
                  <a:t>数据分析</a:t>
                </a:r>
                <a:endParaRPr lang="en-US" sz="1100" b="1" kern="0" dirty="0">
                  <a:solidFill>
                    <a:srgbClr val="FFFFFF"/>
                  </a:solidFill>
                  <a:latin typeface="Arial" panose="020B0604020202020204"/>
                </a:endParaRPr>
              </a:p>
            </p:txBody>
          </p:sp>
        </p:grpSp>
        <p:grpSp>
          <p:nvGrpSpPr>
            <p:cNvPr id="41" name="Group 37"/>
            <p:cNvGrpSpPr/>
            <p:nvPr/>
          </p:nvGrpSpPr>
          <p:grpSpPr>
            <a:xfrm>
              <a:off x="1064568" y="3573016"/>
              <a:ext cx="1410950" cy="1059417"/>
              <a:chOff x="315216" y="3129494"/>
              <a:chExt cx="1410950" cy="1451806"/>
            </a:xfrm>
          </p:grpSpPr>
          <p:sp>
            <p:nvSpPr>
              <p:cNvPr id="42" name="Oval 31"/>
              <p:cNvSpPr>
                <a:spLocks noChangeAspect="1"/>
              </p:cNvSpPr>
              <p:nvPr/>
            </p:nvSpPr>
            <p:spPr>
              <a:xfrm>
                <a:off x="592869" y="3447164"/>
                <a:ext cx="886154" cy="886268"/>
              </a:xfrm>
              <a:prstGeom prst="ellipse">
                <a:avLst/>
              </a:prstGeom>
              <a:solidFill>
                <a:srgbClr val="C0000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r>
                  <a:rPr lang="zh-CN" altLang="en-US" sz="1200" b="1" kern="0" dirty="0">
                    <a:solidFill>
                      <a:srgbClr val="FFFFFF"/>
                    </a:solidFill>
                    <a:latin typeface="Arial" panose="020B0604020202020204"/>
                    <a:cs typeface="Calibri" panose="020F0502020204030204"/>
                  </a:rPr>
                  <a:t>业务应用</a:t>
                </a:r>
                <a:endParaRPr lang="en-US" sz="1200" b="1" kern="0" dirty="0">
                  <a:solidFill>
                    <a:srgbClr val="FFFFFF"/>
                  </a:solidFill>
                  <a:latin typeface="Arial" panose="020B0604020202020204"/>
                  <a:cs typeface="Calibri" panose="020F0502020204030204"/>
                </a:endParaRPr>
              </a:p>
            </p:txBody>
          </p:sp>
          <p:sp>
            <p:nvSpPr>
              <p:cNvPr id="43" name="Oval 32"/>
              <p:cNvSpPr/>
              <p:nvPr/>
            </p:nvSpPr>
            <p:spPr>
              <a:xfrm flipH="1">
                <a:off x="843962" y="4229956"/>
                <a:ext cx="347472" cy="351344"/>
              </a:xfrm>
              <a:prstGeom prst="ellipse">
                <a:avLst/>
              </a:prstGeom>
              <a:solidFill>
                <a:srgbClr val="0070C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006E89"/>
                  </a:solidFill>
                  <a:latin typeface="Arial" panose="020B0604020202020204"/>
                </a:endParaRPr>
              </a:p>
            </p:txBody>
          </p:sp>
          <p:sp>
            <p:nvSpPr>
              <p:cNvPr id="44" name="Oval 33"/>
              <p:cNvSpPr/>
              <p:nvPr/>
            </p:nvSpPr>
            <p:spPr>
              <a:xfrm flipH="1">
                <a:off x="885378" y="3129494"/>
                <a:ext cx="347472" cy="351344"/>
              </a:xfrm>
              <a:prstGeom prst="ellipse">
                <a:avLst/>
              </a:prstGeom>
              <a:solidFill>
                <a:srgbClr val="0070C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006E89"/>
                  </a:solidFill>
                  <a:latin typeface="Arial" panose="020B0604020202020204"/>
                </a:endParaRPr>
              </a:p>
            </p:txBody>
          </p:sp>
          <p:sp>
            <p:nvSpPr>
              <p:cNvPr id="45" name="Oval 35"/>
              <p:cNvSpPr/>
              <p:nvPr/>
            </p:nvSpPr>
            <p:spPr>
              <a:xfrm flipH="1">
                <a:off x="315216" y="3706909"/>
                <a:ext cx="347472" cy="351344"/>
              </a:xfrm>
              <a:prstGeom prst="ellipse">
                <a:avLst/>
              </a:prstGeom>
              <a:solidFill>
                <a:srgbClr val="0070C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006E89"/>
                  </a:solidFill>
                  <a:latin typeface="Arial" panose="020B0604020202020204"/>
                </a:endParaRPr>
              </a:p>
            </p:txBody>
          </p:sp>
          <p:sp>
            <p:nvSpPr>
              <p:cNvPr id="46" name="Oval 36"/>
              <p:cNvSpPr/>
              <p:nvPr/>
            </p:nvSpPr>
            <p:spPr>
              <a:xfrm flipH="1">
                <a:off x="1378694" y="3706909"/>
                <a:ext cx="347472" cy="351344"/>
              </a:xfrm>
              <a:prstGeom prst="ellipse">
                <a:avLst/>
              </a:prstGeom>
              <a:solidFill>
                <a:srgbClr val="0070C0"/>
              </a:solidFill>
              <a:ln>
                <a:noFill/>
              </a:ln>
              <a:effectLst/>
              <a:scene3d>
                <a:camera prst="orthographicFront">
                  <a:rot lat="0" lon="0" rev="0"/>
                </a:camera>
                <a:lightRig rig="threePt" dir="t">
                  <a:rot lat="0" lon="0" rev="1200000"/>
                </a:lightRig>
              </a:scene3d>
              <a:sp3d/>
            </p:spPr>
            <p:txBody>
              <a:bodyPr lIns="0" rIns="0" rtlCol="0" anchor="ctr"/>
              <a:lstStyle/>
              <a:p>
                <a:pPr algn="ctr" defTabSz="457200">
                  <a:defRPr/>
                </a:pPr>
                <a:endParaRPr lang="en-US" sz="1400" kern="0" dirty="0">
                  <a:solidFill>
                    <a:srgbClr val="006E89"/>
                  </a:solidFill>
                  <a:latin typeface="Arial" panose="020B0604020202020204"/>
                </a:endParaRPr>
              </a:p>
            </p:txBody>
          </p:sp>
        </p:grpSp>
      </p:grpSp>
      <p:sp>
        <p:nvSpPr>
          <p:cNvPr id="55" name="Rectangle 23"/>
          <p:cNvSpPr/>
          <p:nvPr/>
        </p:nvSpPr>
        <p:spPr>
          <a:xfrm>
            <a:off x="3687589" y="2986712"/>
            <a:ext cx="2016478" cy="23492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defTabSz="1073150">
              <a:lnSpc>
                <a:spcPct val="150000"/>
              </a:lnSpc>
              <a:spcBef>
                <a:spcPts val="600"/>
              </a:spcBef>
              <a:buFont typeface="Arial" panose="020B0604020202020204" pitchFamily="34" charset="0"/>
              <a:buChar char="•"/>
            </a:pPr>
            <a:r>
              <a:rPr lang="zh-CN" altLang="en-US" sz="1400" dirty="0">
                <a:solidFill>
                  <a:prstClr val="black"/>
                </a:solidFill>
              </a:rPr>
              <a:t>基于业务应用的数据分析</a:t>
            </a:r>
            <a:r>
              <a:rPr lang="en-US" altLang="zh-CN" sz="1400" dirty="0">
                <a:solidFill>
                  <a:prstClr val="black"/>
                </a:solidFill>
              </a:rPr>
              <a:t>(</a:t>
            </a:r>
            <a:r>
              <a:rPr lang="zh-CN" altLang="en-US" sz="1400" dirty="0">
                <a:solidFill>
                  <a:prstClr val="black"/>
                </a:solidFill>
              </a:rPr>
              <a:t>仅分析来自于本业务应用的数据）</a:t>
            </a:r>
            <a:endParaRPr lang="en-US" altLang="zh-CN" sz="1400" dirty="0">
              <a:solidFill>
                <a:prstClr val="black"/>
              </a:solidFill>
            </a:endParaRPr>
          </a:p>
          <a:p>
            <a:pPr marL="168275" indent="-168275" defTabSz="1073150">
              <a:lnSpc>
                <a:spcPct val="150000"/>
              </a:lnSpc>
              <a:spcBef>
                <a:spcPts val="600"/>
              </a:spcBef>
              <a:buFont typeface="Arial" panose="020B0604020202020204" pitchFamily="34" charset="0"/>
              <a:buChar char="•"/>
            </a:pPr>
            <a:r>
              <a:rPr lang="zh-CN" altLang="en-US" sz="1400" dirty="0">
                <a:solidFill>
                  <a:prstClr val="black"/>
                </a:solidFill>
              </a:rPr>
              <a:t>面向应用的分析人员</a:t>
            </a:r>
            <a:endParaRPr lang="en-US" altLang="zh-CN" sz="1400" dirty="0">
              <a:solidFill>
                <a:prstClr val="black"/>
              </a:solidFill>
            </a:endParaRPr>
          </a:p>
          <a:p>
            <a:pPr marL="168275" indent="-168275" defTabSz="1073150">
              <a:lnSpc>
                <a:spcPct val="150000"/>
              </a:lnSpc>
              <a:spcBef>
                <a:spcPts val="600"/>
              </a:spcBef>
              <a:buFont typeface="Arial" panose="020B0604020202020204" pitchFamily="34" charset="0"/>
              <a:buChar char="•"/>
            </a:pPr>
            <a:r>
              <a:rPr lang="zh-CN" altLang="en-US" sz="1400" dirty="0">
                <a:solidFill>
                  <a:prstClr val="black"/>
                </a:solidFill>
              </a:rPr>
              <a:t>面向应用的数据管控</a:t>
            </a:r>
            <a:endParaRPr lang="en-US" altLang="zh-CN" sz="1400" dirty="0">
              <a:solidFill>
                <a:prstClr val="black"/>
              </a:solidFill>
            </a:endParaRPr>
          </a:p>
        </p:txBody>
      </p:sp>
      <p:sp>
        <p:nvSpPr>
          <p:cNvPr id="56" name="Isosceles Triangle 22"/>
          <p:cNvSpPr/>
          <p:nvPr/>
        </p:nvSpPr>
        <p:spPr>
          <a:xfrm rot="5400000">
            <a:off x="4966801" y="3790419"/>
            <a:ext cx="2207740" cy="351740"/>
          </a:xfrm>
          <a:prstGeom prst="triangle">
            <a:avLst/>
          </a:prstGeom>
          <a:solidFill>
            <a:srgbClr val="C00000"/>
          </a:solidFill>
          <a:ln w="12700" cap="flat" cmpd="sng" algn="ctr">
            <a:noFill/>
            <a:prstDash val="solid"/>
          </a:ln>
          <a:effectLst/>
        </p:spPr>
        <p:txBody>
          <a:bodyPr rtlCol="0" anchor="ctr"/>
          <a:lstStyle/>
          <a:p>
            <a:pPr algn="ctr" defTabSz="457200">
              <a:defRPr/>
            </a:pPr>
            <a:endParaRPr lang="en-US" kern="0">
              <a:solidFill>
                <a:srgbClr val="FFFFFF"/>
              </a:solidFill>
              <a:latin typeface="Arial" panose="020B0604020202020204"/>
            </a:endParaRPr>
          </a:p>
        </p:txBody>
      </p:sp>
      <p:grpSp>
        <p:nvGrpSpPr>
          <p:cNvPr id="57" name="组合 56"/>
          <p:cNvGrpSpPr/>
          <p:nvPr/>
        </p:nvGrpSpPr>
        <p:grpSpPr>
          <a:xfrm>
            <a:off x="6384504" y="2805964"/>
            <a:ext cx="2704333" cy="2744533"/>
            <a:chOff x="5095064" y="2266370"/>
            <a:chExt cx="2704333" cy="2744533"/>
          </a:xfrm>
        </p:grpSpPr>
        <p:sp>
          <p:nvSpPr>
            <p:cNvPr id="58" name="Oval 6"/>
            <p:cNvSpPr/>
            <p:nvPr/>
          </p:nvSpPr>
          <p:spPr>
            <a:xfrm flipH="1">
              <a:off x="5625840" y="2565453"/>
              <a:ext cx="2173557" cy="2155693"/>
            </a:xfrm>
            <a:prstGeom prst="ellipse">
              <a:avLst/>
            </a:prstGeom>
            <a:solidFill>
              <a:srgbClr val="0070C0"/>
            </a:solidFill>
            <a:ln w="9525" cmpd="sng">
              <a:solidFill>
                <a:srgbClr val="0070C0"/>
              </a:solidFill>
            </a:ln>
            <a:effectLst/>
          </p:spPr>
          <p:txBody>
            <a:bodyPr lIns="0" rIns="0" rtlCol="0" anchor="t"/>
            <a:lstStyle/>
            <a:p>
              <a:pPr algn="ctr" defTabSz="457200">
                <a:defRPr/>
              </a:pPr>
              <a:endParaRPr lang="en-US" altLang="zh-CN" sz="1400" b="1" kern="0" dirty="0">
                <a:solidFill>
                  <a:srgbClr val="FFFFFF"/>
                </a:solidFill>
                <a:latin typeface="Arial" panose="020B0604020202020204"/>
                <a:cs typeface="Calibri" panose="020F0502020204030204"/>
              </a:endParaRPr>
            </a:p>
            <a:p>
              <a:pPr algn="ctr" defTabSz="457200">
                <a:defRPr/>
              </a:pPr>
              <a:endParaRPr lang="en-US" altLang="zh-CN" sz="1400" b="1" kern="0" dirty="0">
                <a:solidFill>
                  <a:srgbClr val="FFFFFF"/>
                </a:solidFill>
                <a:latin typeface="Arial" panose="020B0604020202020204"/>
                <a:cs typeface="Calibri" panose="020F0502020204030204"/>
              </a:endParaRPr>
            </a:p>
            <a:p>
              <a:pPr algn="ctr" defTabSz="457200">
                <a:defRPr/>
              </a:pPr>
              <a:r>
                <a:rPr lang="zh-CN" altLang="en-US" sz="2000" b="1" kern="0" dirty="0">
                  <a:solidFill>
                    <a:srgbClr val="FFFFFF"/>
                  </a:solidFill>
                  <a:latin typeface="Arial" panose="020B0604020202020204"/>
                  <a:cs typeface="Calibri" panose="020F0502020204030204"/>
                </a:rPr>
                <a:t>数据分析</a:t>
              </a:r>
              <a:endParaRPr lang="en-US" altLang="zh-CN" sz="2000" b="1" kern="0" dirty="0">
                <a:solidFill>
                  <a:srgbClr val="FFFFFF"/>
                </a:solidFill>
                <a:latin typeface="Arial" panose="020B0604020202020204"/>
                <a:cs typeface="Calibri" panose="020F0502020204030204"/>
              </a:endParaRPr>
            </a:p>
          </p:txBody>
        </p:sp>
        <p:sp>
          <p:nvSpPr>
            <p:cNvPr id="59" name="Oval 7"/>
            <p:cNvSpPr/>
            <p:nvPr/>
          </p:nvSpPr>
          <p:spPr>
            <a:xfrm flipH="1">
              <a:off x="5492693" y="2266370"/>
              <a:ext cx="722251" cy="687346"/>
            </a:xfrm>
            <a:prstGeom prst="ellipse">
              <a:avLst/>
            </a:prstGeom>
            <a:solidFill>
              <a:srgbClr val="C00000"/>
            </a:solidFill>
            <a:ln>
              <a:noFill/>
            </a:ln>
            <a:effectLst/>
          </p:spPr>
          <p:txBody>
            <a:bodyPr lIns="0" rIns="0" rtlCol="0" anchor="ctr"/>
            <a:lstStyle/>
            <a:p>
              <a:pPr algn="ctr" defTabSz="457200">
                <a:defRPr/>
              </a:pPr>
              <a:r>
                <a:rPr lang="zh-CN" altLang="en-US" sz="1200" b="1" kern="0" dirty="0">
                  <a:solidFill>
                    <a:srgbClr val="FFFFFF"/>
                  </a:solidFill>
                  <a:latin typeface="Arial" panose="020B0604020202020204"/>
                  <a:cs typeface="Calibri" panose="020F0502020204030204"/>
                </a:rPr>
                <a:t>业务</a:t>
              </a:r>
              <a:endParaRPr lang="en-US" altLang="zh-CN" sz="1200" b="1" kern="0" dirty="0">
                <a:solidFill>
                  <a:srgbClr val="FFFFFF"/>
                </a:solidFill>
                <a:latin typeface="Arial" panose="020B0604020202020204"/>
                <a:cs typeface="Calibri" panose="020F0502020204030204"/>
              </a:endParaRPr>
            </a:p>
            <a:p>
              <a:pPr algn="ctr" defTabSz="457200">
                <a:defRPr/>
              </a:pPr>
              <a:r>
                <a:rPr lang="zh-CN" altLang="en-US" sz="1200" b="1" kern="0" dirty="0">
                  <a:solidFill>
                    <a:srgbClr val="FFFFFF"/>
                  </a:solidFill>
                  <a:latin typeface="Arial" panose="020B0604020202020204"/>
                  <a:cs typeface="Calibri" panose="020F0502020204030204"/>
                </a:rPr>
                <a:t>应用</a:t>
              </a:r>
              <a:endParaRPr lang="en-US" sz="1200" b="1" kern="0" dirty="0">
                <a:solidFill>
                  <a:srgbClr val="FFFFFF"/>
                </a:solidFill>
                <a:latin typeface="Arial" panose="020B0604020202020204"/>
                <a:cs typeface="Calibri" panose="020F0502020204030204"/>
              </a:endParaRPr>
            </a:p>
          </p:txBody>
        </p:sp>
        <p:sp>
          <p:nvSpPr>
            <p:cNvPr id="60" name="Oval 8"/>
            <p:cNvSpPr/>
            <p:nvPr/>
          </p:nvSpPr>
          <p:spPr>
            <a:xfrm flipH="1">
              <a:off x="5095064" y="3278060"/>
              <a:ext cx="691635" cy="687346"/>
            </a:xfrm>
            <a:prstGeom prst="ellipse">
              <a:avLst/>
            </a:prstGeom>
            <a:solidFill>
              <a:srgbClr val="C00000"/>
            </a:solidFill>
            <a:ln>
              <a:noFill/>
            </a:ln>
            <a:effectLst/>
          </p:spPr>
          <p:txBody>
            <a:bodyPr lIns="0" rIns="0" rtlCol="0" anchor="ctr"/>
            <a:lstStyle/>
            <a:p>
              <a:pPr algn="ctr" defTabSz="457200">
                <a:defRPr/>
              </a:pPr>
              <a:r>
                <a:rPr lang="zh-CN" altLang="en-US" sz="1200" b="1" kern="0" dirty="0">
                  <a:solidFill>
                    <a:srgbClr val="FFFFFF"/>
                  </a:solidFill>
                  <a:latin typeface="Arial" panose="020B0604020202020204"/>
                  <a:cs typeface="Calibri" panose="020F0502020204030204"/>
                </a:rPr>
                <a:t>业务</a:t>
              </a:r>
              <a:endParaRPr lang="en-US" altLang="zh-CN" sz="1200" b="1" kern="0" dirty="0">
                <a:solidFill>
                  <a:srgbClr val="FFFFFF"/>
                </a:solidFill>
                <a:latin typeface="Arial" panose="020B0604020202020204"/>
                <a:cs typeface="Calibri" panose="020F0502020204030204"/>
              </a:endParaRPr>
            </a:p>
            <a:p>
              <a:pPr algn="ctr" defTabSz="457200">
                <a:defRPr/>
              </a:pPr>
              <a:r>
                <a:rPr lang="zh-CN" altLang="en-US" sz="1200" b="1" kern="0" dirty="0">
                  <a:solidFill>
                    <a:srgbClr val="FFFFFF"/>
                  </a:solidFill>
                  <a:latin typeface="Arial" panose="020B0604020202020204"/>
                  <a:cs typeface="Calibri" panose="020F0502020204030204"/>
                </a:rPr>
                <a:t>应用</a:t>
              </a:r>
              <a:endParaRPr lang="en-US" altLang="zh-CN" sz="1200" b="1" kern="0" dirty="0">
                <a:solidFill>
                  <a:srgbClr val="FFFFFF"/>
                </a:solidFill>
                <a:latin typeface="Arial" panose="020B0604020202020204"/>
                <a:cs typeface="Calibri" panose="020F0502020204030204"/>
              </a:endParaRPr>
            </a:p>
          </p:txBody>
        </p:sp>
        <p:sp>
          <p:nvSpPr>
            <p:cNvPr id="61" name="Oval 21"/>
            <p:cNvSpPr/>
            <p:nvPr/>
          </p:nvSpPr>
          <p:spPr>
            <a:xfrm flipH="1">
              <a:off x="5625840" y="4323557"/>
              <a:ext cx="786889" cy="687346"/>
            </a:xfrm>
            <a:prstGeom prst="ellipse">
              <a:avLst/>
            </a:prstGeom>
            <a:solidFill>
              <a:srgbClr val="C00000"/>
            </a:solidFill>
            <a:ln>
              <a:noFill/>
            </a:ln>
            <a:effectLst/>
          </p:spPr>
          <p:txBody>
            <a:bodyPr lIns="0" rIns="0" rtlCol="0" anchor="ctr"/>
            <a:lstStyle/>
            <a:p>
              <a:pPr algn="ctr" defTabSz="457200"/>
              <a:r>
                <a:rPr lang="zh-CN" altLang="en-US" sz="1200" b="1" kern="0" dirty="0">
                  <a:solidFill>
                    <a:srgbClr val="FFFFFF"/>
                  </a:solidFill>
                  <a:latin typeface="Arial" panose="020B0604020202020204"/>
                  <a:cs typeface="Calibri" panose="020F0502020204030204"/>
                </a:rPr>
                <a:t>业务</a:t>
              </a:r>
              <a:endParaRPr lang="en-US" altLang="zh-CN" sz="1200" b="1" kern="0" dirty="0">
                <a:solidFill>
                  <a:srgbClr val="FFFFFF"/>
                </a:solidFill>
                <a:latin typeface="Arial" panose="020B0604020202020204"/>
                <a:cs typeface="Calibri" panose="020F0502020204030204"/>
              </a:endParaRPr>
            </a:p>
            <a:p>
              <a:pPr algn="ctr" defTabSz="457200"/>
              <a:r>
                <a:rPr lang="zh-CN" altLang="en-US" sz="1200" b="1" kern="0" dirty="0">
                  <a:solidFill>
                    <a:srgbClr val="FFFFFF"/>
                  </a:solidFill>
                  <a:latin typeface="Arial" panose="020B0604020202020204"/>
                  <a:cs typeface="Calibri" panose="020F0502020204030204"/>
                </a:rPr>
                <a:t>应用</a:t>
              </a:r>
              <a:endParaRPr lang="en-US" sz="1200" b="1" kern="0" dirty="0">
                <a:solidFill>
                  <a:srgbClr val="FFFFFF"/>
                </a:solidFill>
                <a:latin typeface="Arial" panose="020B0604020202020204"/>
                <a:cs typeface="Calibri" panose="020F0502020204030204"/>
              </a:endParaRPr>
            </a:p>
          </p:txBody>
        </p:sp>
        <p:pic>
          <p:nvPicPr>
            <p:cNvPr id="62" name="Picture 42"/>
            <p:cNvPicPr>
              <a:picLocks noChangeAspect="1"/>
            </p:cNvPicPr>
            <p:nvPr/>
          </p:nvPicPr>
          <p:blipFill>
            <a:blip r:embed="rId1" cstate="screen">
              <a:clrChange>
                <a:clrFrom>
                  <a:srgbClr val="FFFFFF"/>
                </a:clrFrom>
                <a:clrTo>
                  <a:srgbClr val="FFFFFF">
                    <a:alpha val="0"/>
                  </a:srgbClr>
                </a:clrTo>
              </a:clrChange>
              <a:duotone>
                <a:prstClr val="black"/>
                <a:srgbClr val="551155">
                  <a:tint val="45000"/>
                  <a:satMod val="400000"/>
                </a:srgbClr>
              </a:duotone>
            </a:blip>
            <a:stretch>
              <a:fillRect/>
            </a:stretch>
          </p:blipFill>
          <p:spPr>
            <a:xfrm>
              <a:off x="6327529" y="3738322"/>
              <a:ext cx="1226189" cy="765738"/>
            </a:xfrm>
            <a:prstGeom prst="rect">
              <a:avLst/>
            </a:prstGeom>
          </p:spPr>
        </p:pic>
      </p:grpSp>
      <p:sp>
        <p:nvSpPr>
          <p:cNvPr id="63" name="矩形 62"/>
          <p:cNvSpPr/>
          <p:nvPr/>
        </p:nvSpPr>
        <p:spPr>
          <a:xfrm>
            <a:off x="3482613" y="1984754"/>
            <a:ext cx="1800493" cy="458908"/>
          </a:xfrm>
          <a:prstGeom prst="rect">
            <a:avLst/>
          </a:prstGeom>
        </p:spPr>
        <p:txBody>
          <a:bodyPr wrap="none">
            <a:spAutoFit/>
          </a:bodyPr>
          <a:lstStyle/>
          <a:p>
            <a:pPr defTabSz="1073150">
              <a:lnSpc>
                <a:spcPct val="150000"/>
              </a:lnSpc>
            </a:pPr>
            <a:r>
              <a:rPr lang="zh-CN" altLang="en-US" b="1" dirty="0"/>
              <a:t>从以应用为中心</a:t>
            </a:r>
            <a:endParaRPr lang="en-US" altLang="zh-CN" b="1" dirty="0"/>
          </a:p>
        </p:txBody>
      </p:sp>
      <p:sp>
        <p:nvSpPr>
          <p:cNvPr id="64" name="矩形 63"/>
          <p:cNvSpPr/>
          <p:nvPr/>
        </p:nvSpPr>
        <p:spPr>
          <a:xfrm>
            <a:off x="7333741" y="1985863"/>
            <a:ext cx="2262158" cy="458908"/>
          </a:xfrm>
          <a:prstGeom prst="rect">
            <a:avLst/>
          </a:prstGeom>
        </p:spPr>
        <p:txBody>
          <a:bodyPr wrap="none">
            <a:spAutoFit/>
          </a:bodyPr>
          <a:lstStyle/>
          <a:p>
            <a:pPr defTabSz="1073150">
              <a:lnSpc>
                <a:spcPct val="150000"/>
              </a:lnSpc>
            </a:pPr>
            <a:r>
              <a:rPr lang="zh-CN" altLang="en-US" b="1" dirty="0"/>
              <a:t>到以数据分析为中心</a:t>
            </a:r>
            <a:endParaRPr lang="en-US" altLang="zh-CN" b="1" dirty="0"/>
          </a:p>
        </p:txBody>
      </p:sp>
      <p:sp>
        <p:nvSpPr>
          <p:cNvPr id="65" name="右箭头 57"/>
          <p:cNvSpPr/>
          <p:nvPr/>
        </p:nvSpPr>
        <p:spPr>
          <a:xfrm rot="16200000">
            <a:off x="5770058" y="5226883"/>
            <a:ext cx="424641" cy="3692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zh-CN" altLang="en-US" sz="2100">
              <a:solidFill>
                <a:prstClr val="white"/>
              </a:solidFill>
            </a:endParaRPr>
          </a:p>
        </p:txBody>
      </p:sp>
      <p:sp>
        <p:nvSpPr>
          <p:cNvPr id="66" name="文本框 65"/>
          <p:cNvSpPr txBox="1"/>
          <p:nvPr/>
        </p:nvSpPr>
        <p:spPr>
          <a:xfrm>
            <a:off x="4764211" y="5781470"/>
            <a:ext cx="2614877" cy="369332"/>
          </a:xfrm>
          <a:prstGeom prst="rect">
            <a:avLst/>
          </a:prstGeom>
          <a:noFill/>
        </p:spPr>
        <p:txBody>
          <a:bodyPr wrap="square" rtlCol="0">
            <a:spAutoFit/>
          </a:bodyPr>
          <a:lstStyle/>
          <a:p>
            <a:pPr algn="ctr" defTabSz="1073150"/>
            <a:r>
              <a:rPr lang="zh-CN" altLang="en-US" b="1" dirty="0">
                <a:solidFill>
                  <a:prstClr val="black"/>
                </a:solidFill>
              </a:rPr>
              <a:t>驱动力：云</a:t>
            </a:r>
            <a:endParaRPr lang="zh-CN" altLang="en-US" b="1" dirty="0">
              <a:solidFill>
                <a:prstClr val="black"/>
              </a:solidFill>
            </a:endParaRPr>
          </a:p>
        </p:txBody>
      </p:sp>
      <p:sp>
        <p:nvSpPr>
          <p:cNvPr id="67" name="文本框 66"/>
          <p:cNvSpPr txBox="1"/>
          <p:nvPr/>
        </p:nvSpPr>
        <p:spPr>
          <a:xfrm>
            <a:off x="4597473" y="6097745"/>
            <a:ext cx="3305252" cy="415498"/>
          </a:xfrm>
          <a:prstGeom prst="rect">
            <a:avLst/>
          </a:prstGeom>
          <a:noFill/>
        </p:spPr>
        <p:txBody>
          <a:bodyPr wrap="square" rtlCol="0">
            <a:spAutoFit/>
          </a:bodyPr>
          <a:lstStyle/>
          <a:p>
            <a:pPr marL="285750" indent="-285750" defTabSz="1073150">
              <a:lnSpc>
                <a:spcPct val="150000"/>
              </a:lnSpc>
              <a:buFont typeface="Arial" panose="020B0604020202020204" pitchFamily="34" charset="0"/>
              <a:buChar char="•"/>
            </a:pPr>
            <a:r>
              <a:rPr lang="zh-CN" altLang="en-US" sz="1400" b="1" dirty="0">
                <a:solidFill>
                  <a:prstClr val="black"/>
                </a:solidFill>
              </a:rPr>
              <a:t>业务应用的数据资源统一集中到云</a:t>
            </a:r>
            <a:endParaRPr lang="zh-CN" altLang="en-US" sz="1400" b="1" dirty="0">
              <a:solidFill>
                <a:prstClr val="black"/>
              </a:solidFill>
            </a:endParaRPr>
          </a:p>
        </p:txBody>
      </p:sp>
      <p:sp>
        <p:nvSpPr>
          <p:cNvPr id="68" name="文本框 67"/>
          <p:cNvSpPr txBox="1"/>
          <p:nvPr/>
        </p:nvSpPr>
        <p:spPr>
          <a:xfrm>
            <a:off x="9118534" y="3632157"/>
            <a:ext cx="2631762" cy="1289905"/>
          </a:xfrm>
          <a:prstGeom prst="rect">
            <a:avLst/>
          </a:prstGeom>
          <a:noFill/>
        </p:spPr>
        <p:txBody>
          <a:bodyPr wrap="square" rtlCol="0">
            <a:spAutoFit/>
          </a:bodyPr>
          <a:lstStyle/>
          <a:p>
            <a:pPr marL="342900" indent="-342900" defTabSz="1073150">
              <a:lnSpc>
                <a:spcPct val="150000"/>
              </a:lnSpc>
              <a:buFont typeface="Arial" panose="020B0604020202020204" pitchFamily="34" charset="0"/>
              <a:buChar char="•"/>
            </a:pPr>
            <a:r>
              <a:rPr lang="zh-CN" altLang="en-US" b="1" dirty="0"/>
              <a:t>综合性数据分析平台</a:t>
            </a:r>
            <a:endParaRPr lang="en-US" altLang="zh-CN" b="1" dirty="0"/>
          </a:p>
          <a:p>
            <a:pPr marL="342900" indent="-342900" defTabSz="1073150">
              <a:lnSpc>
                <a:spcPct val="150000"/>
              </a:lnSpc>
              <a:buFont typeface="Arial" panose="020B0604020202020204" pitchFamily="34" charset="0"/>
              <a:buChar char="•"/>
            </a:pPr>
            <a:r>
              <a:rPr lang="zh-CN" altLang="en-US" b="1" dirty="0"/>
              <a:t>专业的数据分析团队</a:t>
            </a:r>
            <a:endParaRPr lang="en-US" altLang="zh-CN" b="1" dirty="0"/>
          </a:p>
          <a:p>
            <a:pPr marL="342900" indent="-342900" defTabSz="1073150">
              <a:lnSpc>
                <a:spcPct val="150000"/>
              </a:lnSpc>
              <a:buFont typeface="Arial" panose="020B0604020202020204" pitchFamily="34" charset="0"/>
              <a:buChar char="•"/>
            </a:pPr>
            <a:r>
              <a:rPr lang="zh-CN" altLang="en-US" b="1" dirty="0"/>
              <a:t>统一的数据管控机制</a:t>
            </a:r>
            <a:endParaRPr lang="zh-CN" altLang="en-US" b="1" dirty="0"/>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ea"/>
              </a:rPr>
              <a:t>需要构建集团统一的数据管控体系</a:t>
            </a:r>
            <a:endParaRPr lang="zh-CN" altLang="en-US" sz="2000" dirty="0"/>
          </a:p>
        </p:txBody>
      </p:sp>
      <p:sp>
        <p:nvSpPr>
          <p:cNvPr id="5" name="文本占位符 4"/>
          <p:cNvSpPr>
            <a:spLocks noGrp="1"/>
          </p:cNvSpPr>
          <p:nvPr>
            <p:ph type="body" sz="quarter" idx="16"/>
          </p:nvPr>
        </p:nvSpPr>
        <p:spPr>
          <a:xfrm>
            <a:off x="584994" y="1238665"/>
            <a:ext cx="11022012" cy="689851"/>
          </a:xfrm>
        </p:spPr>
        <p:txBody>
          <a:bodyPr/>
          <a:lstStyle/>
          <a:p>
            <a:r>
              <a:rPr lang="zh-CN" altLang="en-US" dirty="0">
                <a:solidFill>
                  <a:prstClr val="black"/>
                </a:solidFill>
              </a:rPr>
              <a:t>统一数据平台包含三个方面：</a:t>
            </a:r>
            <a:r>
              <a:rPr lang="zh-CN" altLang="en-US" b="1" dirty="0">
                <a:solidFill>
                  <a:srgbClr val="FF0000"/>
                </a:solidFill>
              </a:rPr>
              <a:t>统一的数据分析平台、集中的数据管控组织、统一的数据管控工具</a:t>
            </a:r>
            <a:r>
              <a:rPr lang="zh-CN" altLang="en-US" dirty="0">
                <a:solidFill>
                  <a:prstClr val="black"/>
                </a:solidFill>
              </a:rPr>
              <a:t>，其中，统一的数据分析平台是组织和工具发挥作用的基础和核心</a:t>
            </a:r>
            <a:endParaRPr lang="zh-CN" altLang="en-US" dirty="0">
              <a:solidFill>
                <a:prstClr val="black"/>
              </a:solidFill>
            </a:endParaRPr>
          </a:p>
          <a:p>
            <a:endParaRPr lang="zh-CN" altLang="en-US" dirty="0"/>
          </a:p>
        </p:txBody>
      </p:sp>
      <p:sp>
        <p:nvSpPr>
          <p:cNvPr id="120" name="矩形 76"/>
          <p:cNvSpPr/>
          <p:nvPr/>
        </p:nvSpPr>
        <p:spPr>
          <a:xfrm>
            <a:off x="2400823" y="2951708"/>
            <a:ext cx="6826766" cy="3040996"/>
          </a:xfrm>
          <a:prstGeom prst="rect">
            <a:avLst/>
          </a:prstGeom>
          <a:solidFill>
            <a:srgbClr val="AE0B2A"/>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73150"/>
            <a:r>
              <a:rPr lang="zh-CN" altLang="en-US" sz="1600" b="1" dirty="0">
                <a:solidFill>
                  <a:schemeClr val="bg1"/>
                </a:solidFill>
              </a:rPr>
              <a:t>数据分析平台</a:t>
            </a:r>
            <a:endParaRPr lang="zh-CN" altLang="en-US" sz="1600" b="1" dirty="0">
              <a:solidFill>
                <a:schemeClr val="bg1"/>
              </a:solidFill>
            </a:endParaRPr>
          </a:p>
        </p:txBody>
      </p:sp>
      <p:sp>
        <p:nvSpPr>
          <p:cNvPr id="121" name="Rectangle 24"/>
          <p:cNvSpPr/>
          <p:nvPr/>
        </p:nvSpPr>
        <p:spPr>
          <a:xfrm>
            <a:off x="2526681" y="4986074"/>
            <a:ext cx="6619483" cy="635315"/>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black"/>
                </a:solidFill>
              </a:rPr>
              <a:t>数据存储与分析</a:t>
            </a:r>
            <a:endParaRPr lang="en-US" sz="1400" b="1" dirty="0">
              <a:solidFill>
                <a:prstClr val="black"/>
              </a:solidFill>
            </a:endParaRPr>
          </a:p>
        </p:txBody>
      </p:sp>
      <p:sp>
        <p:nvSpPr>
          <p:cNvPr id="122" name="梯形 121"/>
          <p:cNvSpPr/>
          <p:nvPr/>
        </p:nvSpPr>
        <p:spPr>
          <a:xfrm>
            <a:off x="1437332" y="5963874"/>
            <a:ext cx="8707716" cy="217973"/>
          </a:xfrm>
          <a:prstGeom prst="trapezoid">
            <a:avLst>
              <a:gd name="adj" fmla="val 585264"/>
            </a:avLst>
          </a:prstGeom>
          <a:solidFill>
            <a:schemeClr val="bg1">
              <a:lumMod val="95000"/>
            </a:schemeClr>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zh-CN" altLang="en-US" sz="2100">
              <a:solidFill>
                <a:prstClr val="white"/>
              </a:solidFill>
            </a:endParaRPr>
          </a:p>
        </p:txBody>
      </p:sp>
      <p:sp>
        <p:nvSpPr>
          <p:cNvPr id="123" name="矩形 122"/>
          <p:cNvSpPr/>
          <p:nvPr/>
        </p:nvSpPr>
        <p:spPr>
          <a:xfrm>
            <a:off x="1437332"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en-US" altLang="zh-CN" sz="1200" b="1" dirty="0">
                <a:solidFill>
                  <a:prstClr val="white"/>
                </a:solidFill>
              </a:rPr>
              <a:t>ERP</a:t>
            </a:r>
            <a:endParaRPr lang="zh-CN" altLang="en-US" sz="1200" b="1" dirty="0">
              <a:solidFill>
                <a:prstClr val="white"/>
              </a:solidFill>
            </a:endParaRPr>
          </a:p>
        </p:txBody>
      </p:sp>
      <p:sp>
        <p:nvSpPr>
          <p:cNvPr id="124" name="矩形 123"/>
          <p:cNvSpPr/>
          <p:nvPr/>
        </p:nvSpPr>
        <p:spPr>
          <a:xfrm>
            <a:off x="2977253"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en-US" altLang="zh-CN" sz="1200" b="1" dirty="0">
                <a:solidFill>
                  <a:prstClr val="white"/>
                </a:solidFill>
              </a:rPr>
              <a:t>CRM</a:t>
            </a:r>
            <a:endParaRPr lang="zh-CN" altLang="en-US" sz="1200" b="1" dirty="0">
              <a:solidFill>
                <a:prstClr val="white"/>
              </a:solidFill>
            </a:endParaRPr>
          </a:p>
        </p:txBody>
      </p:sp>
      <p:sp>
        <p:nvSpPr>
          <p:cNvPr id="125" name="矩形 124"/>
          <p:cNvSpPr/>
          <p:nvPr/>
        </p:nvSpPr>
        <p:spPr>
          <a:xfrm>
            <a:off x="4517174"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zh-CN" altLang="en-US" sz="1200" b="1" dirty="0">
                <a:solidFill>
                  <a:prstClr val="white"/>
                </a:solidFill>
              </a:rPr>
              <a:t>物联网数据</a:t>
            </a:r>
            <a:endParaRPr lang="zh-CN" altLang="en-US" sz="1200" b="1" dirty="0">
              <a:solidFill>
                <a:prstClr val="white"/>
              </a:solidFill>
            </a:endParaRPr>
          </a:p>
        </p:txBody>
      </p:sp>
      <p:sp>
        <p:nvSpPr>
          <p:cNvPr id="126" name="矩形 125"/>
          <p:cNvSpPr/>
          <p:nvPr/>
        </p:nvSpPr>
        <p:spPr>
          <a:xfrm>
            <a:off x="6057095"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zh-CN" altLang="en-US" sz="1200" b="1" dirty="0">
                <a:solidFill>
                  <a:prstClr val="white"/>
                </a:solidFill>
              </a:rPr>
              <a:t>移动设备</a:t>
            </a:r>
            <a:endParaRPr lang="en-US" altLang="zh-CN" sz="1200" b="1" dirty="0">
              <a:solidFill>
                <a:prstClr val="white"/>
              </a:solidFill>
            </a:endParaRPr>
          </a:p>
          <a:p>
            <a:pPr algn="ctr" defTabSz="1073150"/>
            <a:r>
              <a:rPr lang="zh-CN" altLang="en-US" sz="1200" b="1" dirty="0">
                <a:solidFill>
                  <a:prstClr val="white"/>
                </a:solidFill>
              </a:rPr>
              <a:t>数据</a:t>
            </a:r>
            <a:endParaRPr lang="zh-CN" altLang="en-US" sz="1200" b="1" dirty="0">
              <a:solidFill>
                <a:prstClr val="white"/>
              </a:solidFill>
            </a:endParaRPr>
          </a:p>
        </p:txBody>
      </p:sp>
      <p:sp>
        <p:nvSpPr>
          <p:cNvPr id="127" name="矩形 126"/>
          <p:cNvSpPr/>
          <p:nvPr/>
        </p:nvSpPr>
        <p:spPr>
          <a:xfrm>
            <a:off x="7597016"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zh-CN" altLang="en-US" sz="1200" b="1" dirty="0">
                <a:solidFill>
                  <a:prstClr val="white"/>
                </a:solidFill>
              </a:rPr>
              <a:t>社交网络</a:t>
            </a:r>
            <a:endParaRPr lang="en-US" altLang="zh-CN" sz="1200" b="1" dirty="0">
              <a:solidFill>
                <a:prstClr val="white"/>
              </a:solidFill>
            </a:endParaRPr>
          </a:p>
          <a:p>
            <a:pPr algn="ctr" defTabSz="1073150"/>
            <a:r>
              <a:rPr lang="zh-CN" altLang="en-US" sz="1200" b="1" dirty="0">
                <a:solidFill>
                  <a:prstClr val="white"/>
                </a:solidFill>
              </a:rPr>
              <a:t>数据</a:t>
            </a:r>
            <a:endParaRPr lang="zh-CN" altLang="en-US" sz="1200" b="1" dirty="0">
              <a:solidFill>
                <a:prstClr val="white"/>
              </a:solidFill>
            </a:endParaRPr>
          </a:p>
        </p:txBody>
      </p:sp>
      <p:sp>
        <p:nvSpPr>
          <p:cNvPr id="128" name="矩形 127"/>
          <p:cNvSpPr/>
          <p:nvPr/>
        </p:nvSpPr>
        <p:spPr>
          <a:xfrm>
            <a:off x="9136936" y="6205760"/>
            <a:ext cx="1008112" cy="37098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r>
              <a:rPr lang="zh-CN" altLang="en-US" sz="1200" b="1" dirty="0">
                <a:solidFill>
                  <a:prstClr val="white"/>
                </a:solidFill>
              </a:rPr>
              <a:t>日志数据</a:t>
            </a:r>
            <a:endParaRPr lang="zh-CN" altLang="en-US" sz="1200" b="1" dirty="0">
              <a:solidFill>
                <a:prstClr val="white"/>
              </a:solidFill>
            </a:endParaRPr>
          </a:p>
        </p:txBody>
      </p:sp>
      <p:grpSp>
        <p:nvGrpSpPr>
          <p:cNvPr id="129" name="组合 128"/>
          <p:cNvGrpSpPr/>
          <p:nvPr/>
        </p:nvGrpSpPr>
        <p:grpSpPr>
          <a:xfrm>
            <a:off x="2160278" y="5860292"/>
            <a:ext cx="7330822" cy="327527"/>
            <a:chOff x="1312445" y="5007888"/>
            <a:chExt cx="7330822" cy="653360"/>
          </a:xfrm>
        </p:grpSpPr>
        <p:cxnSp>
          <p:nvCxnSpPr>
            <p:cNvPr id="130" name="直接箭头连接符 129"/>
            <p:cNvCxnSpPr/>
            <p:nvPr/>
          </p:nvCxnSpPr>
          <p:spPr>
            <a:xfrm flipH="1">
              <a:off x="1312445" y="5007888"/>
              <a:ext cx="1209194" cy="653360"/>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p:nvPr/>
          </p:nvCxnSpPr>
          <p:spPr>
            <a:xfrm flipH="1">
              <a:off x="2617019" y="5019798"/>
              <a:ext cx="683684" cy="629537"/>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a:xfrm flipH="1">
              <a:off x="4161365" y="5042429"/>
              <a:ext cx="378132" cy="588817"/>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接箭头连接符 132"/>
            <p:cNvCxnSpPr/>
            <p:nvPr/>
          </p:nvCxnSpPr>
          <p:spPr>
            <a:xfrm>
              <a:off x="5318561" y="5030523"/>
              <a:ext cx="422272" cy="608088"/>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a:off x="6586844" y="5030523"/>
              <a:ext cx="584302" cy="608088"/>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a:off x="7556271" y="5042429"/>
              <a:ext cx="1086996" cy="584278"/>
            </a:xfrm>
            <a:prstGeom prst="straightConnector1">
              <a:avLst/>
            </a:prstGeom>
            <a:ln w="127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6" name="矩形 4"/>
          <p:cNvSpPr/>
          <p:nvPr/>
        </p:nvSpPr>
        <p:spPr>
          <a:xfrm>
            <a:off x="1437330" y="1991239"/>
            <a:ext cx="2899090" cy="863090"/>
          </a:xfrm>
          <a:prstGeom prst="rect">
            <a:avLst/>
          </a:prstGeom>
          <a:noFill/>
          <a:ln w="12700" cap="flat" cmpd="sng" algn="ctr">
            <a:solidFill>
              <a:schemeClr val="bg2">
                <a:lumMod val="75000"/>
              </a:schemeClr>
            </a:solidFill>
            <a:prstDash val="dash"/>
          </a:ln>
          <a:effectLst/>
        </p:spPr>
        <p:txBody>
          <a:bodyPr rtlCol="0" anchor="t" anchorCtr="0"/>
          <a:lstStyle/>
          <a:p>
            <a:pPr algn="ctr">
              <a:defRPr/>
            </a:pPr>
            <a:r>
              <a:rPr lang="zh-CN" altLang="en-US" sz="1600" b="1" kern="0" dirty="0">
                <a:solidFill>
                  <a:prstClr val="white">
                    <a:lumMod val="50000"/>
                  </a:prstClr>
                </a:solidFill>
              </a:rPr>
              <a:t>经营管理类应用</a:t>
            </a:r>
            <a:endParaRPr lang="zh-CN" altLang="en-US" sz="1600" b="1" kern="0" dirty="0">
              <a:solidFill>
                <a:prstClr val="white">
                  <a:lumMod val="50000"/>
                </a:prstClr>
              </a:solidFill>
            </a:endParaRPr>
          </a:p>
        </p:txBody>
      </p:sp>
      <p:sp>
        <p:nvSpPr>
          <p:cNvPr id="137" name="矩形 12"/>
          <p:cNvSpPr/>
          <p:nvPr/>
        </p:nvSpPr>
        <p:spPr>
          <a:xfrm>
            <a:off x="7413997" y="1991239"/>
            <a:ext cx="3018336" cy="863090"/>
          </a:xfrm>
          <a:prstGeom prst="rect">
            <a:avLst/>
          </a:prstGeom>
          <a:noFill/>
          <a:ln w="12700" cap="flat" cmpd="sng" algn="ctr">
            <a:solidFill>
              <a:schemeClr val="bg2">
                <a:lumMod val="75000"/>
              </a:schemeClr>
            </a:solidFill>
            <a:prstDash val="dash"/>
          </a:ln>
          <a:effectLst/>
        </p:spPr>
        <p:txBody>
          <a:bodyPr rtlCol="0" anchor="t" anchorCtr="0"/>
          <a:lstStyle/>
          <a:p>
            <a:pPr algn="ctr">
              <a:defRPr/>
            </a:pPr>
            <a:r>
              <a:rPr lang="zh-CN" altLang="en-US" sz="1600" b="1" kern="0" dirty="0">
                <a:solidFill>
                  <a:prstClr val="white">
                    <a:lumMod val="50000"/>
                  </a:prstClr>
                </a:solidFill>
              </a:rPr>
              <a:t>客户服务类应用</a:t>
            </a:r>
            <a:endParaRPr lang="zh-CN" altLang="en-US" sz="1600" b="1" kern="0" dirty="0">
              <a:solidFill>
                <a:prstClr val="white">
                  <a:lumMod val="50000"/>
                </a:prstClr>
              </a:solidFill>
            </a:endParaRPr>
          </a:p>
        </p:txBody>
      </p:sp>
      <p:sp>
        <p:nvSpPr>
          <p:cNvPr id="138" name="矩形 10"/>
          <p:cNvSpPr/>
          <p:nvPr/>
        </p:nvSpPr>
        <p:spPr>
          <a:xfrm>
            <a:off x="4443020" y="1991239"/>
            <a:ext cx="2914797" cy="863090"/>
          </a:xfrm>
          <a:prstGeom prst="rect">
            <a:avLst/>
          </a:prstGeom>
          <a:noFill/>
          <a:ln w="12700" cap="flat" cmpd="sng" algn="ctr">
            <a:solidFill>
              <a:schemeClr val="bg2">
                <a:lumMod val="75000"/>
              </a:schemeClr>
            </a:solidFill>
            <a:prstDash val="dash"/>
          </a:ln>
          <a:effectLst/>
        </p:spPr>
        <p:txBody>
          <a:bodyPr rtlCol="0" anchor="t" anchorCtr="0"/>
          <a:lstStyle/>
          <a:p>
            <a:pPr algn="ctr">
              <a:defRPr/>
            </a:pPr>
            <a:r>
              <a:rPr lang="zh-CN" altLang="en-US" sz="1600" b="1" kern="0" dirty="0">
                <a:solidFill>
                  <a:prstClr val="white">
                    <a:lumMod val="50000"/>
                  </a:prstClr>
                </a:solidFill>
              </a:rPr>
              <a:t>生产营运类应用</a:t>
            </a:r>
            <a:endParaRPr lang="zh-CN" altLang="en-US" sz="1600" b="1" kern="0" dirty="0">
              <a:solidFill>
                <a:prstClr val="white">
                  <a:lumMod val="50000"/>
                </a:prstClr>
              </a:solidFill>
            </a:endParaRPr>
          </a:p>
        </p:txBody>
      </p:sp>
      <p:grpSp>
        <p:nvGrpSpPr>
          <p:cNvPr id="139" name="组合 138"/>
          <p:cNvGrpSpPr/>
          <p:nvPr/>
        </p:nvGrpSpPr>
        <p:grpSpPr>
          <a:xfrm>
            <a:off x="2730589" y="5308991"/>
            <a:ext cx="6123568" cy="222835"/>
            <a:chOff x="1361828" y="5071904"/>
            <a:chExt cx="6619483" cy="457213"/>
          </a:xfrm>
        </p:grpSpPr>
        <p:sp>
          <p:nvSpPr>
            <p:cNvPr id="140" name="Rectangle 24"/>
            <p:cNvSpPr/>
            <p:nvPr/>
          </p:nvSpPr>
          <p:spPr>
            <a:xfrm>
              <a:off x="1361828" y="5071904"/>
              <a:ext cx="1737360" cy="457213"/>
            </a:xfrm>
            <a:prstGeom prst="rect">
              <a:avLst/>
            </a:prstGeom>
            <a:solidFill>
              <a:srgbClr val="08445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white"/>
                  </a:solidFill>
                </a:rPr>
                <a:t>传统数据分析</a:t>
              </a:r>
              <a:endParaRPr lang="en-US" sz="1400" b="1" dirty="0">
                <a:solidFill>
                  <a:prstClr val="white"/>
                </a:solidFill>
              </a:endParaRPr>
            </a:p>
          </p:txBody>
        </p:sp>
        <p:sp>
          <p:nvSpPr>
            <p:cNvPr id="141" name="Rectangle 24"/>
            <p:cNvSpPr/>
            <p:nvPr/>
          </p:nvSpPr>
          <p:spPr>
            <a:xfrm>
              <a:off x="3777179" y="5071904"/>
              <a:ext cx="1737360" cy="457213"/>
            </a:xfrm>
            <a:prstGeom prst="rect">
              <a:avLst/>
            </a:prstGeom>
            <a:solidFill>
              <a:srgbClr val="08445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white"/>
                  </a:solidFill>
                </a:rPr>
                <a:t>大数据分析</a:t>
              </a:r>
              <a:endParaRPr lang="en-US" sz="1400" b="1" dirty="0">
                <a:solidFill>
                  <a:prstClr val="white"/>
                </a:solidFill>
              </a:endParaRPr>
            </a:p>
          </p:txBody>
        </p:sp>
        <p:sp>
          <p:nvSpPr>
            <p:cNvPr id="142" name="Rectangle 24"/>
            <p:cNvSpPr/>
            <p:nvPr/>
          </p:nvSpPr>
          <p:spPr>
            <a:xfrm>
              <a:off x="6243951" y="5071904"/>
              <a:ext cx="1737360" cy="457213"/>
            </a:xfrm>
            <a:prstGeom prst="rect">
              <a:avLst/>
            </a:prstGeom>
            <a:solidFill>
              <a:srgbClr val="08445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white"/>
                  </a:solidFill>
                </a:rPr>
                <a:t>实时数据分析</a:t>
              </a:r>
              <a:endParaRPr lang="en-US" sz="1400" b="1" dirty="0">
                <a:solidFill>
                  <a:prstClr val="white"/>
                </a:solidFill>
              </a:endParaRPr>
            </a:p>
          </p:txBody>
        </p:sp>
      </p:grpSp>
      <p:sp>
        <p:nvSpPr>
          <p:cNvPr id="143" name="Rectangle 24"/>
          <p:cNvSpPr/>
          <p:nvPr/>
        </p:nvSpPr>
        <p:spPr>
          <a:xfrm>
            <a:off x="2526681" y="5677786"/>
            <a:ext cx="6619483" cy="203191"/>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black"/>
                </a:solidFill>
              </a:rPr>
              <a:t>数据接入</a:t>
            </a:r>
            <a:endParaRPr lang="en-US" sz="1400" b="1" dirty="0">
              <a:solidFill>
                <a:prstClr val="black"/>
              </a:solidFill>
            </a:endParaRPr>
          </a:p>
        </p:txBody>
      </p:sp>
      <p:sp>
        <p:nvSpPr>
          <p:cNvPr id="144" name="Rectangle 24"/>
          <p:cNvSpPr/>
          <p:nvPr/>
        </p:nvSpPr>
        <p:spPr>
          <a:xfrm>
            <a:off x="2526681" y="3279261"/>
            <a:ext cx="6619483" cy="1670327"/>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73150"/>
            <a:r>
              <a:rPr lang="zh-CN" altLang="en-US" sz="1400" b="1" dirty="0">
                <a:solidFill>
                  <a:prstClr val="black"/>
                </a:solidFill>
              </a:rPr>
              <a:t>数据分析服务</a:t>
            </a:r>
            <a:endParaRPr lang="en-US" sz="1400" b="1" dirty="0">
              <a:solidFill>
                <a:prstClr val="black"/>
              </a:solidFill>
            </a:endParaRPr>
          </a:p>
        </p:txBody>
      </p:sp>
      <p:sp>
        <p:nvSpPr>
          <p:cNvPr id="145" name="文本框 80"/>
          <p:cNvSpPr txBox="1"/>
          <p:nvPr/>
        </p:nvSpPr>
        <p:spPr>
          <a:xfrm>
            <a:off x="4006561" y="2297307"/>
            <a:ext cx="645144" cy="415498"/>
          </a:xfrm>
          <a:prstGeom prst="rect">
            <a:avLst/>
          </a:prstGeom>
          <a:noFill/>
        </p:spPr>
        <p:txBody>
          <a:bodyPr wrap="square" rtlCol="0">
            <a:spAutoFit/>
          </a:bodyPr>
          <a:lstStyle/>
          <a:p>
            <a:pPr defTabSz="1073150"/>
            <a:r>
              <a:rPr lang="en-US" altLang="zh-CN" sz="2100" dirty="0">
                <a:solidFill>
                  <a:prstClr val="black"/>
                </a:solidFill>
              </a:rPr>
              <a:t>…</a:t>
            </a:r>
            <a:endParaRPr lang="zh-CN" altLang="en-US" sz="2100" dirty="0">
              <a:solidFill>
                <a:prstClr val="black"/>
              </a:solidFill>
            </a:endParaRPr>
          </a:p>
        </p:txBody>
      </p:sp>
      <p:sp>
        <p:nvSpPr>
          <p:cNvPr id="146" name="Rounded Rectangle 200"/>
          <p:cNvSpPr/>
          <p:nvPr/>
        </p:nvSpPr>
        <p:spPr>
          <a:xfrm>
            <a:off x="1552077"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投资项目管理</a:t>
            </a:r>
            <a:endParaRPr lang="en-US" sz="1400" b="1" dirty="0">
              <a:solidFill>
                <a:prstClr val="black"/>
              </a:solidFill>
            </a:endParaRPr>
          </a:p>
        </p:txBody>
      </p:sp>
      <p:sp>
        <p:nvSpPr>
          <p:cNvPr id="147" name="Rounded Rectangle 202"/>
          <p:cNvSpPr/>
          <p:nvPr/>
        </p:nvSpPr>
        <p:spPr>
          <a:xfrm>
            <a:off x="2877493"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风险管理</a:t>
            </a:r>
            <a:endParaRPr lang="en-US" sz="1400" b="1" dirty="0">
              <a:solidFill>
                <a:prstClr val="black"/>
              </a:solidFill>
            </a:endParaRPr>
          </a:p>
        </p:txBody>
      </p:sp>
      <p:sp>
        <p:nvSpPr>
          <p:cNvPr id="148" name="Rounded Rectangle 203"/>
          <p:cNvSpPr/>
          <p:nvPr/>
        </p:nvSpPr>
        <p:spPr>
          <a:xfrm>
            <a:off x="4569915"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智能企业</a:t>
            </a:r>
            <a:endParaRPr lang="en-US" sz="1400" b="1" dirty="0">
              <a:solidFill>
                <a:prstClr val="black"/>
              </a:solidFill>
            </a:endParaRPr>
          </a:p>
        </p:txBody>
      </p:sp>
      <p:sp>
        <p:nvSpPr>
          <p:cNvPr id="149" name="Rounded Rectangle 204"/>
          <p:cNvSpPr/>
          <p:nvPr/>
        </p:nvSpPr>
        <p:spPr>
          <a:xfrm>
            <a:off x="5865236"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智能工厂</a:t>
            </a:r>
            <a:endParaRPr lang="en-US" sz="1400" b="1" dirty="0">
              <a:solidFill>
                <a:prstClr val="black"/>
              </a:solidFill>
            </a:endParaRPr>
          </a:p>
        </p:txBody>
      </p:sp>
      <p:sp>
        <p:nvSpPr>
          <p:cNvPr id="150" name="Rounded Rectangle 205"/>
          <p:cNvSpPr/>
          <p:nvPr/>
        </p:nvSpPr>
        <p:spPr>
          <a:xfrm>
            <a:off x="7548830"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电商平台</a:t>
            </a:r>
            <a:endParaRPr lang="en-US" sz="1400" b="1" dirty="0">
              <a:solidFill>
                <a:prstClr val="black"/>
              </a:solidFill>
            </a:endParaRPr>
          </a:p>
        </p:txBody>
      </p:sp>
      <p:sp>
        <p:nvSpPr>
          <p:cNvPr id="151" name="Rounded Rectangle 206"/>
          <p:cNvSpPr/>
          <p:nvPr/>
        </p:nvSpPr>
        <p:spPr>
          <a:xfrm>
            <a:off x="8815643" y="2379399"/>
            <a:ext cx="1188720" cy="4032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73150"/>
            <a:r>
              <a:rPr lang="zh-CN" altLang="en-US" sz="1400" b="1" dirty="0">
                <a:solidFill>
                  <a:prstClr val="black"/>
                </a:solidFill>
              </a:rPr>
              <a:t>支付与金融</a:t>
            </a:r>
            <a:endParaRPr lang="en-US" sz="1400" b="1" dirty="0">
              <a:solidFill>
                <a:prstClr val="black"/>
              </a:solidFill>
            </a:endParaRPr>
          </a:p>
        </p:txBody>
      </p:sp>
      <p:sp>
        <p:nvSpPr>
          <p:cNvPr id="152" name="文本框 80"/>
          <p:cNvSpPr txBox="1"/>
          <p:nvPr/>
        </p:nvSpPr>
        <p:spPr>
          <a:xfrm>
            <a:off x="10165032" y="6205760"/>
            <a:ext cx="645144" cy="356818"/>
          </a:xfrm>
          <a:prstGeom prst="rect">
            <a:avLst/>
          </a:prstGeom>
          <a:noFill/>
        </p:spPr>
        <p:txBody>
          <a:bodyPr wrap="square" rtlCol="0">
            <a:spAutoFit/>
          </a:bodyPr>
          <a:lstStyle/>
          <a:p>
            <a:pPr defTabSz="1073150"/>
            <a:r>
              <a:rPr lang="en-US" altLang="zh-CN" sz="2100" dirty="0">
                <a:solidFill>
                  <a:prstClr val="black"/>
                </a:solidFill>
              </a:rPr>
              <a:t>…...</a:t>
            </a:r>
            <a:endParaRPr lang="zh-CN" altLang="en-US" sz="2100" dirty="0">
              <a:solidFill>
                <a:prstClr val="black"/>
              </a:solidFill>
            </a:endParaRPr>
          </a:p>
        </p:txBody>
      </p:sp>
      <p:sp>
        <p:nvSpPr>
          <p:cNvPr id="153" name="Freeform 213"/>
          <p:cNvSpPr/>
          <p:nvPr/>
        </p:nvSpPr>
        <p:spPr>
          <a:xfrm>
            <a:off x="2086439" y="2922417"/>
            <a:ext cx="2673014" cy="588050"/>
          </a:xfrm>
          <a:custGeom>
            <a:avLst/>
            <a:gdLst>
              <a:gd name="connsiteX0" fmla="*/ 2064813 w 2673014"/>
              <a:gd name="connsiteY0" fmla="*/ 0 h 684757"/>
              <a:gd name="connsiteX1" fmla="*/ 2065655 w 2673014"/>
              <a:gd name="connsiteY1" fmla="*/ 947 h 684757"/>
              <a:gd name="connsiteX2" fmla="*/ 2088232 w 2673014"/>
              <a:gd name="connsiteY2" fmla="*/ 947 h 684757"/>
              <a:gd name="connsiteX3" fmla="*/ 2088232 w 2673014"/>
              <a:gd name="connsiteY3" fmla="*/ 26330 h 684757"/>
              <a:gd name="connsiteX4" fmla="*/ 2673014 w 2673014"/>
              <a:gd name="connsiteY4" fmla="*/ 683810 h 684757"/>
              <a:gd name="connsiteX5" fmla="*/ 2088232 w 2673014"/>
              <a:gd name="connsiteY5" fmla="*/ 683810 h 684757"/>
              <a:gd name="connsiteX6" fmla="*/ 2088232 w 2673014"/>
              <a:gd name="connsiteY6" fmla="*/ 684757 h 684757"/>
              <a:gd name="connsiteX7" fmla="*/ 608201 w 2673014"/>
              <a:gd name="connsiteY7" fmla="*/ 684757 h 684757"/>
              <a:gd name="connsiteX8" fmla="*/ 0 w 2673014"/>
              <a:gd name="connsiteY8" fmla="*/ 947 h 684757"/>
              <a:gd name="connsiteX9" fmla="*/ 2064813 w 2673014"/>
              <a:gd name="connsiteY9" fmla="*/ 947 h 6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3014" h="684757">
                <a:moveTo>
                  <a:pt x="2064813" y="0"/>
                </a:moveTo>
                <a:lnTo>
                  <a:pt x="2065655" y="947"/>
                </a:lnTo>
                <a:lnTo>
                  <a:pt x="2088232" y="947"/>
                </a:lnTo>
                <a:lnTo>
                  <a:pt x="2088232" y="26330"/>
                </a:lnTo>
                <a:lnTo>
                  <a:pt x="2673014" y="683810"/>
                </a:lnTo>
                <a:lnTo>
                  <a:pt x="2088232" y="683810"/>
                </a:lnTo>
                <a:lnTo>
                  <a:pt x="2088232" y="684757"/>
                </a:lnTo>
                <a:lnTo>
                  <a:pt x="608201" y="684757"/>
                </a:lnTo>
                <a:lnTo>
                  <a:pt x="0" y="947"/>
                </a:lnTo>
                <a:lnTo>
                  <a:pt x="2064813" y="947"/>
                </a:lnTo>
                <a:close/>
              </a:path>
            </a:pathLst>
          </a:custGeom>
          <a:solidFill>
            <a:srgbClr val="EEA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a:solidFill>
                <a:prstClr val="white"/>
              </a:solidFill>
            </a:endParaRPr>
          </a:p>
        </p:txBody>
      </p:sp>
      <p:sp>
        <p:nvSpPr>
          <p:cNvPr id="154" name="Freeform 214"/>
          <p:cNvSpPr/>
          <p:nvPr/>
        </p:nvSpPr>
        <p:spPr>
          <a:xfrm flipH="1">
            <a:off x="6967978" y="2922417"/>
            <a:ext cx="2673014" cy="588050"/>
          </a:xfrm>
          <a:custGeom>
            <a:avLst/>
            <a:gdLst>
              <a:gd name="connsiteX0" fmla="*/ 2064813 w 2673014"/>
              <a:gd name="connsiteY0" fmla="*/ 0 h 684757"/>
              <a:gd name="connsiteX1" fmla="*/ 2065655 w 2673014"/>
              <a:gd name="connsiteY1" fmla="*/ 947 h 684757"/>
              <a:gd name="connsiteX2" fmla="*/ 2088232 w 2673014"/>
              <a:gd name="connsiteY2" fmla="*/ 947 h 684757"/>
              <a:gd name="connsiteX3" fmla="*/ 2088232 w 2673014"/>
              <a:gd name="connsiteY3" fmla="*/ 26330 h 684757"/>
              <a:gd name="connsiteX4" fmla="*/ 2673014 w 2673014"/>
              <a:gd name="connsiteY4" fmla="*/ 683810 h 684757"/>
              <a:gd name="connsiteX5" fmla="*/ 2088232 w 2673014"/>
              <a:gd name="connsiteY5" fmla="*/ 683810 h 684757"/>
              <a:gd name="connsiteX6" fmla="*/ 2088232 w 2673014"/>
              <a:gd name="connsiteY6" fmla="*/ 684757 h 684757"/>
              <a:gd name="connsiteX7" fmla="*/ 608201 w 2673014"/>
              <a:gd name="connsiteY7" fmla="*/ 684757 h 684757"/>
              <a:gd name="connsiteX8" fmla="*/ 0 w 2673014"/>
              <a:gd name="connsiteY8" fmla="*/ 947 h 684757"/>
              <a:gd name="connsiteX9" fmla="*/ 2064813 w 2673014"/>
              <a:gd name="connsiteY9" fmla="*/ 947 h 6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3014" h="684757">
                <a:moveTo>
                  <a:pt x="2064813" y="0"/>
                </a:moveTo>
                <a:lnTo>
                  <a:pt x="2065655" y="947"/>
                </a:lnTo>
                <a:lnTo>
                  <a:pt x="2088232" y="947"/>
                </a:lnTo>
                <a:lnTo>
                  <a:pt x="2088232" y="26330"/>
                </a:lnTo>
                <a:lnTo>
                  <a:pt x="2673014" y="683810"/>
                </a:lnTo>
                <a:lnTo>
                  <a:pt x="2088232" y="683810"/>
                </a:lnTo>
                <a:lnTo>
                  <a:pt x="2088232" y="684757"/>
                </a:lnTo>
                <a:lnTo>
                  <a:pt x="608201" y="684757"/>
                </a:lnTo>
                <a:lnTo>
                  <a:pt x="0" y="947"/>
                </a:lnTo>
                <a:lnTo>
                  <a:pt x="2064813" y="947"/>
                </a:lnTo>
                <a:close/>
              </a:path>
            </a:pathLst>
          </a:custGeom>
          <a:solidFill>
            <a:srgbClr val="EEA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a:solidFill>
                <a:prstClr val="white"/>
              </a:solidFill>
            </a:endParaRPr>
          </a:p>
        </p:txBody>
      </p:sp>
      <p:sp>
        <p:nvSpPr>
          <p:cNvPr id="155" name="Trapezoid 215"/>
          <p:cNvSpPr/>
          <p:nvPr/>
        </p:nvSpPr>
        <p:spPr>
          <a:xfrm rot="10800000">
            <a:off x="4487361" y="2927551"/>
            <a:ext cx="2661086" cy="588050"/>
          </a:xfrm>
          <a:prstGeom prst="trapezoid">
            <a:avLst>
              <a:gd name="adj" fmla="val 78813"/>
            </a:avLst>
          </a:prstGeom>
          <a:solidFill>
            <a:srgbClr val="EEA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dirty="0">
              <a:solidFill>
                <a:schemeClr val="bg1"/>
              </a:solidFill>
            </a:endParaRPr>
          </a:p>
        </p:txBody>
      </p:sp>
      <p:sp>
        <p:nvSpPr>
          <p:cNvPr id="156" name="文本框 80"/>
          <p:cNvSpPr txBox="1"/>
          <p:nvPr/>
        </p:nvSpPr>
        <p:spPr>
          <a:xfrm>
            <a:off x="6984006" y="2300030"/>
            <a:ext cx="645144" cy="415498"/>
          </a:xfrm>
          <a:prstGeom prst="rect">
            <a:avLst/>
          </a:prstGeom>
          <a:noFill/>
        </p:spPr>
        <p:txBody>
          <a:bodyPr wrap="square" rtlCol="0">
            <a:spAutoFit/>
          </a:bodyPr>
          <a:lstStyle/>
          <a:p>
            <a:pPr defTabSz="1073150"/>
            <a:r>
              <a:rPr lang="en-US" altLang="zh-CN" sz="2100" dirty="0">
                <a:solidFill>
                  <a:prstClr val="black"/>
                </a:solidFill>
              </a:rPr>
              <a:t>…</a:t>
            </a:r>
            <a:endParaRPr lang="zh-CN" altLang="en-US" sz="2100" dirty="0">
              <a:solidFill>
                <a:prstClr val="black"/>
              </a:solidFill>
            </a:endParaRPr>
          </a:p>
        </p:txBody>
      </p:sp>
      <p:sp>
        <p:nvSpPr>
          <p:cNvPr id="157" name="文本框 80"/>
          <p:cNvSpPr txBox="1"/>
          <p:nvPr/>
        </p:nvSpPr>
        <p:spPr>
          <a:xfrm>
            <a:off x="10001024" y="2267311"/>
            <a:ext cx="645144" cy="415498"/>
          </a:xfrm>
          <a:prstGeom prst="rect">
            <a:avLst/>
          </a:prstGeom>
          <a:noFill/>
        </p:spPr>
        <p:txBody>
          <a:bodyPr wrap="square" rtlCol="0">
            <a:spAutoFit/>
          </a:bodyPr>
          <a:lstStyle/>
          <a:p>
            <a:pPr defTabSz="1073150"/>
            <a:r>
              <a:rPr lang="en-US" altLang="zh-CN" sz="2100" dirty="0">
                <a:solidFill>
                  <a:prstClr val="black"/>
                </a:solidFill>
              </a:rPr>
              <a:t>…</a:t>
            </a:r>
            <a:endParaRPr lang="zh-CN" altLang="en-US" sz="2100" dirty="0">
              <a:solidFill>
                <a:prstClr val="black"/>
              </a:solidFill>
            </a:endParaRPr>
          </a:p>
        </p:txBody>
      </p:sp>
      <p:sp>
        <p:nvSpPr>
          <p:cNvPr id="158" name="矩形 76"/>
          <p:cNvSpPr/>
          <p:nvPr/>
        </p:nvSpPr>
        <p:spPr>
          <a:xfrm>
            <a:off x="1430519" y="2992286"/>
            <a:ext cx="745113" cy="2965616"/>
          </a:xfrm>
          <a:prstGeom prst="rect">
            <a:avLst/>
          </a:prstGeom>
          <a:solidFill>
            <a:srgbClr val="AE0B2A"/>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lnSpc>
                <a:spcPct val="150000"/>
              </a:lnSpc>
            </a:pPr>
            <a:r>
              <a:rPr lang="zh-CN" altLang="en-US" sz="1600" b="1" dirty="0">
                <a:solidFill>
                  <a:schemeClr val="bg1"/>
                </a:solidFill>
              </a:rPr>
              <a:t>数据</a:t>
            </a:r>
            <a:endParaRPr lang="en-US" altLang="zh-CN" sz="1600" b="1" dirty="0">
              <a:solidFill>
                <a:schemeClr val="bg1"/>
              </a:solidFill>
            </a:endParaRPr>
          </a:p>
          <a:p>
            <a:pPr algn="ctr" defTabSz="1073150">
              <a:lnSpc>
                <a:spcPct val="150000"/>
              </a:lnSpc>
            </a:pPr>
            <a:r>
              <a:rPr lang="zh-CN" altLang="en-US" sz="1600" b="1" dirty="0">
                <a:solidFill>
                  <a:schemeClr val="bg1"/>
                </a:solidFill>
              </a:rPr>
              <a:t>组织</a:t>
            </a:r>
            <a:endParaRPr lang="zh-CN" altLang="en-US" sz="1600" b="1" dirty="0">
              <a:solidFill>
                <a:schemeClr val="bg1"/>
              </a:solidFill>
            </a:endParaRPr>
          </a:p>
        </p:txBody>
      </p:sp>
      <p:sp>
        <p:nvSpPr>
          <p:cNvPr id="159" name="矩形 76"/>
          <p:cNvSpPr/>
          <p:nvPr/>
        </p:nvSpPr>
        <p:spPr>
          <a:xfrm>
            <a:off x="9540459" y="2992338"/>
            <a:ext cx="893956" cy="3041902"/>
          </a:xfrm>
          <a:prstGeom prst="rect">
            <a:avLst/>
          </a:prstGeom>
          <a:solidFill>
            <a:srgbClr val="AE0B2A"/>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lnSpc>
                <a:spcPct val="150000"/>
              </a:lnSpc>
            </a:pPr>
            <a:r>
              <a:rPr lang="zh-CN" altLang="en-US" sz="1600" b="1" dirty="0">
                <a:solidFill>
                  <a:schemeClr val="bg1"/>
                </a:solidFill>
              </a:rPr>
              <a:t>数据</a:t>
            </a:r>
            <a:endParaRPr lang="en-US" altLang="zh-CN" sz="1600" b="1" dirty="0">
              <a:solidFill>
                <a:schemeClr val="bg1"/>
              </a:solidFill>
            </a:endParaRPr>
          </a:p>
          <a:p>
            <a:pPr algn="ctr" defTabSz="1073150">
              <a:lnSpc>
                <a:spcPct val="150000"/>
              </a:lnSpc>
            </a:pPr>
            <a:r>
              <a:rPr lang="zh-CN" altLang="en-US" sz="1600" b="1" dirty="0">
                <a:solidFill>
                  <a:schemeClr val="bg1"/>
                </a:solidFill>
              </a:rPr>
              <a:t>管控</a:t>
            </a:r>
            <a:endParaRPr lang="en-US" altLang="zh-CN" sz="1600" b="1" dirty="0">
              <a:solidFill>
                <a:schemeClr val="bg1"/>
              </a:solidFill>
            </a:endParaRPr>
          </a:p>
          <a:p>
            <a:pPr algn="ctr" defTabSz="1073150">
              <a:lnSpc>
                <a:spcPct val="150000"/>
              </a:lnSpc>
            </a:pPr>
            <a:r>
              <a:rPr lang="zh-CN" altLang="en-US" sz="1600" b="1" dirty="0">
                <a:solidFill>
                  <a:schemeClr val="bg1"/>
                </a:solidFill>
              </a:rPr>
              <a:t>工具</a:t>
            </a:r>
            <a:endParaRPr lang="zh-CN" altLang="en-US" sz="1600" b="1" dirty="0">
              <a:solidFill>
                <a:schemeClr val="bg1"/>
              </a:solidFill>
            </a:endParaRPr>
          </a:p>
        </p:txBody>
      </p:sp>
      <p:grpSp>
        <p:nvGrpSpPr>
          <p:cNvPr id="160" name="组合 159"/>
          <p:cNvGrpSpPr/>
          <p:nvPr/>
        </p:nvGrpSpPr>
        <p:grpSpPr>
          <a:xfrm>
            <a:off x="2243622" y="3569523"/>
            <a:ext cx="7225536" cy="1356118"/>
            <a:chOff x="1078769" y="3626937"/>
            <a:chExt cx="7225536" cy="1356118"/>
          </a:xfrm>
        </p:grpSpPr>
        <p:grpSp>
          <p:nvGrpSpPr>
            <p:cNvPr id="161" name="Group 79"/>
            <p:cNvGrpSpPr/>
            <p:nvPr/>
          </p:nvGrpSpPr>
          <p:grpSpPr>
            <a:xfrm>
              <a:off x="1694140" y="3943005"/>
              <a:ext cx="1858989" cy="997771"/>
              <a:chOff x="1838157" y="3384544"/>
              <a:chExt cx="1858989" cy="1161859"/>
            </a:xfrm>
          </p:grpSpPr>
          <p:sp>
            <p:nvSpPr>
              <p:cNvPr id="205" name="文本框 66"/>
              <p:cNvSpPr txBox="1"/>
              <p:nvPr/>
            </p:nvSpPr>
            <p:spPr>
              <a:xfrm>
                <a:off x="2124229" y="3413192"/>
                <a:ext cx="1572917" cy="322553"/>
              </a:xfrm>
              <a:prstGeom prst="rect">
                <a:avLst/>
              </a:prstGeom>
              <a:noFill/>
            </p:spPr>
            <p:txBody>
              <a:bodyPr wrap="square" rtlCol="0">
                <a:spAutoFit/>
              </a:bodyPr>
              <a:lstStyle/>
              <a:p>
                <a:pPr algn="ctr">
                  <a:defRPr/>
                </a:pPr>
                <a:r>
                  <a:rPr lang="zh-CN" altLang="en-US" sz="1200" b="1" kern="0" dirty="0">
                    <a:solidFill>
                      <a:srgbClr val="595959"/>
                    </a:solidFill>
                  </a:rPr>
                  <a:t>风险预测分析服务</a:t>
                </a:r>
                <a:endParaRPr lang="zh-CN" altLang="en-US" sz="1200" b="1" kern="0" dirty="0">
                  <a:solidFill>
                    <a:srgbClr val="595959"/>
                  </a:solidFill>
                </a:endParaRPr>
              </a:p>
            </p:txBody>
          </p:sp>
          <p:sp>
            <p:nvSpPr>
              <p:cNvPr id="206" name="文本框 65"/>
              <p:cNvSpPr txBox="1"/>
              <p:nvPr/>
            </p:nvSpPr>
            <p:spPr>
              <a:xfrm>
                <a:off x="2193135" y="3723544"/>
                <a:ext cx="1435104" cy="322553"/>
              </a:xfrm>
              <a:prstGeom prst="rect">
                <a:avLst/>
              </a:prstGeom>
              <a:noFill/>
            </p:spPr>
            <p:txBody>
              <a:bodyPr wrap="square" rtlCol="0">
                <a:spAutoFit/>
              </a:bodyPr>
              <a:lstStyle/>
              <a:p>
                <a:pPr algn="ctr">
                  <a:defRPr/>
                </a:pPr>
                <a:r>
                  <a:rPr lang="zh-CN" altLang="en-US" sz="1200" b="1" kern="0" dirty="0">
                    <a:solidFill>
                      <a:srgbClr val="595959"/>
                    </a:solidFill>
                  </a:rPr>
                  <a:t>绩效分析服务</a:t>
                </a:r>
                <a:endParaRPr lang="zh-CN" altLang="en-US" sz="1200" b="1" kern="0" dirty="0">
                  <a:solidFill>
                    <a:srgbClr val="595959"/>
                  </a:solidFill>
                </a:endParaRPr>
              </a:p>
            </p:txBody>
          </p:sp>
          <p:sp>
            <p:nvSpPr>
              <p:cNvPr id="207" name="Rectangle 135"/>
              <p:cNvSpPr/>
              <p:nvPr/>
            </p:nvSpPr>
            <p:spPr>
              <a:xfrm>
                <a:off x="2207231" y="4092920"/>
                <a:ext cx="1406912" cy="202390"/>
              </a:xfrm>
              <a:prstGeom prst="rect">
                <a:avLst/>
              </a:prstGeom>
              <a:noFill/>
              <a:ln w="25400" cap="flat" cmpd="sng" algn="ctr">
                <a:noFill/>
                <a:prstDash val="solid"/>
              </a:ln>
              <a:effectLst/>
            </p:spPr>
            <p:txBody>
              <a:bodyPr rtlCol="0" anchor="ctr"/>
              <a:lstStyle/>
              <a:p>
                <a:pPr algn="ctr">
                  <a:defRPr/>
                </a:pPr>
                <a:r>
                  <a:rPr lang="zh-CN" altLang="en-US" sz="1200" b="1" kern="0" dirty="0">
                    <a:solidFill>
                      <a:srgbClr val="595959"/>
                    </a:solidFill>
                  </a:rPr>
                  <a:t>项目组合优化服务</a:t>
                </a:r>
                <a:endParaRPr lang="zh-CN" altLang="en-US" sz="1200" b="1" kern="0" dirty="0">
                  <a:solidFill>
                    <a:srgbClr val="595959"/>
                  </a:solidFill>
                </a:endParaRPr>
              </a:p>
            </p:txBody>
          </p:sp>
          <p:grpSp>
            <p:nvGrpSpPr>
              <p:cNvPr id="208" name="Group 77"/>
              <p:cNvGrpSpPr/>
              <p:nvPr/>
            </p:nvGrpSpPr>
            <p:grpSpPr>
              <a:xfrm>
                <a:off x="1838157" y="3384544"/>
                <a:ext cx="306293" cy="991436"/>
                <a:chOff x="1781664" y="3255091"/>
                <a:chExt cx="444644" cy="1255367"/>
              </a:xfrm>
            </p:grpSpPr>
            <p:grpSp>
              <p:nvGrpSpPr>
                <p:cNvPr id="210" name="组合 51"/>
                <p:cNvGrpSpPr/>
                <p:nvPr/>
              </p:nvGrpSpPr>
              <p:grpSpPr>
                <a:xfrm>
                  <a:off x="1822304" y="3255091"/>
                  <a:ext cx="363363" cy="320455"/>
                  <a:chOff x="6566089" y="2819545"/>
                  <a:chExt cx="580688" cy="512117"/>
                </a:xfrm>
                <a:solidFill>
                  <a:sysClr val="windowText" lastClr="000000">
                    <a:lumMod val="65000"/>
                    <a:lumOff val="35000"/>
                  </a:sysClr>
                </a:solidFill>
              </p:grpSpPr>
              <p:sp>
                <p:nvSpPr>
                  <p:cNvPr id="218" name="Freeform 70"/>
                  <p:cNvSpPr/>
                  <p:nvPr/>
                </p:nvSpPr>
                <p:spPr bwMode="auto">
                  <a:xfrm>
                    <a:off x="6566089" y="3167611"/>
                    <a:ext cx="168391" cy="47740"/>
                  </a:xfrm>
                  <a:custGeom>
                    <a:avLst/>
                    <a:gdLst>
                      <a:gd name="T0" fmla="*/ 78 w 81"/>
                      <a:gd name="T1" fmla="*/ 0 h 23"/>
                      <a:gd name="T2" fmla="*/ 3 w 81"/>
                      <a:gd name="T3" fmla="*/ 0 h 23"/>
                      <a:gd name="T4" fmla="*/ 0 w 81"/>
                      <a:gd name="T5" fmla="*/ 3 h 23"/>
                      <a:gd name="T6" fmla="*/ 0 w 81"/>
                      <a:gd name="T7" fmla="*/ 20 h 23"/>
                      <a:gd name="T8" fmla="*/ 3 w 81"/>
                      <a:gd name="T9" fmla="*/ 23 h 23"/>
                      <a:gd name="T10" fmla="*/ 78 w 81"/>
                      <a:gd name="T11" fmla="*/ 23 h 23"/>
                      <a:gd name="T12" fmla="*/ 81 w 81"/>
                      <a:gd name="T13" fmla="*/ 20 h 23"/>
                      <a:gd name="T14" fmla="*/ 81 w 81"/>
                      <a:gd name="T15" fmla="*/ 3 h 23"/>
                      <a:gd name="T16" fmla="*/ 78 w 8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3">
                        <a:moveTo>
                          <a:pt x="78" y="0"/>
                        </a:moveTo>
                        <a:cubicBezTo>
                          <a:pt x="3" y="0"/>
                          <a:pt x="3" y="0"/>
                          <a:pt x="3" y="0"/>
                        </a:cubicBezTo>
                        <a:cubicBezTo>
                          <a:pt x="1" y="0"/>
                          <a:pt x="0" y="2"/>
                          <a:pt x="0" y="3"/>
                        </a:cubicBezTo>
                        <a:cubicBezTo>
                          <a:pt x="0" y="20"/>
                          <a:pt x="0" y="20"/>
                          <a:pt x="0" y="20"/>
                        </a:cubicBezTo>
                        <a:cubicBezTo>
                          <a:pt x="0" y="21"/>
                          <a:pt x="1" y="23"/>
                          <a:pt x="3" y="23"/>
                        </a:cubicBezTo>
                        <a:cubicBezTo>
                          <a:pt x="78" y="23"/>
                          <a:pt x="78" y="23"/>
                          <a:pt x="78" y="23"/>
                        </a:cubicBezTo>
                        <a:cubicBezTo>
                          <a:pt x="80" y="23"/>
                          <a:pt x="81" y="21"/>
                          <a:pt x="81" y="20"/>
                        </a:cubicBezTo>
                        <a:cubicBezTo>
                          <a:pt x="81" y="3"/>
                          <a:pt x="81" y="3"/>
                          <a:pt x="81" y="3"/>
                        </a:cubicBezTo>
                        <a:cubicBezTo>
                          <a:pt x="81" y="2"/>
                          <a:pt x="80"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19" name="Freeform 71"/>
                  <p:cNvSpPr/>
                  <p:nvPr/>
                </p:nvSpPr>
                <p:spPr bwMode="auto">
                  <a:xfrm>
                    <a:off x="6566089" y="3099039"/>
                    <a:ext cx="168391" cy="46004"/>
                  </a:xfrm>
                  <a:custGeom>
                    <a:avLst/>
                    <a:gdLst>
                      <a:gd name="T0" fmla="*/ 78 w 81"/>
                      <a:gd name="T1" fmla="*/ 0 h 22"/>
                      <a:gd name="T2" fmla="*/ 3 w 81"/>
                      <a:gd name="T3" fmla="*/ 0 h 22"/>
                      <a:gd name="T4" fmla="*/ 0 w 81"/>
                      <a:gd name="T5" fmla="*/ 3 h 22"/>
                      <a:gd name="T6" fmla="*/ 0 w 81"/>
                      <a:gd name="T7" fmla="*/ 19 h 22"/>
                      <a:gd name="T8" fmla="*/ 3 w 81"/>
                      <a:gd name="T9" fmla="*/ 22 h 22"/>
                      <a:gd name="T10" fmla="*/ 78 w 81"/>
                      <a:gd name="T11" fmla="*/ 22 h 22"/>
                      <a:gd name="T12" fmla="*/ 81 w 81"/>
                      <a:gd name="T13" fmla="*/ 19 h 22"/>
                      <a:gd name="T14" fmla="*/ 81 w 81"/>
                      <a:gd name="T15" fmla="*/ 3 h 22"/>
                      <a:gd name="T16" fmla="*/ 78 w 8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2">
                        <a:moveTo>
                          <a:pt x="78" y="0"/>
                        </a:moveTo>
                        <a:cubicBezTo>
                          <a:pt x="3" y="0"/>
                          <a:pt x="3" y="0"/>
                          <a:pt x="3" y="0"/>
                        </a:cubicBezTo>
                        <a:cubicBezTo>
                          <a:pt x="1" y="0"/>
                          <a:pt x="0" y="1"/>
                          <a:pt x="0" y="3"/>
                        </a:cubicBezTo>
                        <a:cubicBezTo>
                          <a:pt x="0" y="19"/>
                          <a:pt x="0" y="19"/>
                          <a:pt x="0" y="19"/>
                        </a:cubicBezTo>
                        <a:cubicBezTo>
                          <a:pt x="0" y="21"/>
                          <a:pt x="1" y="22"/>
                          <a:pt x="3" y="22"/>
                        </a:cubicBezTo>
                        <a:cubicBezTo>
                          <a:pt x="78" y="22"/>
                          <a:pt x="78" y="22"/>
                          <a:pt x="78" y="22"/>
                        </a:cubicBezTo>
                        <a:cubicBezTo>
                          <a:pt x="80" y="22"/>
                          <a:pt x="81" y="21"/>
                          <a:pt x="81" y="19"/>
                        </a:cubicBezTo>
                        <a:cubicBezTo>
                          <a:pt x="81" y="3"/>
                          <a:pt x="81" y="3"/>
                          <a:pt x="81" y="3"/>
                        </a:cubicBezTo>
                        <a:cubicBezTo>
                          <a:pt x="81" y="1"/>
                          <a:pt x="80"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0" name="Freeform 72"/>
                  <p:cNvSpPr/>
                  <p:nvPr/>
                </p:nvSpPr>
                <p:spPr bwMode="auto">
                  <a:xfrm>
                    <a:off x="6771804" y="3099039"/>
                    <a:ext cx="167523" cy="46004"/>
                  </a:xfrm>
                  <a:custGeom>
                    <a:avLst/>
                    <a:gdLst>
                      <a:gd name="T0" fmla="*/ 81 w 81"/>
                      <a:gd name="T1" fmla="*/ 7 h 22"/>
                      <a:gd name="T2" fmla="*/ 81 w 81"/>
                      <a:gd name="T3" fmla="*/ 3 h 22"/>
                      <a:gd name="T4" fmla="*/ 78 w 81"/>
                      <a:gd name="T5" fmla="*/ 0 h 22"/>
                      <a:gd name="T6" fmla="*/ 3 w 81"/>
                      <a:gd name="T7" fmla="*/ 0 h 22"/>
                      <a:gd name="T8" fmla="*/ 0 w 81"/>
                      <a:gd name="T9" fmla="*/ 3 h 22"/>
                      <a:gd name="T10" fmla="*/ 0 w 81"/>
                      <a:gd name="T11" fmla="*/ 19 h 22"/>
                      <a:gd name="T12" fmla="*/ 3 w 81"/>
                      <a:gd name="T13" fmla="*/ 22 h 22"/>
                      <a:gd name="T14" fmla="*/ 68 w 81"/>
                      <a:gd name="T15" fmla="*/ 22 h 22"/>
                      <a:gd name="T16" fmla="*/ 81 w 81"/>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2">
                        <a:moveTo>
                          <a:pt x="81" y="7"/>
                        </a:moveTo>
                        <a:cubicBezTo>
                          <a:pt x="81" y="3"/>
                          <a:pt x="81" y="3"/>
                          <a:pt x="81" y="3"/>
                        </a:cubicBezTo>
                        <a:cubicBezTo>
                          <a:pt x="81" y="1"/>
                          <a:pt x="80" y="0"/>
                          <a:pt x="78" y="0"/>
                        </a:cubicBezTo>
                        <a:cubicBezTo>
                          <a:pt x="3" y="0"/>
                          <a:pt x="3" y="0"/>
                          <a:pt x="3" y="0"/>
                        </a:cubicBezTo>
                        <a:cubicBezTo>
                          <a:pt x="1" y="0"/>
                          <a:pt x="0" y="1"/>
                          <a:pt x="0" y="3"/>
                        </a:cubicBezTo>
                        <a:cubicBezTo>
                          <a:pt x="0" y="19"/>
                          <a:pt x="0" y="19"/>
                          <a:pt x="0" y="19"/>
                        </a:cubicBezTo>
                        <a:cubicBezTo>
                          <a:pt x="0" y="21"/>
                          <a:pt x="1" y="22"/>
                          <a:pt x="3" y="22"/>
                        </a:cubicBezTo>
                        <a:cubicBezTo>
                          <a:pt x="68" y="22"/>
                          <a:pt x="68" y="22"/>
                          <a:pt x="68" y="22"/>
                        </a:cubicBezTo>
                        <a:cubicBezTo>
                          <a:pt x="72" y="16"/>
                          <a:pt x="76" y="11"/>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1" name="Freeform 73"/>
                  <p:cNvSpPr/>
                  <p:nvPr/>
                </p:nvSpPr>
                <p:spPr bwMode="auto">
                  <a:xfrm>
                    <a:off x="7115529" y="3099039"/>
                    <a:ext cx="31248" cy="25172"/>
                  </a:xfrm>
                  <a:custGeom>
                    <a:avLst/>
                    <a:gdLst>
                      <a:gd name="T0" fmla="*/ 12 w 15"/>
                      <a:gd name="T1" fmla="*/ 0 h 12"/>
                      <a:gd name="T2" fmla="*/ 0 w 15"/>
                      <a:gd name="T3" fmla="*/ 0 h 12"/>
                      <a:gd name="T4" fmla="*/ 15 w 15"/>
                      <a:gd name="T5" fmla="*/ 12 h 12"/>
                      <a:gd name="T6" fmla="*/ 15 w 15"/>
                      <a:gd name="T7" fmla="*/ 3 h 12"/>
                      <a:gd name="T8" fmla="*/ 12 w 15"/>
                      <a:gd name="T9" fmla="*/ 0 h 12"/>
                    </a:gdLst>
                    <a:ahLst/>
                    <a:cxnLst>
                      <a:cxn ang="0">
                        <a:pos x="T0" y="T1"/>
                      </a:cxn>
                      <a:cxn ang="0">
                        <a:pos x="T2" y="T3"/>
                      </a:cxn>
                      <a:cxn ang="0">
                        <a:pos x="T4" y="T5"/>
                      </a:cxn>
                      <a:cxn ang="0">
                        <a:pos x="T6" y="T7"/>
                      </a:cxn>
                      <a:cxn ang="0">
                        <a:pos x="T8" y="T9"/>
                      </a:cxn>
                    </a:cxnLst>
                    <a:rect l="0" t="0" r="r" b="b"/>
                    <a:pathLst>
                      <a:path w="15" h="12">
                        <a:moveTo>
                          <a:pt x="12" y="0"/>
                        </a:moveTo>
                        <a:cubicBezTo>
                          <a:pt x="0" y="0"/>
                          <a:pt x="0" y="0"/>
                          <a:pt x="0" y="0"/>
                        </a:cubicBezTo>
                        <a:cubicBezTo>
                          <a:pt x="5" y="3"/>
                          <a:pt x="10" y="7"/>
                          <a:pt x="15" y="12"/>
                        </a:cubicBezTo>
                        <a:cubicBezTo>
                          <a:pt x="15" y="3"/>
                          <a:pt x="15" y="3"/>
                          <a:pt x="15" y="3"/>
                        </a:cubicBezTo>
                        <a:cubicBezTo>
                          <a:pt x="15" y="1"/>
                          <a:pt x="13"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2" name="Freeform 74"/>
                  <p:cNvSpPr/>
                  <p:nvPr/>
                </p:nvSpPr>
                <p:spPr bwMode="auto">
                  <a:xfrm>
                    <a:off x="6566089" y="3028732"/>
                    <a:ext cx="168391" cy="47740"/>
                  </a:xfrm>
                  <a:custGeom>
                    <a:avLst/>
                    <a:gdLst>
                      <a:gd name="T0" fmla="*/ 78 w 81"/>
                      <a:gd name="T1" fmla="*/ 0 h 23"/>
                      <a:gd name="T2" fmla="*/ 3 w 81"/>
                      <a:gd name="T3" fmla="*/ 0 h 23"/>
                      <a:gd name="T4" fmla="*/ 0 w 81"/>
                      <a:gd name="T5" fmla="*/ 3 h 23"/>
                      <a:gd name="T6" fmla="*/ 0 w 81"/>
                      <a:gd name="T7" fmla="*/ 20 h 23"/>
                      <a:gd name="T8" fmla="*/ 3 w 81"/>
                      <a:gd name="T9" fmla="*/ 23 h 23"/>
                      <a:gd name="T10" fmla="*/ 78 w 81"/>
                      <a:gd name="T11" fmla="*/ 23 h 23"/>
                      <a:gd name="T12" fmla="*/ 81 w 81"/>
                      <a:gd name="T13" fmla="*/ 20 h 23"/>
                      <a:gd name="T14" fmla="*/ 81 w 81"/>
                      <a:gd name="T15" fmla="*/ 3 h 23"/>
                      <a:gd name="T16" fmla="*/ 78 w 8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3">
                        <a:moveTo>
                          <a:pt x="78" y="0"/>
                        </a:moveTo>
                        <a:cubicBezTo>
                          <a:pt x="3" y="0"/>
                          <a:pt x="3" y="0"/>
                          <a:pt x="3" y="0"/>
                        </a:cubicBezTo>
                        <a:cubicBezTo>
                          <a:pt x="1" y="0"/>
                          <a:pt x="0" y="1"/>
                          <a:pt x="0" y="3"/>
                        </a:cubicBezTo>
                        <a:cubicBezTo>
                          <a:pt x="0" y="20"/>
                          <a:pt x="0" y="20"/>
                          <a:pt x="0" y="20"/>
                        </a:cubicBezTo>
                        <a:cubicBezTo>
                          <a:pt x="0" y="21"/>
                          <a:pt x="1" y="23"/>
                          <a:pt x="3" y="23"/>
                        </a:cubicBezTo>
                        <a:cubicBezTo>
                          <a:pt x="78" y="23"/>
                          <a:pt x="78" y="23"/>
                          <a:pt x="78" y="23"/>
                        </a:cubicBezTo>
                        <a:cubicBezTo>
                          <a:pt x="80" y="23"/>
                          <a:pt x="81" y="21"/>
                          <a:pt x="81" y="20"/>
                        </a:cubicBezTo>
                        <a:cubicBezTo>
                          <a:pt x="81" y="3"/>
                          <a:pt x="81" y="3"/>
                          <a:pt x="81" y="3"/>
                        </a:cubicBezTo>
                        <a:cubicBezTo>
                          <a:pt x="81" y="1"/>
                          <a:pt x="80"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3" name="Freeform 75"/>
                  <p:cNvSpPr/>
                  <p:nvPr/>
                </p:nvSpPr>
                <p:spPr bwMode="auto">
                  <a:xfrm>
                    <a:off x="6771804" y="3028732"/>
                    <a:ext cx="167523" cy="47740"/>
                  </a:xfrm>
                  <a:custGeom>
                    <a:avLst/>
                    <a:gdLst>
                      <a:gd name="T0" fmla="*/ 3 w 81"/>
                      <a:gd name="T1" fmla="*/ 23 h 23"/>
                      <a:gd name="T2" fmla="*/ 78 w 81"/>
                      <a:gd name="T3" fmla="*/ 23 h 23"/>
                      <a:gd name="T4" fmla="*/ 81 w 81"/>
                      <a:gd name="T5" fmla="*/ 20 h 23"/>
                      <a:gd name="T6" fmla="*/ 81 w 81"/>
                      <a:gd name="T7" fmla="*/ 3 h 23"/>
                      <a:gd name="T8" fmla="*/ 78 w 81"/>
                      <a:gd name="T9" fmla="*/ 0 h 23"/>
                      <a:gd name="T10" fmla="*/ 3 w 81"/>
                      <a:gd name="T11" fmla="*/ 0 h 23"/>
                      <a:gd name="T12" fmla="*/ 0 w 81"/>
                      <a:gd name="T13" fmla="*/ 3 h 23"/>
                      <a:gd name="T14" fmla="*/ 0 w 81"/>
                      <a:gd name="T15" fmla="*/ 20 h 23"/>
                      <a:gd name="T16" fmla="*/ 3 w 81"/>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3">
                        <a:moveTo>
                          <a:pt x="3" y="23"/>
                        </a:moveTo>
                        <a:cubicBezTo>
                          <a:pt x="78" y="23"/>
                          <a:pt x="78" y="23"/>
                          <a:pt x="78" y="23"/>
                        </a:cubicBezTo>
                        <a:cubicBezTo>
                          <a:pt x="80" y="23"/>
                          <a:pt x="81" y="21"/>
                          <a:pt x="81" y="20"/>
                        </a:cubicBezTo>
                        <a:cubicBezTo>
                          <a:pt x="81" y="3"/>
                          <a:pt x="81" y="3"/>
                          <a:pt x="81" y="3"/>
                        </a:cubicBezTo>
                        <a:cubicBezTo>
                          <a:pt x="81" y="1"/>
                          <a:pt x="80" y="0"/>
                          <a:pt x="78" y="0"/>
                        </a:cubicBezTo>
                        <a:cubicBezTo>
                          <a:pt x="3" y="0"/>
                          <a:pt x="3" y="0"/>
                          <a:pt x="3" y="0"/>
                        </a:cubicBezTo>
                        <a:cubicBezTo>
                          <a:pt x="1" y="0"/>
                          <a:pt x="0" y="1"/>
                          <a:pt x="0" y="3"/>
                        </a:cubicBezTo>
                        <a:cubicBezTo>
                          <a:pt x="0" y="20"/>
                          <a:pt x="0" y="20"/>
                          <a:pt x="0" y="20"/>
                        </a:cubicBezTo>
                        <a:cubicBezTo>
                          <a:pt x="0" y="21"/>
                          <a:pt x="1"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4" name="Freeform 76"/>
                  <p:cNvSpPr/>
                  <p:nvPr/>
                </p:nvSpPr>
                <p:spPr bwMode="auto">
                  <a:xfrm>
                    <a:off x="6976650" y="3028732"/>
                    <a:ext cx="170127" cy="47740"/>
                  </a:xfrm>
                  <a:custGeom>
                    <a:avLst/>
                    <a:gdLst>
                      <a:gd name="T0" fmla="*/ 3 w 82"/>
                      <a:gd name="T1" fmla="*/ 23 h 23"/>
                      <a:gd name="T2" fmla="*/ 79 w 82"/>
                      <a:gd name="T3" fmla="*/ 23 h 23"/>
                      <a:gd name="T4" fmla="*/ 82 w 82"/>
                      <a:gd name="T5" fmla="*/ 20 h 23"/>
                      <a:gd name="T6" fmla="*/ 82 w 82"/>
                      <a:gd name="T7" fmla="*/ 3 h 23"/>
                      <a:gd name="T8" fmla="*/ 79 w 82"/>
                      <a:gd name="T9" fmla="*/ 0 h 23"/>
                      <a:gd name="T10" fmla="*/ 3 w 82"/>
                      <a:gd name="T11" fmla="*/ 0 h 23"/>
                      <a:gd name="T12" fmla="*/ 0 w 82"/>
                      <a:gd name="T13" fmla="*/ 3 h 23"/>
                      <a:gd name="T14" fmla="*/ 0 w 82"/>
                      <a:gd name="T15" fmla="*/ 20 h 23"/>
                      <a:gd name="T16" fmla="*/ 3 w 82"/>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3">
                        <a:moveTo>
                          <a:pt x="3" y="23"/>
                        </a:moveTo>
                        <a:cubicBezTo>
                          <a:pt x="79" y="23"/>
                          <a:pt x="79" y="23"/>
                          <a:pt x="79" y="23"/>
                        </a:cubicBezTo>
                        <a:cubicBezTo>
                          <a:pt x="80" y="23"/>
                          <a:pt x="82" y="21"/>
                          <a:pt x="82" y="20"/>
                        </a:cubicBezTo>
                        <a:cubicBezTo>
                          <a:pt x="82" y="3"/>
                          <a:pt x="82" y="3"/>
                          <a:pt x="82" y="3"/>
                        </a:cubicBezTo>
                        <a:cubicBezTo>
                          <a:pt x="82" y="1"/>
                          <a:pt x="80" y="0"/>
                          <a:pt x="79" y="0"/>
                        </a:cubicBezTo>
                        <a:cubicBezTo>
                          <a:pt x="3" y="0"/>
                          <a:pt x="3" y="0"/>
                          <a:pt x="3" y="0"/>
                        </a:cubicBezTo>
                        <a:cubicBezTo>
                          <a:pt x="2" y="0"/>
                          <a:pt x="0" y="1"/>
                          <a:pt x="0" y="3"/>
                        </a:cubicBezTo>
                        <a:cubicBezTo>
                          <a:pt x="0" y="20"/>
                          <a:pt x="0" y="20"/>
                          <a:pt x="0" y="20"/>
                        </a:cubicBezTo>
                        <a:cubicBezTo>
                          <a:pt x="0" y="21"/>
                          <a:pt x="2"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5" name="Freeform 77"/>
                  <p:cNvSpPr/>
                  <p:nvPr/>
                </p:nvSpPr>
                <p:spPr bwMode="auto">
                  <a:xfrm>
                    <a:off x="6566089" y="2960160"/>
                    <a:ext cx="168391" cy="46004"/>
                  </a:xfrm>
                  <a:custGeom>
                    <a:avLst/>
                    <a:gdLst>
                      <a:gd name="T0" fmla="*/ 78 w 81"/>
                      <a:gd name="T1" fmla="*/ 0 h 22"/>
                      <a:gd name="T2" fmla="*/ 3 w 81"/>
                      <a:gd name="T3" fmla="*/ 0 h 22"/>
                      <a:gd name="T4" fmla="*/ 0 w 81"/>
                      <a:gd name="T5" fmla="*/ 2 h 22"/>
                      <a:gd name="T6" fmla="*/ 0 w 81"/>
                      <a:gd name="T7" fmla="*/ 19 h 22"/>
                      <a:gd name="T8" fmla="*/ 3 w 81"/>
                      <a:gd name="T9" fmla="*/ 22 h 22"/>
                      <a:gd name="T10" fmla="*/ 78 w 81"/>
                      <a:gd name="T11" fmla="*/ 22 h 22"/>
                      <a:gd name="T12" fmla="*/ 81 w 81"/>
                      <a:gd name="T13" fmla="*/ 19 h 22"/>
                      <a:gd name="T14" fmla="*/ 81 w 81"/>
                      <a:gd name="T15" fmla="*/ 2 h 22"/>
                      <a:gd name="T16" fmla="*/ 78 w 8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2">
                        <a:moveTo>
                          <a:pt x="78" y="0"/>
                        </a:moveTo>
                        <a:cubicBezTo>
                          <a:pt x="3" y="0"/>
                          <a:pt x="3" y="0"/>
                          <a:pt x="3" y="0"/>
                        </a:cubicBezTo>
                        <a:cubicBezTo>
                          <a:pt x="1" y="0"/>
                          <a:pt x="0" y="1"/>
                          <a:pt x="0" y="2"/>
                        </a:cubicBezTo>
                        <a:cubicBezTo>
                          <a:pt x="0" y="19"/>
                          <a:pt x="0" y="19"/>
                          <a:pt x="0" y="19"/>
                        </a:cubicBezTo>
                        <a:cubicBezTo>
                          <a:pt x="0" y="21"/>
                          <a:pt x="1" y="22"/>
                          <a:pt x="3" y="22"/>
                        </a:cubicBezTo>
                        <a:cubicBezTo>
                          <a:pt x="78" y="22"/>
                          <a:pt x="78" y="22"/>
                          <a:pt x="78" y="22"/>
                        </a:cubicBezTo>
                        <a:cubicBezTo>
                          <a:pt x="80" y="22"/>
                          <a:pt x="81" y="21"/>
                          <a:pt x="81" y="19"/>
                        </a:cubicBezTo>
                        <a:cubicBezTo>
                          <a:pt x="81" y="2"/>
                          <a:pt x="81" y="2"/>
                          <a:pt x="81" y="2"/>
                        </a:cubicBezTo>
                        <a:cubicBezTo>
                          <a:pt x="81" y="1"/>
                          <a:pt x="80"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6" name="Freeform 78"/>
                  <p:cNvSpPr/>
                  <p:nvPr/>
                </p:nvSpPr>
                <p:spPr bwMode="auto">
                  <a:xfrm>
                    <a:off x="6771804" y="2960160"/>
                    <a:ext cx="167523" cy="46004"/>
                  </a:xfrm>
                  <a:custGeom>
                    <a:avLst/>
                    <a:gdLst>
                      <a:gd name="T0" fmla="*/ 3 w 81"/>
                      <a:gd name="T1" fmla="*/ 22 h 22"/>
                      <a:gd name="T2" fmla="*/ 78 w 81"/>
                      <a:gd name="T3" fmla="*/ 22 h 22"/>
                      <a:gd name="T4" fmla="*/ 81 w 81"/>
                      <a:gd name="T5" fmla="*/ 19 h 22"/>
                      <a:gd name="T6" fmla="*/ 81 w 81"/>
                      <a:gd name="T7" fmla="*/ 2 h 22"/>
                      <a:gd name="T8" fmla="*/ 78 w 81"/>
                      <a:gd name="T9" fmla="*/ 0 h 22"/>
                      <a:gd name="T10" fmla="*/ 3 w 81"/>
                      <a:gd name="T11" fmla="*/ 0 h 22"/>
                      <a:gd name="T12" fmla="*/ 0 w 81"/>
                      <a:gd name="T13" fmla="*/ 2 h 22"/>
                      <a:gd name="T14" fmla="*/ 0 w 81"/>
                      <a:gd name="T15" fmla="*/ 19 h 22"/>
                      <a:gd name="T16" fmla="*/ 3 w 8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2">
                        <a:moveTo>
                          <a:pt x="3" y="22"/>
                        </a:moveTo>
                        <a:cubicBezTo>
                          <a:pt x="78" y="22"/>
                          <a:pt x="78" y="22"/>
                          <a:pt x="78" y="22"/>
                        </a:cubicBezTo>
                        <a:cubicBezTo>
                          <a:pt x="80" y="22"/>
                          <a:pt x="81" y="21"/>
                          <a:pt x="81" y="19"/>
                        </a:cubicBezTo>
                        <a:cubicBezTo>
                          <a:pt x="81" y="2"/>
                          <a:pt x="81" y="2"/>
                          <a:pt x="81" y="2"/>
                        </a:cubicBezTo>
                        <a:cubicBezTo>
                          <a:pt x="81" y="1"/>
                          <a:pt x="80" y="0"/>
                          <a:pt x="78" y="0"/>
                        </a:cubicBezTo>
                        <a:cubicBezTo>
                          <a:pt x="3" y="0"/>
                          <a:pt x="3" y="0"/>
                          <a:pt x="3" y="0"/>
                        </a:cubicBezTo>
                        <a:cubicBezTo>
                          <a:pt x="1" y="0"/>
                          <a:pt x="0" y="1"/>
                          <a:pt x="0" y="2"/>
                        </a:cubicBezTo>
                        <a:cubicBezTo>
                          <a:pt x="0" y="19"/>
                          <a:pt x="0" y="19"/>
                          <a:pt x="0" y="19"/>
                        </a:cubicBezTo>
                        <a:cubicBezTo>
                          <a:pt x="0" y="21"/>
                          <a:pt x="1"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7" name="Freeform 79"/>
                  <p:cNvSpPr/>
                  <p:nvPr/>
                </p:nvSpPr>
                <p:spPr bwMode="auto">
                  <a:xfrm>
                    <a:off x="6976650" y="2960160"/>
                    <a:ext cx="170127" cy="46004"/>
                  </a:xfrm>
                  <a:custGeom>
                    <a:avLst/>
                    <a:gdLst>
                      <a:gd name="T0" fmla="*/ 3 w 82"/>
                      <a:gd name="T1" fmla="*/ 22 h 22"/>
                      <a:gd name="T2" fmla="*/ 79 w 82"/>
                      <a:gd name="T3" fmla="*/ 22 h 22"/>
                      <a:gd name="T4" fmla="*/ 82 w 82"/>
                      <a:gd name="T5" fmla="*/ 19 h 22"/>
                      <a:gd name="T6" fmla="*/ 82 w 82"/>
                      <a:gd name="T7" fmla="*/ 2 h 22"/>
                      <a:gd name="T8" fmla="*/ 79 w 82"/>
                      <a:gd name="T9" fmla="*/ 0 h 22"/>
                      <a:gd name="T10" fmla="*/ 3 w 82"/>
                      <a:gd name="T11" fmla="*/ 0 h 22"/>
                      <a:gd name="T12" fmla="*/ 0 w 82"/>
                      <a:gd name="T13" fmla="*/ 2 h 22"/>
                      <a:gd name="T14" fmla="*/ 0 w 82"/>
                      <a:gd name="T15" fmla="*/ 19 h 22"/>
                      <a:gd name="T16" fmla="*/ 3 w 8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3" y="22"/>
                        </a:moveTo>
                        <a:cubicBezTo>
                          <a:pt x="79" y="22"/>
                          <a:pt x="79" y="22"/>
                          <a:pt x="79" y="22"/>
                        </a:cubicBezTo>
                        <a:cubicBezTo>
                          <a:pt x="80" y="22"/>
                          <a:pt x="82" y="21"/>
                          <a:pt x="82" y="19"/>
                        </a:cubicBezTo>
                        <a:cubicBezTo>
                          <a:pt x="82" y="2"/>
                          <a:pt x="82" y="2"/>
                          <a:pt x="82" y="2"/>
                        </a:cubicBezTo>
                        <a:cubicBezTo>
                          <a:pt x="82" y="1"/>
                          <a:pt x="80" y="0"/>
                          <a:pt x="79" y="0"/>
                        </a:cubicBezTo>
                        <a:cubicBezTo>
                          <a:pt x="3" y="0"/>
                          <a:pt x="3" y="0"/>
                          <a:pt x="3" y="0"/>
                        </a:cubicBezTo>
                        <a:cubicBezTo>
                          <a:pt x="2" y="0"/>
                          <a:pt x="0" y="1"/>
                          <a:pt x="0" y="2"/>
                        </a:cubicBezTo>
                        <a:cubicBezTo>
                          <a:pt x="0" y="19"/>
                          <a:pt x="0" y="19"/>
                          <a:pt x="0" y="19"/>
                        </a:cubicBezTo>
                        <a:cubicBezTo>
                          <a:pt x="0" y="21"/>
                          <a:pt x="2"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8" name="Freeform 80"/>
                  <p:cNvSpPr/>
                  <p:nvPr/>
                </p:nvSpPr>
                <p:spPr bwMode="auto">
                  <a:xfrm>
                    <a:off x="6771804" y="2889853"/>
                    <a:ext cx="167523" cy="45136"/>
                  </a:xfrm>
                  <a:custGeom>
                    <a:avLst/>
                    <a:gdLst>
                      <a:gd name="T0" fmla="*/ 3 w 81"/>
                      <a:gd name="T1" fmla="*/ 22 h 22"/>
                      <a:gd name="T2" fmla="*/ 78 w 81"/>
                      <a:gd name="T3" fmla="*/ 22 h 22"/>
                      <a:gd name="T4" fmla="*/ 81 w 81"/>
                      <a:gd name="T5" fmla="*/ 20 h 22"/>
                      <a:gd name="T6" fmla="*/ 81 w 81"/>
                      <a:gd name="T7" fmla="*/ 3 h 22"/>
                      <a:gd name="T8" fmla="*/ 78 w 81"/>
                      <a:gd name="T9" fmla="*/ 0 h 22"/>
                      <a:gd name="T10" fmla="*/ 3 w 81"/>
                      <a:gd name="T11" fmla="*/ 0 h 22"/>
                      <a:gd name="T12" fmla="*/ 0 w 81"/>
                      <a:gd name="T13" fmla="*/ 3 h 22"/>
                      <a:gd name="T14" fmla="*/ 0 w 81"/>
                      <a:gd name="T15" fmla="*/ 20 h 22"/>
                      <a:gd name="T16" fmla="*/ 3 w 8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2">
                        <a:moveTo>
                          <a:pt x="3" y="22"/>
                        </a:moveTo>
                        <a:cubicBezTo>
                          <a:pt x="78" y="22"/>
                          <a:pt x="78" y="22"/>
                          <a:pt x="78" y="22"/>
                        </a:cubicBezTo>
                        <a:cubicBezTo>
                          <a:pt x="80" y="22"/>
                          <a:pt x="81" y="21"/>
                          <a:pt x="81" y="20"/>
                        </a:cubicBezTo>
                        <a:cubicBezTo>
                          <a:pt x="81" y="3"/>
                          <a:pt x="81" y="3"/>
                          <a:pt x="81" y="3"/>
                        </a:cubicBezTo>
                        <a:cubicBezTo>
                          <a:pt x="81" y="1"/>
                          <a:pt x="80" y="0"/>
                          <a:pt x="78" y="0"/>
                        </a:cubicBezTo>
                        <a:cubicBezTo>
                          <a:pt x="3" y="0"/>
                          <a:pt x="3" y="0"/>
                          <a:pt x="3" y="0"/>
                        </a:cubicBezTo>
                        <a:cubicBezTo>
                          <a:pt x="1" y="0"/>
                          <a:pt x="0" y="1"/>
                          <a:pt x="0" y="3"/>
                        </a:cubicBezTo>
                        <a:cubicBezTo>
                          <a:pt x="0" y="20"/>
                          <a:pt x="0" y="20"/>
                          <a:pt x="0" y="20"/>
                        </a:cubicBezTo>
                        <a:cubicBezTo>
                          <a:pt x="0" y="21"/>
                          <a:pt x="1"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29" name="Freeform 81"/>
                  <p:cNvSpPr/>
                  <p:nvPr/>
                </p:nvSpPr>
                <p:spPr bwMode="auto">
                  <a:xfrm>
                    <a:off x="6976650" y="2889853"/>
                    <a:ext cx="170127" cy="45136"/>
                  </a:xfrm>
                  <a:custGeom>
                    <a:avLst/>
                    <a:gdLst>
                      <a:gd name="T0" fmla="*/ 3 w 82"/>
                      <a:gd name="T1" fmla="*/ 22 h 22"/>
                      <a:gd name="T2" fmla="*/ 79 w 82"/>
                      <a:gd name="T3" fmla="*/ 22 h 22"/>
                      <a:gd name="T4" fmla="*/ 82 w 82"/>
                      <a:gd name="T5" fmla="*/ 20 h 22"/>
                      <a:gd name="T6" fmla="*/ 82 w 82"/>
                      <a:gd name="T7" fmla="*/ 3 h 22"/>
                      <a:gd name="T8" fmla="*/ 79 w 82"/>
                      <a:gd name="T9" fmla="*/ 0 h 22"/>
                      <a:gd name="T10" fmla="*/ 3 w 82"/>
                      <a:gd name="T11" fmla="*/ 0 h 22"/>
                      <a:gd name="T12" fmla="*/ 0 w 82"/>
                      <a:gd name="T13" fmla="*/ 3 h 22"/>
                      <a:gd name="T14" fmla="*/ 0 w 82"/>
                      <a:gd name="T15" fmla="*/ 20 h 22"/>
                      <a:gd name="T16" fmla="*/ 3 w 8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3" y="22"/>
                        </a:moveTo>
                        <a:cubicBezTo>
                          <a:pt x="79" y="22"/>
                          <a:pt x="79" y="22"/>
                          <a:pt x="79" y="22"/>
                        </a:cubicBezTo>
                        <a:cubicBezTo>
                          <a:pt x="80" y="22"/>
                          <a:pt x="82" y="21"/>
                          <a:pt x="82" y="20"/>
                        </a:cubicBezTo>
                        <a:cubicBezTo>
                          <a:pt x="82" y="3"/>
                          <a:pt x="82" y="3"/>
                          <a:pt x="82" y="3"/>
                        </a:cubicBezTo>
                        <a:cubicBezTo>
                          <a:pt x="82" y="1"/>
                          <a:pt x="80" y="0"/>
                          <a:pt x="79" y="0"/>
                        </a:cubicBezTo>
                        <a:cubicBezTo>
                          <a:pt x="3" y="0"/>
                          <a:pt x="3" y="0"/>
                          <a:pt x="3" y="0"/>
                        </a:cubicBezTo>
                        <a:cubicBezTo>
                          <a:pt x="2" y="0"/>
                          <a:pt x="0" y="1"/>
                          <a:pt x="0" y="3"/>
                        </a:cubicBezTo>
                        <a:cubicBezTo>
                          <a:pt x="0" y="20"/>
                          <a:pt x="0" y="20"/>
                          <a:pt x="0" y="20"/>
                        </a:cubicBezTo>
                        <a:cubicBezTo>
                          <a:pt x="0" y="21"/>
                          <a:pt x="2"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30" name="Freeform 82"/>
                  <p:cNvSpPr/>
                  <p:nvPr/>
                </p:nvSpPr>
                <p:spPr bwMode="auto">
                  <a:xfrm>
                    <a:off x="6771804" y="2819545"/>
                    <a:ext cx="167523" cy="47740"/>
                  </a:xfrm>
                  <a:custGeom>
                    <a:avLst/>
                    <a:gdLst>
                      <a:gd name="T0" fmla="*/ 3 w 81"/>
                      <a:gd name="T1" fmla="*/ 23 h 23"/>
                      <a:gd name="T2" fmla="*/ 78 w 81"/>
                      <a:gd name="T3" fmla="*/ 23 h 23"/>
                      <a:gd name="T4" fmla="*/ 81 w 81"/>
                      <a:gd name="T5" fmla="*/ 20 h 23"/>
                      <a:gd name="T6" fmla="*/ 81 w 81"/>
                      <a:gd name="T7" fmla="*/ 3 h 23"/>
                      <a:gd name="T8" fmla="*/ 78 w 81"/>
                      <a:gd name="T9" fmla="*/ 0 h 23"/>
                      <a:gd name="T10" fmla="*/ 3 w 81"/>
                      <a:gd name="T11" fmla="*/ 0 h 23"/>
                      <a:gd name="T12" fmla="*/ 0 w 81"/>
                      <a:gd name="T13" fmla="*/ 3 h 23"/>
                      <a:gd name="T14" fmla="*/ 0 w 81"/>
                      <a:gd name="T15" fmla="*/ 20 h 23"/>
                      <a:gd name="T16" fmla="*/ 3 w 81"/>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3">
                        <a:moveTo>
                          <a:pt x="3" y="23"/>
                        </a:moveTo>
                        <a:cubicBezTo>
                          <a:pt x="78" y="23"/>
                          <a:pt x="78" y="23"/>
                          <a:pt x="78" y="23"/>
                        </a:cubicBezTo>
                        <a:cubicBezTo>
                          <a:pt x="80" y="23"/>
                          <a:pt x="81" y="22"/>
                          <a:pt x="81" y="20"/>
                        </a:cubicBezTo>
                        <a:cubicBezTo>
                          <a:pt x="81" y="3"/>
                          <a:pt x="81" y="3"/>
                          <a:pt x="81" y="3"/>
                        </a:cubicBezTo>
                        <a:cubicBezTo>
                          <a:pt x="81" y="2"/>
                          <a:pt x="80" y="0"/>
                          <a:pt x="78" y="0"/>
                        </a:cubicBezTo>
                        <a:cubicBezTo>
                          <a:pt x="3" y="0"/>
                          <a:pt x="3" y="0"/>
                          <a:pt x="3" y="0"/>
                        </a:cubicBezTo>
                        <a:cubicBezTo>
                          <a:pt x="1" y="0"/>
                          <a:pt x="0" y="2"/>
                          <a:pt x="0" y="3"/>
                        </a:cubicBezTo>
                        <a:cubicBezTo>
                          <a:pt x="0" y="20"/>
                          <a:pt x="0" y="20"/>
                          <a:pt x="0" y="20"/>
                        </a:cubicBezTo>
                        <a:cubicBezTo>
                          <a:pt x="0" y="22"/>
                          <a:pt x="1"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31" name="Freeform 83"/>
                  <p:cNvSpPr/>
                  <p:nvPr/>
                </p:nvSpPr>
                <p:spPr bwMode="auto">
                  <a:xfrm>
                    <a:off x="6771804" y="3167611"/>
                    <a:ext cx="130199" cy="47740"/>
                  </a:xfrm>
                  <a:custGeom>
                    <a:avLst/>
                    <a:gdLst>
                      <a:gd name="T0" fmla="*/ 0 w 63"/>
                      <a:gd name="T1" fmla="*/ 3 h 23"/>
                      <a:gd name="T2" fmla="*/ 0 w 63"/>
                      <a:gd name="T3" fmla="*/ 20 h 23"/>
                      <a:gd name="T4" fmla="*/ 3 w 63"/>
                      <a:gd name="T5" fmla="*/ 23 h 23"/>
                      <a:gd name="T6" fmla="*/ 58 w 63"/>
                      <a:gd name="T7" fmla="*/ 23 h 23"/>
                      <a:gd name="T8" fmla="*/ 63 w 63"/>
                      <a:gd name="T9" fmla="*/ 0 h 23"/>
                      <a:gd name="T10" fmla="*/ 3 w 63"/>
                      <a:gd name="T11" fmla="*/ 0 h 23"/>
                      <a:gd name="T12" fmla="*/ 0 w 63"/>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63" h="23">
                        <a:moveTo>
                          <a:pt x="0" y="3"/>
                        </a:moveTo>
                        <a:cubicBezTo>
                          <a:pt x="0" y="20"/>
                          <a:pt x="0" y="20"/>
                          <a:pt x="0" y="20"/>
                        </a:cubicBezTo>
                        <a:cubicBezTo>
                          <a:pt x="0" y="21"/>
                          <a:pt x="1" y="23"/>
                          <a:pt x="3" y="23"/>
                        </a:cubicBezTo>
                        <a:cubicBezTo>
                          <a:pt x="58" y="23"/>
                          <a:pt x="58" y="23"/>
                          <a:pt x="58" y="23"/>
                        </a:cubicBezTo>
                        <a:cubicBezTo>
                          <a:pt x="59" y="15"/>
                          <a:pt x="60" y="7"/>
                          <a:pt x="63" y="0"/>
                        </a:cubicBezTo>
                        <a:cubicBezTo>
                          <a:pt x="3" y="0"/>
                          <a:pt x="3" y="0"/>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32" name="Oval 84"/>
                  <p:cNvSpPr>
                    <a:spLocks noChangeArrowheads="1"/>
                  </p:cNvSpPr>
                  <p:nvPr/>
                </p:nvSpPr>
                <p:spPr bwMode="auto">
                  <a:xfrm>
                    <a:off x="6927175" y="3109455"/>
                    <a:ext cx="219602" cy="222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grpSp>
            <p:grpSp>
              <p:nvGrpSpPr>
                <p:cNvPr id="211" name="Group 140"/>
                <p:cNvGrpSpPr/>
                <p:nvPr/>
              </p:nvGrpSpPr>
              <p:grpSpPr>
                <a:xfrm>
                  <a:off x="1834113" y="3637934"/>
                  <a:ext cx="339744" cy="443431"/>
                  <a:chOff x="9145588" y="1350963"/>
                  <a:chExt cx="1427163" cy="1970088"/>
                </a:xfrm>
                <a:solidFill>
                  <a:sysClr val="windowText" lastClr="000000">
                    <a:lumMod val="65000"/>
                    <a:lumOff val="35000"/>
                  </a:sysClr>
                </a:solidFill>
              </p:grpSpPr>
              <p:sp>
                <p:nvSpPr>
                  <p:cNvPr id="213" name="Freeform 42"/>
                  <p:cNvSpPr/>
                  <p:nvPr/>
                </p:nvSpPr>
                <p:spPr bwMode="auto">
                  <a:xfrm>
                    <a:off x="9145588" y="1938338"/>
                    <a:ext cx="1427163" cy="931863"/>
                  </a:xfrm>
                  <a:custGeom>
                    <a:avLst/>
                    <a:gdLst>
                      <a:gd name="T0" fmla="*/ 8 w 380"/>
                      <a:gd name="T1" fmla="*/ 194 h 248"/>
                      <a:gd name="T2" fmla="*/ 47 w 380"/>
                      <a:gd name="T3" fmla="*/ 194 h 248"/>
                      <a:gd name="T4" fmla="*/ 65 w 380"/>
                      <a:gd name="T5" fmla="*/ 177 h 248"/>
                      <a:gd name="T6" fmla="*/ 89 w 380"/>
                      <a:gd name="T7" fmla="*/ 162 h 248"/>
                      <a:gd name="T8" fmla="*/ 110 w 380"/>
                      <a:gd name="T9" fmla="*/ 165 h 248"/>
                      <a:gd name="T10" fmla="*/ 160 w 380"/>
                      <a:gd name="T11" fmla="*/ 180 h 248"/>
                      <a:gd name="T12" fmla="*/ 206 w 380"/>
                      <a:gd name="T13" fmla="*/ 180 h 248"/>
                      <a:gd name="T14" fmla="*/ 254 w 380"/>
                      <a:gd name="T15" fmla="*/ 166 h 248"/>
                      <a:gd name="T16" fmla="*/ 286 w 380"/>
                      <a:gd name="T17" fmla="*/ 164 h 248"/>
                      <a:gd name="T18" fmla="*/ 298 w 380"/>
                      <a:gd name="T19" fmla="*/ 186 h 248"/>
                      <a:gd name="T20" fmla="*/ 302 w 380"/>
                      <a:gd name="T21" fmla="*/ 229 h 248"/>
                      <a:gd name="T22" fmla="*/ 305 w 380"/>
                      <a:gd name="T23" fmla="*/ 242 h 248"/>
                      <a:gd name="T24" fmla="*/ 326 w 380"/>
                      <a:gd name="T25" fmla="*/ 247 h 248"/>
                      <a:gd name="T26" fmla="*/ 370 w 380"/>
                      <a:gd name="T27" fmla="*/ 242 h 248"/>
                      <a:gd name="T28" fmla="*/ 380 w 380"/>
                      <a:gd name="T29" fmla="*/ 234 h 248"/>
                      <a:gd name="T30" fmla="*/ 373 w 380"/>
                      <a:gd name="T31" fmla="*/ 172 h 248"/>
                      <a:gd name="T32" fmla="*/ 356 w 380"/>
                      <a:gd name="T33" fmla="*/ 127 h 248"/>
                      <a:gd name="T34" fmla="*/ 306 w 380"/>
                      <a:gd name="T35" fmla="*/ 91 h 248"/>
                      <a:gd name="T36" fmla="*/ 255 w 380"/>
                      <a:gd name="T37" fmla="*/ 74 h 248"/>
                      <a:gd name="T38" fmla="*/ 222 w 380"/>
                      <a:gd name="T39" fmla="*/ 40 h 248"/>
                      <a:gd name="T40" fmla="*/ 227 w 380"/>
                      <a:gd name="T41" fmla="*/ 3 h 248"/>
                      <a:gd name="T42" fmla="*/ 226 w 380"/>
                      <a:gd name="T43" fmla="*/ 1 h 248"/>
                      <a:gd name="T44" fmla="*/ 139 w 380"/>
                      <a:gd name="T45" fmla="*/ 0 h 248"/>
                      <a:gd name="T46" fmla="*/ 141 w 380"/>
                      <a:gd name="T47" fmla="*/ 10 h 248"/>
                      <a:gd name="T48" fmla="*/ 145 w 380"/>
                      <a:gd name="T49" fmla="*/ 37 h 248"/>
                      <a:gd name="T50" fmla="*/ 131 w 380"/>
                      <a:gd name="T51" fmla="*/ 64 h 248"/>
                      <a:gd name="T52" fmla="*/ 103 w 380"/>
                      <a:gd name="T53" fmla="*/ 80 h 248"/>
                      <a:gd name="T54" fmla="*/ 87 w 380"/>
                      <a:gd name="T55" fmla="*/ 79 h 248"/>
                      <a:gd name="T56" fmla="*/ 61 w 380"/>
                      <a:gd name="T57" fmla="*/ 64 h 248"/>
                      <a:gd name="T58" fmla="*/ 45 w 380"/>
                      <a:gd name="T59" fmla="*/ 51 h 248"/>
                      <a:gd name="T60" fmla="*/ 8 w 380"/>
                      <a:gd name="T61" fmla="*/ 51 h 248"/>
                      <a:gd name="T62" fmla="*/ 0 w 380"/>
                      <a:gd name="T63" fmla="*/ 90 h 248"/>
                      <a:gd name="T64" fmla="*/ 0 w 380"/>
                      <a:gd name="T65" fmla="*/ 166 h 248"/>
                      <a:gd name="T66" fmla="*/ 8 w 380"/>
                      <a:gd name="T67" fmla="*/ 19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0" h="248">
                        <a:moveTo>
                          <a:pt x="8" y="194"/>
                        </a:moveTo>
                        <a:cubicBezTo>
                          <a:pt x="47" y="194"/>
                          <a:pt x="47" y="194"/>
                          <a:pt x="47" y="194"/>
                        </a:cubicBezTo>
                        <a:cubicBezTo>
                          <a:pt x="47" y="194"/>
                          <a:pt x="54" y="186"/>
                          <a:pt x="65" y="177"/>
                        </a:cubicBezTo>
                        <a:cubicBezTo>
                          <a:pt x="75" y="168"/>
                          <a:pt x="84" y="162"/>
                          <a:pt x="89" y="162"/>
                        </a:cubicBezTo>
                        <a:cubicBezTo>
                          <a:pt x="95" y="162"/>
                          <a:pt x="99" y="161"/>
                          <a:pt x="110" y="165"/>
                        </a:cubicBezTo>
                        <a:cubicBezTo>
                          <a:pt x="121" y="169"/>
                          <a:pt x="146" y="178"/>
                          <a:pt x="160" y="180"/>
                        </a:cubicBezTo>
                        <a:cubicBezTo>
                          <a:pt x="174" y="182"/>
                          <a:pt x="192" y="182"/>
                          <a:pt x="206" y="180"/>
                        </a:cubicBezTo>
                        <a:cubicBezTo>
                          <a:pt x="219" y="178"/>
                          <a:pt x="243" y="169"/>
                          <a:pt x="254" y="166"/>
                        </a:cubicBezTo>
                        <a:cubicBezTo>
                          <a:pt x="264" y="162"/>
                          <a:pt x="277" y="158"/>
                          <a:pt x="286" y="164"/>
                        </a:cubicBezTo>
                        <a:cubicBezTo>
                          <a:pt x="294" y="171"/>
                          <a:pt x="297" y="177"/>
                          <a:pt x="298" y="186"/>
                        </a:cubicBezTo>
                        <a:cubicBezTo>
                          <a:pt x="299" y="195"/>
                          <a:pt x="302" y="229"/>
                          <a:pt x="302" y="229"/>
                        </a:cubicBezTo>
                        <a:cubicBezTo>
                          <a:pt x="305" y="242"/>
                          <a:pt x="305" y="242"/>
                          <a:pt x="305" y="242"/>
                        </a:cubicBezTo>
                        <a:cubicBezTo>
                          <a:pt x="305" y="242"/>
                          <a:pt x="308" y="246"/>
                          <a:pt x="326" y="247"/>
                        </a:cubicBezTo>
                        <a:cubicBezTo>
                          <a:pt x="343" y="248"/>
                          <a:pt x="360" y="245"/>
                          <a:pt x="370" y="242"/>
                        </a:cubicBezTo>
                        <a:cubicBezTo>
                          <a:pt x="379" y="238"/>
                          <a:pt x="380" y="234"/>
                          <a:pt x="380" y="234"/>
                        </a:cubicBezTo>
                        <a:cubicBezTo>
                          <a:pt x="373" y="172"/>
                          <a:pt x="373" y="172"/>
                          <a:pt x="373" y="172"/>
                        </a:cubicBezTo>
                        <a:cubicBezTo>
                          <a:pt x="373" y="172"/>
                          <a:pt x="371" y="146"/>
                          <a:pt x="356" y="127"/>
                        </a:cubicBezTo>
                        <a:cubicBezTo>
                          <a:pt x="342" y="108"/>
                          <a:pt x="327" y="99"/>
                          <a:pt x="306" y="91"/>
                        </a:cubicBezTo>
                        <a:cubicBezTo>
                          <a:pt x="285" y="82"/>
                          <a:pt x="271" y="83"/>
                          <a:pt x="255" y="74"/>
                        </a:cubicBezTo>
                        <a:cubicBezTo>
                          <a:pt x="239" y="65"/>
                          <a:pt x="222" y="54"/>
                          <a:pt x="222" y="40"/>
                        </a:cubicBezTo>
                        <a:cubicBezTo>
                          <a:pt x="221" y="25"/>
                          <a:pt x="227" y="3"/>
                          <a:pt x="227" y="3"/>
                        </a:cubicBezTo>
                        <a:cubicBezTo>
                          <a:pt x="226" y="1"/>
                          <a:pt x="226" y="1"/>
                          <a:pt x="226" y="1"/>
                        </a:cubicBezTo>
                        <a:cubicBezTo>
                          <a:pt x="139" y="0"/>
                          <a:pt x="139" y="0"/>
                          <a:pt x="139" y="0"/>
                        </a:cubicBezTo>
                        <a:cubicBezTo>
                          <a:pt x="139" y="0"/>
                          <a:pt x="140" y="4"/>
                          <a:pt x="141" y="10"/>
                        </a:cubicBezTo>
                        <a:cubicBezTo>
                          <a:pt x="142" y="17"/>
                          <a:pt x="145" y="26"/>
                          <a:pt x="145" y="37"/>
                        </a:cubicBezTo>
                        <a:cubicBezTo>
                          <a:pt x="145" y="47"/>
                          <a:pt x="142" y="56"/>
                          <a:pt x="131" y="64"/>
                        </a:cubicBezTo>
                        <a:cubicBezTo>
                          <a:pt x="119" y="73"/>
                          <a:pt x="103" y="80"/>
                          <a:pt x="103" y="80"/>
                        </a:cubicBezTo>
                        <a:cubicBezTo>
                          <a:pt x="87" y="79"/>
                          <a:pt x="87" y="79"/>
                          <a:pt x="87" y="79"/>
                        </a:cubicBezTo>
                        <a:cubicBezTo>
                          <a:pt x="87" y="79"/>
                          <a:pt x="70" y="70"/>
                          <a:pt x="61" y="64"/>
                        </a:cubicBezTo>
                        <a:cubicBezTo>
                          <a:pt x="53" y="58"/>
                          <a:pt x="45" y="51"/>
                          <a:pt x="45" y="51"/>
                        </a:cubicBezTo>
                        <a:cubicBezTo>
                          <a:pt x="8" y="51"/>
                          <a:pt x="8" y="51"/>
                          <a:pt x="8" y="51"/>
                        </a:cubicBezTo>
                        <a:cubicBezTo>
                          <a:pt x="0" y="90"/>
                          <a:pt x="0" y="90"/>
                          <a:pt x="0" y="90"/>
                        </a:cubicBezTo>
                        <a:cubicBezTo>
                          <a:pt x="0" y="166"/>
                          <a:pt x="0" y="166"/>
                          <a:pt x="0" y="166"/>
                        </a:cubicBezTo>
                        <a:cubicBezTo>
                          <a:pt x="8" y="194"/>
                          <a:pt x="8" y="194"/>
                          <a:pt x="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14" name="Freeform 43"/>
                  <p:cNvSpPr/>
                  <p:nvPr/>
                </p:nvSpPr>
                <p:spPr bwMode="auto">
                  <a:xfrm>
                    <a:off x="9596438" y="1746250"/>
                    <a:ext cx="484188" cy="203200"/>
                  </a:xfrm>
                  <a:custGeom>
                    <a:avLst/>
                    <a:gdLst>
                      <a:gd name="T0" fmla="*/ 4 w 305"/>
                      <a:gd name="T1" fmla="*/ 116 h 128"/>
                      <a:gd name="T2" fmla="*/ 0 w 305"/>
                      <a:gd name="T3" fmla="*/ 61 h 128"/>
                      <a:gd name="T4" fmla="*/ 80 w 305"/>
                      <a:gd name="T5" fmla="*/ 0 h 128"/>
                      <a:gd name="T6" fmla="*/ 220 w 305"/>
                      <a:gd name="T7" fmla="*/ 0 h 128"/>
                      <a:gd name="T8" fmla="*/ 305 w 305"/>
                      <a:gd name="T9" fmla="*/ 59 h 128"/>
                      <a:gd name="T10" fmla="*/ 302 w 305"/>
                      <a:gd name="T11" fmla="*/ 116 h 128"/>
                      <a:gd name="T12" fmla="*/ 253 w 305"/>
                      <a:gd name="T13" fmla="*/ 128 h 128"/>
                      <a:gd name="T14" fmla="*/ 253 w 305"/>
                      <a:gd name="T15" fmla="*/ 128 h 128"/>
                      <a:gd name="T16" fmla="*/ 47 w 305"/>
                      <a:gd name="T17" fmla="*/ 128 h 128"/>
                      <a:gd name="T18" fmla="*/ 4 w 305"/>
                      <a:gd name="T19" fmla="*/ 116 h 128"/>
                      <a:gd name="T20" fmla="*/ 4 w 305"/>
                      <a:gd name="T21"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28">
                        <a:moveTo>
                          <a:pt x="4" y="116"/>
                        </a:moveTo>
                        <a:lnTo>
                          <a:pt x="0" y="61"/>
                        </a:lnTo>
                        <a:lnTo>
                          <a:pt x="80" y="0"/>
                        </a:lnTo>
                        <a:lnTo>
                          <a:pt x="220" y="0"/>
                        </a:lnTo>
                        <a:lnTo>
                          <a:pt x="305" y="59"/>
                        </a:lnTo>
                        <a:lnTo>
                          <a:pt x="302" y="116"/>
                        </a:lnTo>
                        <a:lnTo>
                          <a:pt x="253" y="128"/>
                        </a:lnTo>
                        <a:lnTo>
                          <a:pt x="253" y="128"/>
                        </a:lnTo>
                        <a:lnTo>
                          <a:pt x="47" y="128"/>
                        </a:lnTo>
                        <a:lnTo>
                          <a:pt x="4" y="116"/>
                        </a:lnTo>
                        <a:lnTo>
                          <a:pt x="4"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15" name="Freeform 44"/>
                  <p:cNvSpPr/>
                  <p:nvPr/>
                </p:nvSpPr>
                <p:spPr bwMode="auto">
                  <a:xfrm>
                    <a:off x="9756776" y="1663700"/>
                    <a:ext cx="158750" cy="93663"/>
                  </a:xfrm>
                  <a:custGeom>
                    <a:avLst/>
                    <a:gdLst>
                      <a:gd name="T0" fmla="*/ 0 w 42"/>
                      <a:gd name="T1" fmla="*/ 25 h 25"/>
                      <a:gd name="T2" fmla="*/ 0 w 42"/>
                      <a:gd name="T3" fmla="*/ 3 h 25"/>
                      <a:gd name="T4" fmla="*/ 19 w 42"/>
                      <a:gd name="T5" fmla="*/ 1 h 25"/>
                      <a:gd name="T6" fmla="*/ 42 w 42"/>
                      <a:gd name="T7" fmla="*/ 3 h 25"/>
                      <a:gd name="T8" fmla="*/ 42 w 42"/>
                      <a:gd name="T9" fmla="*/ 25 h 25"/>
                      <a:gd name="T10" fmla="*/ 0 w 42"/>
                      <a:gd name="T11" fmla="*/ 25 h 25"/>
                    </a:gdLst>
                    <a:ahLst/>
                    <a:cxnLst>
                      <a:cxn ang="0">
                        <a:pos x="T0" y="T1"/>
                      </a:cxn>
                      <a:cxn ang="0">
                        <a:pos x="T2" y="T3"/>
                      </a:cxn>
                      <a:cxn ang="0">
                        <a:pos x="T4" y="T5"/>
                      </a:cxn>
                      <a:cxn ang="0">
                        <a:pos x="T6" y="T7"/>
                      </a:cxn>
                      <a:cxn ang="0">
                        <a:pos x="T8" y="T9"/>
                      </a:cxn>
                      <a:cxn ang="0">
                        <a:pos x="T10" y="T11"/>
                      </a:cxn>
                    </a:cxnLst>
                    <a:rect l="0" t="0" r="r" b="b"/>
                    <a:pathLst>
                      <a:path w="42" h="25">
                        <a:moveTo>
                          <a:pt x="0" y="25"/>
                        </a:moveTo>
                        <a:cubicBezTo>
                          <a:pt x="0" y="3"/>
                          <a:pt x="0" y="3"/>
                          <a:pt x="0" y="3"/>
                        </a:cubicBezTo>
                        <a:cubicBezTo>
                          <a:pt x="0" y="3"/>
                          <a:pt x="11" y="1"/>
                          <a:pt x="19" y="1"/>
                        </a:cubicBezTo>
                        <a:cubicBezTo>
                          <a:pt x="27" y="0"/>
                          <a:pt x="42" y="3"/>
                          <a:pt x="42" y="3"/>
                        </a:cubicBezTo>
                        <a:cubicBezTo>
                          <a:pt x="42" y="25"/>
                          <a:pt x="42" y="25"/>
                          <a:pt x="42" y="25"/>
                        </a:cubicBezTo>
                        <a:cubicBezTo>
                          <a:pt x="0" y="25"/>
                          <a:pt x="0" y="25"/>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16" name="Freeform 45"/>
                  <p:cNvSpPr/>
                  <p:nvPr/>
                </p:nvSpPr>
                <p:spPr bwMode="auto">
                  <a:xfrm>
                    <a:off x="9324976" y="1350963"/>
                    <a:ext cx="1036638" cy="342900"/>
                  </a:xfrm>
                  <a:custGeom>
                    <a:avLst/>
                    <a:gdLst>
                      <a:gd name="T0" fmla="*/ 157 w 276"/>
                      <a:gd name="T1" fmla="*/ 91 h 91"/>
                      <a:gd name="T2" fmla="*/ 165 w 276"/>
                      <a:gd name="T3" fmla="*/ 86 h 91"/>
                      <a:gd name="T4" fmla="*/ 170 w 276"/>
                      <a:gd name="T5" fmla="*/ 70 h 91"/>
                      <a:gd name="T6" fmla="*/ 191 w 276"/>
                      <a:gd name="T7" fmla="*/ 61 h 91"/>
                      <a:gd name="T8" fmla="*/ 223 w 276"/>
                      <a:gd name="T9" fmla="*/ 70 h 91"/>
                      <a:gd name="T10" fmla="*/ 258 w 276"/>
                      <a:gd name="T11" fmla="*/ 68 h 91"/>
                      <a:gd name="T12" fmla="*/ 273 w 276"/>
                      <a:gd name="T13" fmla="*/ 34 h 91"/>
                      <a:gd name="T14" fmla="*/ 245 w 276"/>
                      <a:gd name="T15" fmla="*/ 10 h 91"/>
                      <a:gd name="T16" fmla="*/ 208 w 276"/>
                      <a:gd name="T17" fmla="*/ 18 h 91"/>
                      <a:gd name="T18" fmla="*/ 174 w 276"/>
                      <a:gd name="T19" fmla="*/ 9 h 91"/>
                      <a:gd name="T20" fmla="*/ 133 w 276"/>
                      <a:gd name="T21" fmla="*/ 1 h 91"/>
                      <a:gd name="T22" fmla="*/ 104 w 276"/>
                      <a:gd name="T23" fmla="*/ 7 h 91"/>
                      <a:gd name="T24" fmla="*/ 81 w 276"/>
                      <a:gd name="T25" fmla="*/ 19 h 91"/>
                      <a:gd name="T26" fmla="*/ 63 w 276"/>
                      <a:gd name="T27" fmla="*/ 17 h 91"/>
                      <a:gd name="T28" fmla="*/ 36 w 276"/>
                      <a:gd name="T29" fmla="*/ 9 h 91"/>
                      <a:gd name="T30" fmla="*/ 10 w 276"/>
                      <a:gd name="T31" fmla="*/ 15 h 91"/>
                      <a:gd name="T32" fmla="*/ 0 w 276"/>
                      <a:gd name="T33" fmla="*/ 37 h 91"/>
                      <a:gd name="T34" fmla="*/ 9 w 276"/>
                      <a:gd name="T35" fmla="*/ 63 h 91"/>
                      <a:gd name="T36" fmla="*/ 40 w 276"/>
                      <a:gd name="T37" fmla="*/ 73 h 91"/>
                      <a:gd name="T38" fmla="*/ 69 w 276"/>
                      <a:gd name="T39" fmla="*/ 61 h 91"/>
                      <a:gd name="T40" fmla="*/ 99 w 276"/>
                      <a:gd name="T41" fmla="*/ 65 h 91"/>
                      <a:gd name="T42" fmla="*/ 107 w 276"/>
                      <a:gd name="T43" fmla="*/ 83 h 91"/>
                      <a:gd name="T44" fmla="*/ 115 w 276"/>
                      <a:gd name="T45" fmla="*/ 91 h 91"/>
                      <a:gd name="T46" fmla="*/ 157 w 276"/>
                      <a:gd name="T4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91">
                        <a:moveTo>
                          <a:pt x="157" y="91"/>
                        </a:moveTo>
                        <a:cubicBezTo>
                          <a:pt x="157" y="91"/>
                          <a:pt x="164" y="89"/>
                          <a:pt x="165" y="86"/>
                        </a:cubicBezTo>
                        <a:cubicBezTo>
                          <a:pt x="166" y="83"/>
                          <a:pt x="165" y="78"/>
                          <a:pt x="170" y="70"/>
                        </a:cubicBezTo>
                        <a:cubicBezTo>
                          <a:pt x="175" y="63"/>
                          <a:pt x="182" y="60"/>
                          <a:pt x="191" y="61"/>
                        </a:cubicBezTo>
                        <a:cubicBezTo>
                          <a:pt x="201" y="61"/>
                          <a:pt x="212" y="67"/>
                          <a:pt x="223" y="70"/>
                        </a:cubicBezTo>
                        <a:cubicBezTo>
                          <a:pt x="234" y="73"/>
                          <a:pt x="248" y="75"/>
                          <a:pt x="258" y="68"/>
                        </a:cubicBezTo>
                        <a:cubicBezTo>
                          <a:pt x="268" y="62"/>
                          <a:pt x="276" y="50"/>
                          <a:pt x="273" y="34"/>
                        </a:cubicBezTo>
                        <a:cubicBezTo>
                          <a:pt x="271" y="19"/>
                          <a:pt x="262" y="12"/>
                          <a:pt x="245" y="10"/>
                        </a:cubicBezTo>
                        <a:cubicBezTo>
                          <a:pt x="229" y="9"/>
                          <a:pt x="219" y="17"/>
                          <a:pt x="208" y="18"/>
                        </a:cubicBezTo>
                        <a:cubicBezTo>
                          <a:pt x="197" y="19"/>
                          <a:pt x="188" y="18"/>
                          <a:pt x="174" y="9"/>
                        </a:cubicBezTo>
                        <a:cubicBezTo>
                          <a:pt x="160" y="0"/>
                          <a:pt x="147" y="1"/>
                          <a:pt x="133" y="1"/>
                        </a:cubicBezTo>
                        <a:cubicBezTo>
                          <a:pt x="120" y="1"/>
                          <a:pt x="116" y="0"/>
                          <a:pt x="104" y="7"/>
                        </a:cubicBezTo>
                        <a:cubicBezTo>
                          <a:pt x="93" y="13"/>
                          <a:pt x="84" y="19"/>
                          <a:pt x="81" y="19"/>
                        </a:cubicBezTo>
                        <a:cubicBezTo>
                          <a:pt x="77" y="20"/>
                          <a:pt x="73" y="21"/>
                          <a:pt x="63" y="17"/>
                        </a:cubicBezTo>
                        <a:cubicBezTo>
                          <a:pt x="53" y="14"/>
                          <a:pt x="45" y="10"/>
                          <a:pt x="36" y="9"/>
                        </a:cubicBezTo>
                        <a:cubicBezTo>
                          <a:pt x="27" y="8"/>
                          <a:pt x="16" y="11"/>
                          <a:pt x="10" y="15"/>
                        </a:cubicBezTo>
                        <a:cubicBezTo>
                          <a:pt x="5" y="20"/>
                          <a:pt x="0" y="28"/>
                          <a:pt x="0" y="37"/>
                        </a:cubicBezTo>
                        <a:cubicBezTo>
                          <a:pt x="0" y="45"/>
                          <a:pt x="3" y="56"/>
                          <a:pt x="9" y="63"/>
                        </a:cubicBezTo>
                        <a:cubicBezTo>
                          <a:pt x="16" y="71"/>
                          <a:pt x="27" y="74"/>
                          <a:pt x="40" y="73"/>
                        </a:cubicBezTo>
                        <a:cubicBezTo>
                          <a:pt x="52" y="71"/>
                          <a:pt x="58" y="65"/>
                          <a:pt x="69" y="61"/>
                        </a:cubicBezTo>
                        <a:cubicBezTo>
                          <a:pt x="79" y="58"/>
                          <a:pt x="93" y="60"/>
                          <a:pt x="99" y="65"/>
                        </a:cubicBezTo>
                        <a:cubicBezTo>
                          <a:pt x="106" y="70"/>
                          <a:pt x="107" y="79"/>
                          <a:pt x="107" y="83"/>
                        </a:cubicBezTo>
                        <a:cubicBezTo>
                          <a:pt x="107" y="86"/>
                          <a:pt x="115" y="91"/>
                          <a:pt x="115" y="91"/>
                        </a:cubicBezTo>
                        <a:cubicBezTo>
                          <a:pt x="157" y="91"/>
                          <a:pt x="157" y="91"/>
                          <a:pt x="15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sz="2000" kern="0">
                      <a:solidFill>
                        <a:sysClr val="windowText" lastClr="000000"/>
                      </a:solidFill>
                    </a:endParaRPr>
                  </a:p>
                </p:txBody>
              </p:sp>
              <p:sp>
                <p:nvSpPr>
                  <p:cNvPr id="217" name="Freeform 46"/>
                  <p:cNvSpPr/>
                  <p:nvPr/>
                </p:nvSpPr>
                <p:spPr bwMode="auto">
                  <a:xfrm>
                    <a:off x="10317163" y="2944813"/>
                    <a:ext cx="242888" cy="376238"/>
                  </a:xfrm>
                  <a:custGeom>
                    <a:avLst/>
                    <a:gdLst>
                      <a:gd name="T0" fmla="*/ 33 w 65"/>
                      <a:gd name="T1" fmla="*/ 0 h 100"/>
                      <a:gd name="T2" fmla="*/ 65 w 65"/>
                      <a:gd name="T3" fmla="*/ 67 h 100"/>
                      <a:gd name="T4" fmla="*/ 33 w 65"/>
                      <a:gd name="T5" fmla="*/ 100 h 100"/>
                      <a:gd name="T6" fmla="*/ 0 w 65"/>
                      <a:gd name="T7" fmla="*/ 67 h 100"/>
                      <a:gd name="T8" fmla="*/ 33 w 65"/>
                      <a:gd name="T9" fmla="*/ 0 h 100"/>
                    </a:gdLst>
                    <a:ahLst/>
                    <a:cxnLst>
                      <a:cxn ang="0">
                        <a:pos x="T0" y="T1"/>
                      </a:cxn>
                      <a:cxn ang="0">
                        <a:pos x="T2" y="T3"/>
                      </a:cxn>
                      <a:cxn ang="0">
                        <a:pos x="T4" y="T5"/>
                      </a:cxn>
                      <a:cxn ang="0">
                        <a:pos x="T6" y="T7"/>
                      </a:cxn>
                      <a:cxn ang="0">
                        <a:pos x="T8" y="T9"/>
                      </a:cxn>
                    </a:cxnLst>
                    <a:rect l="0" t="0" r="r" b="b"/>
                    <a:pathLst>
                      <a:path w="65" h="100">
                        <a:moveTo>
                          <a:pt x="33" y="0"/>
                        </a:moveTo>
                        <a:cubicBezTo>
                          <a:pt x="41" y="34"/>
                          <a:pt x="65" y="50"/>
                          <a:pt x="65" y="67"/>
                        </a:cubicBezTo>
                        <a:cubicBezTo>
                          <a:pt x="65" y="84"/>
                          <a:pt x="57" y="100"/>
                          <a:pt x="33" y="100"/>
                        </a:cubicBezTo>
                        <a:cubicBezTo>
                          <a:pt x="8" y="100"/>
                          <a:pt x="0" y="84"/>
                          <a:pt x="0" y="67"/>
                        </a:cubicBezTo>
                        <a:cubicBezTo>
                          <a:pt x="0" y="50"/>
                          <a:pt x="24" y="34"/>
                          <a:pt x="33" y="0"/>
                        </a:cubicBezTo>
                        <a:close/>
                      </a:path>
                    </a:pathLst>
                  </a:custGeom>
                  <a:grpFill/>
                  <a:ln w="3175" cap="flat">
                    <a:solidFill>
                      <a:srgbClr val="231F20"/>
                    </a:solidFill>
                    <a:prstDash val="solid"/>
                    <a:miter lim="800000"/>
                  </a:ln>
                </p:spPr>
                <p:txBody>
                  <a:bodyPr vert="horz" wrap="square" lIns="91440" tIns="45720" rIns="91440" bIns="45720" numCol="1" anchor="t" anchorCtr="0" compatLnSpc="1"/>
                  <a:lstStyle/>
                  <a:p>
                    <a:pPr>
                      <a:defRPr/>
                    </a:pPr>
                    <a:endParaRPr lang="en-IE" sz="2000" kern="0">
                      <a:solidFill>
                        <a:sysClr val="windowText" lastClr="000000"/>
                      </a:solidFill>
                    </a:endParaRPr>
                  </a:p>
                </p:txBody>
              </p:sp>
            </p:grpSp>
            <p:sp>
              <p:nvSpPr>
                <p:cNvPr id="212" name="Freeform 42"/>
                <p:cNvSpPr>
                  <a:spLocks noEditPoints="1"/>
                </p:cNvSpPr>
                <p:nvPr/>
              </p:nvSpPr>
              <p:spPr bwMode="auto">
                <a:xfrm>
                  <a:off x="1781664" y="4143754"/>
                  <a:ext cx="444644" cy="366704"/>
                </a:xfrm>
                <a:custGeom>
                  <a:avLst/>
                  <a:gdLst>
                    <a:gd name="T0" fmla="*/ 288 w 290"/>
                    <a:gd name="T1" fmla="*/ 135 h 256"/>
                    <a:gd name="T2" fmla="*/ 244 w 290"/>
                    <a:gd name="T3" fmla="*/ 35 h 256"/>
                    <a:gd name="T4" fmla="*/ 241 w 290"/>
                    <a:gd name="T5" fmla="*/ 32 h 256"/>
                    <a:gd name="T6" fmla="*/ 248 w 290"/>
                    <a:gd name="T7" fmla="*/ 29 h 256"/>
                    <a:gd name="T8" fmla="*/ 253 w 290"/>
                    <a:gd name="T9" fmla="*/ 10 h 256"/>
                    <a:gd name="T10" fmla="*/ 234 w 290"/>
                    <a:gd name="T11" fmla="*/ 4 h 256"/>
                    <a:gd name="T12" fmla="*/ 187 w 290"/>
                    <a:gd name="T13" fmla="*/ 31 h 256"/>
                    <a:gd name="T14" fmla="*/ 160 w 290"/>
                    <a:gd name="T15" fmla="*/ 38 h 256"/>
                    <a:gd name="T16" fmla="*/ 144 w 290"/>
                    <a:gd name="T17" fmla="*/ 32 h 256"/>
                    <a:gd name="T18" fmla="*/ 122 w 290"/>
                    <a:gd name="T19" fmla="*/ 47 h 256"/>
                    <a:gd name="T20" fmla="*/ 100 w 290"/>
                    <a:gd name="T21" fmla="*/ 53 h 256"/>
                    <a:gd name="T22" fmla="*/ 45 w 290"/>
                    <a:gd name="T23" fmla="*/ 53 h 256"/>
                    <a:gd name="T24" fmla="*/ 45 w 290"/>
                    <a:gd name="T25" fmla="*/ 53 h 256"/>
                    <a:gd name="T26" fmla="*/ 31 w 290"/>
                    <a:gd name="T27" fmla="*/ 67 h 256"/>
                    <a:gd name="T28" fmla="*/ 41 w 290"/>
                    <a:gd name="T29" fmla="*/ 80 h 256"/>
                    <a:gd name="T30" fmla="*/ 1 w 290"/>
                    <a:gd name="T31" fmla="*/ 169 h 256"/>
                    <a:gd name="T32" fmla="*/ 2 w 290"/>
                    <a:gd name="T33" fmla="*/ 176 h 256"/>
                    <a:gd name="T34" fmla="*/ 51 w 290"/>
                    <a:gd name="T35" fmla="*/ 208 h 256"/>
                    <a:gd name="T36" fmla="*/ 100 w 290"/>
                    <a:gd name="T37" fmla="*/ 176 h 256"/>
                    <a:gd name="T38" fmla="*/ 102 w 290"/>
                    <a:gd name="T39" fmla="*/ 169 h 256"/>
                    <a:gd name="T40" fmla="*/ 62 w 290"/>
                    <a:gd name="T41" fmla="*/ 81 h 256"/>
                    <a:gd name="T42" fmla="*/ 104 w 290"/>
                    <a:gd name="T43" fmla="*/ 81 h 256"/>
                    <a:gd name="T44" fmla="*/ 129 w 290"/>
                    <a:gd name="T45" fmla="*/ 75 h 256"/>
                    <a:gd name="T46" fmla="*/ 130 w 290"/>
                    <a:gd name="T47" fmla="*/ 75 h 256"/>
                    <a:gd name="T48" fmla="*/ 130 w 290"/>
                    <a:gd name="T49" fmla="*/ 232 h 256"/>
                    <a:gd name="T50" fmla="*/ 104 w 290"/>
                    <a:gd name="T51" fmla="*/ 248 h 256"/>
                    <a:gd name="T52" fmla="*/ 104 w 290"/>
                    <a:gd name="T53" fmla="*/ 256 h 256"/>
                    <a:gd name="T54" fmla="*/ 185 w 290"/>
                    <a:gd name="T55" fmla="*/ 256 h 256"/>
                    <a:gd name="T56" fmla="*/ 185 w 290"/>
                    <a:gd name="T57" fmla="*/ 248 h 256"/>
                    <a:gd name="T58" fmla="*/ 158 w 290"/>
                    <a:gd name="T59" fmla="*/ 232 h 256"/>
                    <a:gd name="T60" fmla="*/ 158 w 290"/>
                    <a:gd name="T61" fmla="*/ 75 h 256"/>
                    <a:gd name="T62" fmla="*/ 167 w 290"/>
                    <a:gd name="T63" fmla="*/ 65 h 256"/>
                    <a:gd name="T64" fmla="*/ 197 w 290"/>
                    <a:gd name="T65" fmla="*/ 57 h 256"/>
                    <a:gd name="T66" fmla="*/ 231 w 290"/>
                    <a:gd name="T67" fmla="*/ 38 h 256"/>
                    <a:gd name="T68" fmla="*/ 187 w 290"/>
                    <a:gd name="T69" fmla="*/ 135 h 256"/>
                    <a:gd name="T70" fmla="*/ 189 w 290"/>
                    <a:gd name="T71" fmla="*/ 142 h 256"/>
                    <a:gd name="T72" fmla="*/ 238 w 290"/>
                    <a:gd name="T73" fmla="*/ 174 h 256"/>
                    <a:gd name="T74" fmla="*/ 287 w 290"/>
                    <a:gd name="T75" fmla="*/ 142 h 256"/>
                    <a:gd name="T76" fmla="*/ 288 w 290"/>
                    <a:gd name="T77" fmla="*/ 135 h 256"/>
                    <a:gd name="T78" fmla="*/ 15 w 290"/>
                    <a:gd name="T79" fmla="*/ 169 h 256"/>
                    <a:gd name="T80" fmla="*/ 51 w 290"/>
                    <a:gd name="T81" fmla="*/ 87 h 256"/>
                    <a:gd name="T82" fmla="*/ 88 w 290"/>
                    <a:gd name="T83" fmla="*/ 169 h 256"/>
                    <a:gd name="T84" fmla="*/ 15 w 290"/>
                    <a:gd name="T85" fmla="*/ 169 h 256"/>
                    <a:gd name="T86" fmla="*/ 144 w 290"/>
                    <a:gd name="T87" fmla="*/ 46 h 256"/>
                    <a:gd name="T88" fmla="*/ 155 w 290"/>
                    <a:gd name="T89" fmla="*/ 56 h 256"/>
                    <a:gd name="T90" fmla="*/ 144 w 290"/>
                    <a:gd name="T91" fmla="*/ 66 h 256"/>
                    <a:gd name="T92" fmla="*/ 134 w 290"/>
                    <a:gd name="T93" fmla="*/ 56 h 256"/>
                    <a:gd name="T94" fmla="*/ 144 w 290"/>
                    <a:gd name="T95" fmla="*/ 46 h 256"/>
                    <a:gd name="T96" fmla="*/ 201 w 290"/>
                    <a:gd name="T97" fmla="*/ 135 h 256"/>
                    <a:gd name="T98" fmla="*/ 238 w 290"/>
                    <a:gd name="T99" fmla="*/ 53 h 256"/>
                    <a:gd name="T100" fmla="*/ 275 w 290"/>
                    <a:gd name="T101" fmla="*/ 135 h 256"/>
                    <a:gd name="T102" fmla="*/ 201 w 290"/>
                    <a:gd name="T103" fmla="*/ 13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256">
                      <a:moveTo>
                        <a:pt x="288" y="135"/>
                      </a:moveTo>
                      <a:cubicBezTo>
                        <a:pt x="244" y="35"/>
                        <a:pt x="244" y="35"/>
                        <a:pt x="244" y="35"/>
                      </a:cubicBezTo>
                      <a:cubicBezTo>
                        <a:pt x="243" y="34"/>
                        <a:pt x="242" y="33"/>
                        <a:pt x="241" y="32"/>
                      </a:cubicBezTo>
                      <a:cubicBezTo>
                        <a:pt x="248" y="29"/>
                        <a:pt x="248" y="29"/>
                        <a:pt x="248" y="29"/>
                      </a:cubicBezTo>
                      <a:cubicBezTo>
                        <a:pt x="255" y="25"/>
                        <a:pt x="257" y="16"/>
                        <a:pt x="253" y="10"/>
                      </a:cubicBezTo>
                      <a:cubicBezTo>
                        <a:pt x="249" y="3"/>
                        <a:pt x="241" y="0"/>
                        <a:pt x="234" y="4"/>
                      </a:cubicBezTo>
                      <a:cubicBezTo>
                        <a:pt x="187" y="31"/>
                        <a:pt x="187" y="31"/>
                        <a:pt x="187" y="31"/>
                      </a:cubicBezTo>
                      <a:cubicBezTo>
                        <a:pt x="160" y="38"/>
                        <a:pt x="160" y="38"/>
                        <a:pt x="160" y="38"/>
                      </a:cubicBezTo>
                      <a:cubicBezTo>
                        <a:pt x="156" y="34"/>
                        <a:pt x="150" y="32"/>
                        <a:pt x="144" y="32"/>
                      </a:cubicBezTo>
                      <a:cubicBezTo>
                        <a:pt x="134" y="32"/>
                        <a:pt x="125" y="38"/>
                        <a:pt x="122" y="47"/>
                      </a:cubicBezTo>
                      <a:cubicBezTo>
                        <a:pt x="100" y="53"/>
                        <a:pt x="100" y="53"/>
                        <a:pt x="100" y="53"/>
                      </a:cubicBezTo>
                      <a:cubicBezTo>
                        <a:pt x="45" y="53"/>
                        <a:pt x="45" y="53"/>
                        <a:pt x="45" y="53"/>
                      </a:cubicBezTo>
                      <a:cubicBezTo>
                        <a:pt x="45" y="53"/>
                        <a:pt x="45" y="53"/>
                        <a:pt x="45" y="53"/>
                      </a:cubicBezTo>
                      <a:cubicBezTo>
                        <a:pt x="37" y="53"/>
                        <a:pt x="31" y="59"/>
                        <a:pt x="31" y="67"/>
                      </a:cubicBezTo>
                      <a:cubicBezTo>
                        <a:pt x="31" y="73"/>
                        <a:pt x="35" y="79"/>
                        <a:pt x="41" y="80"/>
                      </a:cubicBezTo>
                      <a:cubicBezTo>
                        <a:pt x="1" y="169"/>
                        <a:pt x="1" y="169"/>
                        <a:pt x="1" y="169"/>
                      </a:cubicBezTo>
                      <a:cubicBezTo>
                        <a:pt x="0" y="172"/>
                        <a:pt x="0" y="175"/>
                        <a:pt x="2" y="176"/>
                      </a:cubicBezTo>
                      <a:cubicBezTo>
                        <a:pt x="6" y="196"/>
                        <a:pt x="27" y="208"/>
                        <a:pt x="51" y="208"/>
                      </a:cubicBezTo>
                      <a:cubicBezTo>
                        <a:pt x="76" y="208"/>
                        <a:pt x="96" y="196"/>
                        <a:pt x="100" y="176"/>
                      </a:cubicBezTo>
                      <a:cubicBezTo>
                        <a:pt x="102" y="175"/>
                        <a:pt x="103" y="172"/>
                        <a:pt x="102" y="169"/>
                      </a:cubicBezTo>
                      <a:cubicBezTo>
                        <a:pt x="62" y="81"/>
                        <a:pt x="62" y="81"/>
                        <a:pt x="62" y="81"/>
                      </a:cubicBezTo>
                      <a:cubicBezTo>
                        <a:pt x="104" y="81"/>
                        <a:pt x="104" y="81"/>
                        <a:pt x="104" y="81"/>
                      </a:cubicBezTo>
                      <a:cubicBezTo>
                        <a:pt x="129" y="75"/>
                        <a:pt x="129" y="75"/>
                        <a:pt x="129" y="75"/>
                      </a:cubicBezTo>
                      <a:cubicBezTo>
                        <a:pt x="130" y="75"/>
                        <a:pt x="130" y="75"/>
                        <a:pt x="130" y="75"/>
                      </a:cubicBezTo>
                      <a:cubicBezTo>
                        <a:pt x="130" y="232"/>
                        <a:pt x="130" y="232"/>
                        <a:pt x="130" y="232"/>
                      </a:cubicBezTo>
                      <a:cubicBezTo>
                        <a:pt x="119" y="237"/>
                        <a:pt x="104" y="248"/>
                        <a:pt x="104" y="248"/>
                      </a:cubicBezTo>
                      <a:cubicBezTo>
                        <a:pt x="104" y="256"/>
                        <a:pt x="104" y="256"/>
                        <a:pt x="104" y="256"/>
                      </a:cubicBezTo>
                      <a:cubicBezTo>
                        <a:pt x="185" y="256"/>
                        <a:pt x="185" y="256"/>
                        <a:pt x="185" y="256"/>
                      </a:cubicBezTo>
                      <a:cubicBezTo>
                        <a:pt x="185" y="248"/>
                        <a:pt x="185" y="248"/>
                        <a:pt x="185" y="248"/>
                      </a:cubicBezTo>
                      <a:cubicBezTo>
                        <a:pt x="185" y="248"/>
                        <a:pt x="170" y="237"/>
                        <a:pt x="158" y="232"/>
                      </a:cubicBezTo>
                      <a:cubicBezTo>
                        <a:pt x="158" y="75"/>
                        <a:pt x="158" y="75"/>
                        <a:pt x="158" y="75"/>
                      </a:cubicBezTo>
                      <a:cubicBezTo>
                        <a:pt x="162" y="73"/>
                        <a:pt x="165" y="69"/>
                        <a:pt x="167" y="65"/>
                      </a:cubicBezTo>
                      <a:cubicBezTo>
                        <a:pt x="197" y="57"/>
                        <a:pt x="197" y="57"/>
                        <a:pt x="197" y="57"/>
                      </a:cubicBezTo>
                      <a:cubicBezTo>
                        <a:pt x="231" y="38"/>
                        <a:pt x="231" y="38"/>
                        <a:pt x="231" y="38"/>
                      </a:cubicBezTo>
                      <a:cubicBezTo>
                        <a:pt x="187" y="135"/>
                        <a:pt x="187" y="135"/>
                        <a:pt x="187" y="135"/>
                      </a:cubicBezTo>
                      <a:cubicBezTo>
                        <a:pt x="186" y="138"/>
                        <a:pt x="187" y="140"/>
                        <a:pt x="189" y="142"/>
                      </a:cubicBezTo>
                      <a:cubicBezTo>
                        <a:pt x="193" y="162"/>
                        <a:pt x="213" y="174"/>
                        <a:pt x="238" y="174"/>
                      </a:cubicBezTo>
                      <a:cubicBezTo>
                        <a:pt x="263" y="174"/>
                        <a:pt x="283" y="162"/>
                        <a:pt x="287" y="142"/>
                      </a:cubicBezTo>
                      <a:cubicBezTo>
                        <a:pt x="289" y="140"/>
                        <a:pt x="290" y="138"/>
                        <a:pt x="288" y="135"/>
                      </a:cubicBezTo>
                      <a:close/>
                      <a:moveTo>
                        <a:pt x="15" y="169"/>
                      </a:moveTo>
                      <a:cubicBezTo>
                        <a:pt x="51" y="87"/>
                        <a:pt x="51" y="87"/>
                        <a:pt x="51" y="87"/>
                      </a:cubicBezTo>
                      <a:cubicBezTo>
                        <a:pt x="88" y="169"/>
                        <a:pt x="88" y="169"/>
                        <a:pt x="88" y="169"/>
                      </a:cubicBezTo>
                      <a:lnTo>
                        <a:pt x="15" y="169"/>
                      </a:lnTo>
                      <a:close/>
                      <a:moveTo>
                        <a:pt x="144" y="46"/>
                      </a:moveTo>
                      <a:cubicBezTo>
                        <a:pt x="150" y="46"/>
                        <a:pt x="155" y="50"/>
                        <a:pt x="155" y="56"/>
                      </a:cubicBezTo>
                      <a:cubicBezTo>
                        <a:pt x="155" y="61"/>
                        <a:pt x="150" y="66"/>
                        <a:pt x="144" y="66"/>
                      </a:cubicBezTo>
                      <a:cubicBezTo>
                        <a:pt x="139" y="66"/>
                        <a:pt x="134" y="61"/>
                        <a:pt x="134" y="56"/>
                      </a:cubicBezTo>
                      <a:cubicBezTo>
                        <a:pt x="134" y="50"/>
                        <a:pt x="139" y="46"/>
                        <a:pt x="144" y="46"/>
                      </a:cubicBezTo>
                      <a:close/>
                      <a:moveTo>
                        <a:pt x="201" y="135"/>
                      </a:moveTo>
                      <a:cubicBezTo>
                        <a:pt x="238" y="53"/>
                        <a:pt x="238" y="53"/>
                        <a:pt x="238" y="53"/>
                      </a:cubicBezTo>
                      <a:cubicBezTo>
                        <a:pt x="275" y="135"/>
                        <a:pt x="275" y="135"/>
                        <a:pt x="275" y="135"/>
                      </a:cubicBezTo>
                      <a:lnTo>
                        <a:pt x="201" y="135"/>
                      </a:lnTo>
                      <a:close/>
                    </a:path>
                  </a:pathLst>
                </a:custGeom>
                <a:solidFill>
                  <a:srgbClr val="595959"/>
                </a:solid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grpSp>
          <p:sp>
            <p:nvSpPr>
              <p:cNvPr id="209" name="矩形 5"/>
              <p:cNvSpPr/>
              <p:nvPr/>
            </p:nvSpPr>
            <p:spPr>
              <a:xfrm>
                <a:off x="2709074" y="4116333"/>
                <a:ext cx="407484" cy="430070"/>
              </a:xfrm>
              <a:prstGeom prst="rect">
                <a:avLst/>
              </a:prstGeom>
            </p:spPr>
            <p:txBody>
              <a:bodyPr wrap="none">
                <a:spAutoFit/>
              </a:bodyPr>
              <a:lstStyle/>
              <a:p>
                <a:pPr>
                  <a:defRPr/>
                </a:pPr>
                <a:r>
                  <a:rPr lang="en-US" altLang="zh-CN" b="1" kern="0" dirty="0">
                    <a:solidFill>
                      <a:sysClr val="windowText" lastClr="000000"/>
                    </a:solidFill>
                  </a:rPr>
                  <a:t>…</a:t>
                </a:r>
                <a:endParaRPr lang="zh-CN" altLang="en-US" b="1" kern="0" dirty="0">
                  <a:solidFill>
                    <a:sysClr val="windowText" lastClr="000000"/>
                  </a:solidFill>
                </a:endParaRPr>
              </a:p>
            </p:txBody>
          </p:sp>
        </p:grpSp>
        <p:grpSp>
          <p:nvGrpSpPr>
            <p:cNvPr id="162" name="Group 78"/>
            <p:cNvGrpSpPr/>
            <p:nvPr/>
          </p:nvGrpSpPr>
          <p:grpSpPr>
            <a:xfrm>
              <a:off x="3748872" y="3991999"/>
              <a:ext cx="332273" cy="758880"/>
              <a:chOff x="3938601" y="3424416"/>
              <a:chExt cx="382193" cy="1209581"/>
            </a:xfrm>
          </p:grpSpPr>
          <p:grpSp>
            <p:nvGrpSpPr>
              <p:cNvPr id="197" name="组合 55"/>
              <p:cNvGrpSpPr/>
              <p:nvPr/>
            </p:nvGrpSpPr>
            <p:grpSpPr>
              <a:xfrm>
                <a:off x="3967072" y="3877791"/>
                <a:ext cx="340040" cy="376334"/>
                <a:chOff x="4645612" y="2807883"/>
                <a:chExt cx="772185" cy="772182"/>
              </a:xfrm>
              <a:solidFill>
                <a:sysClr val="windowText" lastClr="000000">
                  <a:lumMod val="65000"/>
                  <a:lumOff val="35000"/>
                </a:sysClr>
              </a:solidFill>
            </p:grpSpPr>
            <p:sp>
              <p:nvSpPr>
                <p:cNvPr id="203" name="Freeform 24"/>
                <p:cNvSpPr>
                  <a:spLocks noEditPoints="1"/>
                </p:cNvSpPr>
                <p:nvPr/>
              </p:nvSpPr>
              <p:spPr bwMode="auto">
                <a:xfrm>
                  <a:off x="4668934" y="2807883"/>
                  <a:ext cx="748863" cy="743680"/>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204" name="Freeform 25"/>
                <p:cNvSpPr/>
                <p:nvPr/>
              </p:nvSpPr>
              <p:spPr bwMode="auto">
                <a:xfrm>
                  <a:off x="4645612" y="2844160"/>
                  <a:ext cx="735905" cy="735905"/>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grpSp>
          <p:grpSp>
            <p:nvGrpSpPr>
              <p:cNvPr id="198" name="Group 2"/>
              <p:cNvGrpSpPr/>
              <p:nvPr/>
            </p:nvGrpSpPr>
            <p:grpSpPr>
              <a:xfrm>
                <a:off x="3951533" y="4374709"/>
                <a:ext cx="369261" cy="259288"/>
                <a:chOff x="3155212" y="1337701"/>
                <a:chExt cx="493336" cy="420842"/>
              </a:xfrm>
              <a:solidFill>
                <a:srgbClr val="595959"/>
              </a:solidFill>
            </p:grpSpPr>
            <p:sp>
              <p:nvSpPr>
                <p:cNvPr id="200" name="Freeform 5"/>
                <p:cNvSpPr/>
                <p:nvPr/>
              </p:nvSpPr>
              <p:spPr bwMode="auto">
                <a:xfrm>
                  <a:off x="3200484" y="1337701"/>
                  <a:ext cx="364319" cy="405523"/>
                </a:xfrm>
                <a:custGeom>
                  <a:avLst/>
                  <a:gdLst>
                    <a:gd name="T0" fmla="*/ 198 w 204"/>
                    <a:gd name="T1" fmla="*/ 63 h 227"/>
                    <a:gd name="T2" fmla="*/ 201 w 204"/>
                    <a:gd name="T3" fmla="*/ 56 h 227"/>
                    <a:gd name="T4" fmla="*/ 164 w 204"/>
                    <a:gd name="T5" fmla="*/ 4 h 227"/>
                    <a:gd name="T6" fmla="*/ 154 w 204"/>
                    <a:gd name="T7" fmla="*/ 4 h 227"/>
                    <a:gd name="T8" fmla="*/ 116 w 204"/>
                    <a:gd name="T9" fmla="*/ 56 h 227"/>
                    <a:gd name="T10" fmla="*/ 120 w 204"/>
                    <a:gd name="T11" fmla="*/ 63 h 227"/>
                    <a:gd name="T12" fmla="*/ 144 w 204"/>
                    <a:gd name="T13" fmla="*/ 63 h 227"/>
                    <a:gd name="T14" fmla="*/ 13 w 204"/>
                    <a:gd name="T15" fmla="*/ 200 h 227"/>
                    <a:gd name="T16" fmla="*/ 0 w 204"/>
                    <a:gd name="T17" fmla="*/ 214 h 227"/>
                    <a:gd name="T18" fmla="*/ 13 w 204"/>
                    <a:gd name="T19" fmla="*/ 227 h 227"/>
                    <a:gd name="T20" fmla="*/ 171 w 204"/>
                    <a:gd name="T21" fmla="*/ 63 h 227"/>
                    <a:gd name="T22" fmla="*/ 198 w 204"/>
                    <a:gd name="T23"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27">
                      <a:moveTo>
                        <a:pt x="198" y="63"/>
                      </a:moveTo>
                      <a:cubicBezTo>
                        <a:pt x="202" y="63"/>
                        <a:pt x="204" y="60"/>
                        <a:pt x="201" y="56"/>
                      </a:cubicBezTo>
                      <a:cubicBezTo>
                        <a:pt x="164" y="4"/>
                        <a:pt x="164" y="4"/>
                        <a:pt x="164" y="4"/>
                      </a:cubicBezTo>
                      <a:cubicBezTo>
                        <a:pt x="161" y="0"/>
                        <a:pt x="156" y="0"/>
                        <a:pt x="154" y="4"/>
                      </a:cubicBezTo>
                      <a:cubicBezTo>
                        <a:pt x="116" y="56"/>
                        <a:pt x="116" y="56"/>
                        <a:pt x="116" y="56"/>
                      </a:cubicBezTo>
                      <a:cubicBezTo>
                        <a:pt x="113" y="60"/>
                        <a:pt x="115" y="63"/>
                        <a:pt x="120" y="63"/>
                      </a:cubicBezTo>
                      <a:cubicBezTo>
                        <a:pt x="144" y="63"/>
                        <a:pt x="144" y="63"/>
                        <a:pt x="144" y="63"/>
                      </a:cubicBezTo>
                      <a:cubicBezTo>
                        <a:pt x="137" y="130"/>
                        <a:pt x="82" y="200"/>
                        <a:pt x="13" y="200"/>
                      </a:cubicBezTo>
                      <a:cubicBezTo>
                        <a:pt x="6" y="200"/>
                        <a:pt x="0" y="206"/>
                        <a:pt x="0" y="214"/>
                      </a:cubicBezTo>
                      <a:cubicBezTo>
                        <a:pt x="0" y="221"/>
                        <a:pt x="6" y="227"/>
                        <a:pt x="13" y="227"/>
                      </a:cubicBezTo>
                      <a:cubicBezTo>
                        <a:pt x="99" y="227"/>
                        <a:pt x="164" y="143"/>
                        <a:pt x="171" y="63"/>
                      </a:cubicBezTo>
                      <a:lnTo>
                        <a:pt x="198"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201" name="Freeform 6"/>
                <p:cNvSpPr>
                  <a:spLocks noEditPoints="1"/>
                </p:cNvSpPr>
                <p:nvPr/>
              </p:nvSpPr>
              <p:spPr bwMode="auto">
                <a:xfrm>
                  <a:off x="3155212" y="1388728"/>
                  <a:ext cx="189749" cy="187582"/>
                </a:xfrm>
                <a:custGeom>
                  <a:avLst/>
                  <a:gdLst>
                    <a:gd name="T0" fmla="*/ 53 w 106"/>
                    <a:gd name="T1" fmla="*/ 105 h 105"/>
                    <a:gd name="T2" fmla="*/ 106 w 106"/>
                    <a:gd name="T3" fmla="*/ 53 h 105"/>
                    <a:gd name="T4" fmla="*/ 53 w 106"/>
                    <a:gd name="T5" fmla="*/ 0 h 105"/>
                    <a:gd name="T6" fmla="*/ 0 w 106"/>
                    <a:gd name="T7" fmla="*/ 53 h 105"/>
                    <a:gd name="T8" fmla="*/ 53 w 106"/>
                    <a:gd name="T9" fmla="*/ 105 h 105"/>
                    <a:gd name="T10" fmla="*/ 53 w 106"/>
                    <a:gd name="T11" fmla="*/ 26 h 105"/>
                    <a:gd name="T12" fmla="*/ 80 w 106"/>
                    <a:gd name="T13" fmla="*/ 53 h 105"/>
                    <a:gd name="T14" fmla="*/ 53 w 106"/>
                    <a:gd name="T15" fmla="*/ 79 h 105"/>
                    <a:gd name="T16" fmla="*/ 27 w 106"/>
                    <a:gd name="T17" fmla="*/ 53 h 105"/>
                    <a:gd name="T18" fmla="*/ 53 w 106"/>
                    <a:gd name="T19" fmla="*/ 2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5">
                      <a:moveTo>
                        <a:pt x="53" y="105"/>
                      </a:moveTo>
                      <a:cubicBezTo>
                        <a:pt x="82" y="105"/>
                        <a:pt x="106" y="82"/>
                        <a:pt x="106" y="53"/>
                      </a:cubicBezTo>
                      <a:cubicBezTo>
                        <a:pt x="106" y="24"/>
                        <a:pt x="82" y="0"/>
                        <a:pt x="53" y="0"/>
                      </a:cubicBezTo>
                      <a:cubicBezTo>
                        <a:pt x="24" y="0"/>
                        <a:pt x="0" y="24"/>
                        <a:pt x="0" y="53"/>
                      </a:cubicBezTo>
                      <a:cubicBezTo>
                        <a:pt x="0" y="82"/>
                        <a:pt x="24" y="105"/>
                        <a:pt x="53" y="105"/>
                      </a:cubicBezTo>
                      <a:close/>
                      <a:moveTo>
                        <a:pt x="53" y="26"/>
                      </a:moveTo>
                      <a:cubicBezTo>
                        <a:pt x="68" y="26"/>
                        <a:pt x="80" y="38"/>
                        <a:pt x="80" y="53"/>
                      </a:cubicBezTo>
                      <a:cubicBezTo>
                        <a:pt x="80" y="67"/>
                        <a:pt x="68" y="79"/>
                        <a:pt x="53" y="79"/>
                      </a:cubicBezTo>
                      <a:cubicBezTo>
                        <a:pt x="39" y="79"/>
                        <a:pt x="27" y="67"/>
                        <a:pt x="27" y="53"/>
                      </a:cubicBezTo>
                      <a:cubicBezTo>
                        <a:pt x="27" y="38"/>
                        <a:pt x="39" y="26"/>
                        <a:pt x="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202" name="Freeform 7"/>
                <p:cNvSpPr/>
                <p:nvPr/>
              </p:nvSpPr>
              <p:spPr bwMode="auto">
                <a:xfrm>
                  <a:off x="3478316" y="1590478"/>
                  <a:ext cx="170232" cy="168065"/>
                </a:xfrm>
                <a:custGeom>
                  <a:avLst/>
                  <a:gdLst>
                    <a:gd name="T0" fmla="*/ 66 w 95"/>
                    <a:gd name="T1" fmla="*/ 48 h 94"/>
                    <a:gd name="T2" fmla="*/ 90 w 95"/>
                    <a:gd name="T3" fmla="*/ 24 h 94"/>
                    <a:gd name="T4" fmla="*/ 90 w 95"/>
                    <a:gd name="T5" fmla="*/ 5 h 94"/>
                    <a:gd name="T6" fmla="*/ 71 w 95"/>
                    <a:gd name="T7" fmla="*/ 5 h 94"/>
                    <a:gd name="T8" fmla="*/ 47 w 95"/>
                    <a:gd name="T9" fmla="*/ 29 h 94"/>
                    <a:gd name="T10" fmla="*/ 23 w 95"/>
                    <a:gd name="T11" fmla="*/ 5 h 94"/>
                    <a:gd name="T12" fmla="*/ 5 w 95"/>
                    <a:gd name="T13" fmla="*/ 5 h 94"/>
                    <a:gd name="T14" fmla="*/ 5 w 95"/>
                    <a:gd name="T15" fmla="*/ 24 h 94"/>
                    <a:gd name="T16" fmla="*/ 29 w 95"/>
                    <a:gd name="T17" fmla="*/ 48 h 94"/>
                    <a:gd name="T18" fmla="*/ 5 w 95"/>
                    <a:gd name="T19" fmla="*/ 72 h 94"/>
                    <a:gd name="T20" fmla="*/ 5 w 95"/>
                    <a:gd name="T21" fmla="*/ 90 h 94"/>
                    <a:gd name="T22" fmla="*/ 14 w 95"/>
                    <a:gd name="T23" fmla="*/ 94 h 94"/>
                    <a:gd name="T24" fmla="*/ 23 w 95"/>
                    <a:gd name="T25" fmla="*/ 90 h 94"/>
                    <a:gd name="T26" fmla="*/ 47 w 95"/>
                    <a:gd name="T27" fmla="*/ 66 h 94"/>
                    <a:gd name="T28" fmla="*/ 71 w 95"/>
                    <a:gd name="T29" fmla="*/ 90 h 94"/>
                    <a:gd name="T30" fmla="*/ 81 w 95"/>
                    <a:gd name="T31" fmla="*/ 94 h 94"/>
                    <a:gd name="T32" fmla="*/ 90 w 95"/>
                    <a:gd name="T33" fmla="*/ 90 h 94"/>
                    <a:gd name="T34" fmla="*/ 90 w 95"/>
                    <a:gd name="T35" fmla="*/ 72 h 94"/>
                    <a:gd name="T36" fmla="*/ 66 w 95"/>
                    <a:gd name="T37"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4">
                      <a:moveTo>
                        <a:pt x="66" y="48"/>
                      </a:moveTo>
                      <a:cubicBezTo>
                        <a:pt x="90" y="24"/>
                        <a:pt x="90" y="24"/>
                        <a:pt x="90" y="24"/>
                      </a:cubicBezTo>
                      <a:cubicBezTo>
                        <a:pt x="95" y="19"/>
                        <a:pt x="95" y="10"/>
                        <a:pt x="90" y="5"/>
                      </a:cubicBezTo>
                      <a:cubicBezTo>
                        <a:pt x="85" y="0"/>
                        <a:pt x="76" y="0"/>
                        <a:pt x="71" y="5"/>
                      </a:cubicBezTo>
                      <a:cubicBezTo>
                        <a:pt x="47" y="29"/>
                        <a:pt x="47" y="29"/>
                        <a:pt x="47" y="29"/>
                      </a:cubicBezTo>
                      <a:cubicBezTo>
                        <a:pt x="23" y="5"/>
                        <a:pt x="23" y="5"/>
                        <a:pt x="23" y="5"/>
                      </a:cubicBezTo>
                      <a:cubicBezTo>
                        <a:pt x="18" y="0"/>
                        <a:pt x="10" y="0"/>
                        <a:pt x="5" y="5"/>
                      </a:cubicBezTo>
                      <a:cubicBezTo>
                        <a:pt x="0" y="10"/>
                        <a:pt x="0" y="19"/>
                        <a:pt x="5" y="24"/>
                      </a:cubicBezTo>
                      <a:cubicBezTo>
                        <a:pt x="29" y="48"/>
                        <a:pt x="29" y="48"/>
                        <a:pt x="29" y="48"/>
                      </a:cubicBezTo>
                      <a:cubicBezTo>
                        <a:pt x="5" y="72"/>
                        <a:pt x="5" y="72"/>
                        <a:pt x="5" y="72"/>
                      </a:cubicBezTo>
                      <a:cubicBezTo>
                        <a:pt x="0" y="77"/>
                        <a:pt x="0" y="85"/>
                        <a:pt x="5" y="90"/>
                      </a:cubicBezTo>
                      <a:cubicBezTo>
                        <a:pt x="7" y="93"/>
                        <a:pt x="11" y="94"/>
                        <a:pt x="14" y="94"/>
                      </a:cubicBezTo>
                      <a:cubicBezTo>
                        <a:pt x="17" y="94"/>
                        <a:pt x="21" y="93"/>
                        <a:pt x="23" y="90"/>
                      </a:cubicBezTo>
                      <a:cubicBezTo>
                        <a:pt x="47" y="66"/>
                        <a:pt x="47" y="66"/>
                        <a:pt x="47" y="66"/>
                      </a:cubicBezTo>
                      <a:cubicBezTo>
                        <a:pt x="71" y="90"/>
                        <a:pt x="71" y="90"/>
                        <a:pt x="71" y="90"/>
                      </a:cubicBezTo>
                      <a:cubicBezTo>
                        <a:pt x="74" y="93"/>
                        <a:pt x="77" y="94"/>
                        <a:pt x="81" y="94"/>
                      </a:cubicBezTo>
                      <a:cubicBezTo>
                        <a:pt x="84" y="94"/>
                        <a:pt x="87" y="93"/>
                        <a:pt x="90" y="90"/>
                      </a:cubicBezTo>
                      <a:cubicBezTo>
                        <a:pt x="95" y="85"/>
                        <a:pt x="95" y="77"/>
                        <a:pt x="90" y="72"/>
                      </a:cubicBezTo>
                      <a:lnTo>
                        <a:pt x="66"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grpSp>
          <p:sp>
            <p:nvSpPr>
              <p:cNvPr id="199" name="Freeform 49"/>
              <p:cNvSpPr>
                <a:spLocks noEditPoints="1"/>
              </p:cNvSpPr>
              <p:nvPr/>
            </p:nvSpPr>
            <p:spPr bwMode="auto">
              <a:xfrm>
                <a:off x="3938601" y="3424416"/>
                <a:ext cx="368511" cy="332791"/>
              </a:xfrm>
              <a:custGeom>
                <a:avLst/>
                <a:gdLst>
                  <a:gd name="T0" fmla="*/ 104 w 197"/>
                  <a:gd name="T1" fmla="*/ 104 h 200"/>
                  <a:gd name="T2" fmla="*/ 68 w 197"/>
                  <a:gd name="T3" fmla="*/ 118 h 200"/>
                  <a:gd name="T4" fmla="*/ 33 w 197"/>
                  <a:gd name="T5" fmla="*/ 104 h 200"/>
                  <a:gd name="T6" fmla="*/ 18 w 197"/>
                  <a:gd name="T7" fmla="*/ 68 h 200"/>
                  <a:gd name="T8" fmla="*/ 33 w 197"/>
                  <a:gd name="T9" fmla="*/ 32 h 200"/>
                  <a:gd name="T10" fmla="*/ 68 w 197"/>
                  <a:gd name="T11" fmla="*/ 18 h 200"/>
                  <a:gd name="T12" fmla="*/ 104 w 197"/>
                  <a:gd name="T13" fmla="*/ 32 h 200"/>
                  <a:gd name="T14" fmla="*/ 119 w 197"/>
                  <a:gd name="T15" fmla="*/ 68 h 200"/>
                  <a:gd name="T16" fmla="*/ 104 w 197"/>
                  <a:gd name="T17" fmla="*/ 104 h 200"/>
                  <a:gd name="T18" fmla="*/ 188 w 197"/>
                  <a:gd name="T19" fmla="*/ 161 h 200"/>
                  <a:gd name="T20" fmla="*/ 182 w 197"/>
                  <a:gd name="T21" fmla="*/ 155 h 200"/>
                  <a:gd name="T22" fmla="*/ 169 w 197"/>
                  <a:gd name="T23" fmla="*/ 168 h 200"/>
                  <a:gd name="T24" fmla="*/ 164 w 197"/>
                  <a:gd name="T25" fmla="*/ 168 h 200"/>
                  <a:gd name="T26" fmla="*/ 164 w 197"/>
                  <a:gd name="T27" fmla="*/ 163 h 200"/>
                  <a:gd name="T28" fmla="*/ 177 w 197"/>
                  <a:gd name="T29" fmla="*/ 150 h 200"/>
                  <a:gd name="T30" fmla="*/ 172 w 197"/>
                  <a:gd name="T31" fmla="*/ 145 h 200"/>
                  <a:gd name="T32" fmla="*/ 160 w 197"/>
                  <a:gd name="T33" fmla="*/ 158 h 200"/>
                  <a:gd name="T34" fmla="*/ 155 w 197"/>
                  <a:gd name="T35" fmla="*/ 158 h 200"/>
                  <a:gd name="T36" fmla="*/ 155 w 197"/>
                  <a:gd name="T37" fmla="*/ 153 h 200"/>
                  <a:gd name="T38" fmla="*/ 168 w 197"/>
                  <a:gd name="T39" fmla="*/ 140 h 200"/>
                  <a:gd name="T40" fmla="*/ 163 w 197"/>
                  <a:gd name="T41" fmla="*/ 136 h 200"/>
                  <a:gd name="T42" fmla="*/ 150 w 197"/>
                  <a:gd name="T43" fmla="*/ 148 h 200"/>
                  <a:gd name="T44" fmla="*/ 145 w 197"/>
                  <a:gd name="T45" fmla="*/ 148 h 200"/>
                  <a:gd name="T46" fmla="*/ 145 w 197"/>
                  <a:gd name="T47" fmla="*/ 143 h 200"/>
                  <a:gd name="T48" fmla="*/ 158 w 197"/>
                  <a:gd name="T49" fmla="*/ 131 h 200"/>
                  <a:gd name="T50" fmla="*/ 154 w 197"/>
                  <a:gd name="T51" fmla="*/ 127 h 200"/>
                  <a:gd name="T52" fmla="*/ 131 w 197"/>
                  <a:gd name="T53" fmla="*/ 122 h 200"/>
                  <a:gd name="T54" fmla="*/ 120 w 197"/>
                  <a:gd name="T55" fmla="*/ 112 h 200"/>
                  <a:gd name="T56" fmla="*/ 136 w 197"/>
                  <a:gd name="T57" fmla="*/ 68 h 200"/>
                  <a:gd name="T58" fmla="*/ 68 w 197"/>
                  <a:gd name="T59" fmla="*/ 0 h 200"/>
                  <a:gd name="T60" fmla="*/ 0 w 197"/>
                  <a:gd name="T61" fmla="*/ 68 h 200"/>
                  <a:gd name="T62" fmla="*/ 68 w 197"/>
                  <a:gd name="T63" fmla="*/ 136 h 200"/>
                  <a:gd name="T64" fmla="*/ 107 w 197"/>
                  <a:gd name="T65" fmla="*/ 124 h 200"/>
                  <a:gd name="T66" fmla="*/ 119 w 197"/>
                  <a:gd name="T67" fmla="*/ 135 h 200"/>
                  <a:gd name="T68" fmla="*/ 124 w 197"/>
                  <a:gd name="T69" fmla="*/ 158 h 200"/>
                  <a:gd name="T70" fmla="*/ 157 w 197"/>
                  <a:gd name="T71" fmla="*/ 192 h 200"/>
                  <a:gd name="T72" fmla="*/ 188 w 197"/>
                  <a:gd name="T73" fmla="*/ 192 h 200"/>
                  <a:gd name="T74" fmla="*/ 188 w 197"/>
                  <a:gd name="T75" fmla="*/ 192 h 200"/>
                  <a:gd name="T76" fmla="*/ 188 w 197"/>
                  <a:gd name="T77" fmla="*/ 161 h 200"/>
                  <a:gd name="T78" fmla="*/ 68 w 197"/>
                  <a:gd name="T79" fmla="*/ 29 h 200"/>
                  <a:gd name="T80" fmla="*/ 62 w 197"/>
                  <a:gd name="T81" fmla="*/ 29 h 200"/>
                  <a:gd name="T82" fmla="*/ 57 w 197"/>
                  <a:gd name="T83" fmla="*/ 37 h 200"/>
                  <a:gd name="T84" fmla="*/ 64 w 197"/>
                  <a:gd name="T85" fmla="*/ 42 h 200"/>
                  <a:gd name="T86" fmla="*/ 68 w 197"/>
                  <a:gd name="T87" fmla="*/ 42 h 200"/>
                  <a:gd name="T88" fmla="*/ 94 w 197"/>
                  <a:gd name="T89" fmla="*/ 66 h 200"/>
                  <a:gd name="T90" fmla="*/ 101 w 197"/>
                  <a:gd name="T91" fmla="*/ 73 h 200"/>
                  <a:gd name="T92" fmla="*/ 101 w 197"/>
                  <a:gd name="T93" fmla="*/ 73 h 200"/>
                  <a:gd name="T94" fmla="*/ 108 w 197"/>
                  <a:gd name="T95" fmla="*/ 66 h 200"/>
                  <a:gd name="T96" fmla="*/ 68 w 197"/>
                  <a:gd name="T97"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00">
                    <a:moveTo>
                      <a:pt x="104" y="104"/>
                    </a:moveTo>
                    <a:cubicBezTo>
                      <a:pt x="95" y="113"/>
                      <a:pt x="82" y="118"/>
                      <a:pt x="68" y="118"/>
                    </a:cubicBezTo>
                    <a:cubicBezTo>
                      <a:pt x="54" y="118"/>
                      <a:pt x="42" y="113"/>
                      <a:pt x="33" y="104"/>
                    </a:cubicBezTo>
                    <a:cubicBezTo>
                      <a:pt x="24" y="94"/>
                      <a:pt x="18" y="82"/>
                      <a:pt x="18" y="68"/>
                    </a:cubicBezTo>
                    <a:cubicBezTo>
                      <a:pt x="18" y="54"/>
                      <a:pt x="24" y="42"/>
                      <a:pt x="33" y="32"/>
                    </a:cubicBezTo>
                    <a:cubicBezTo>
                      <a:pt x="42" y="23"/>
                      <a:pt x="54" y="18"/>
                      <a:pt x="68" y="18"/>
                    </a:cubicBezTo>
                    <a:cubicBezTo>
                      <a:pt x="82" y="18"/>
                      <a:pt x="95" y="23"/>
                      <a:pt x="104" y="32"/>
                    </a:cubicBezTo>
                    <a:cubicBezTo>
                      <a:pt x="113" y="42"/>
                      <a:pt x="119" y="54"/>
                      <a:pt x="119" y="68"/>
                    </a:cubicBezTo>
                    <a:cubicBezTo>
                      <a:pt x="119" y="82"/>
                      <a:pt x="113" y="94"/>
                      <a:pt x="104" y="104"/>
                    </a:cubicBezTo>
                    <a:moveTo>
                      <a:pt x="188" y="161"/>
                    </a:moveTo>
                    <a:cubicBezTo>
                      <a:pt x="182" y="155"/>
                      <a:pt x="182" y="155"/>
                      <a:pt x="182" y="155"/>
                    </a:cubicBezTo>
                    <a:cubicBezTo>
                      <a:pt x="169" y="168"/>
                      <a:pt x="169" y="168"/>
                      <a:pt x="169" y="168"/>
                    </a:cubicBezTo>
                    <a:cubicBezTo>
                      <a:pt x="168" y="169"/>
                      <a:pt x="166" y="169"/>
                      <a:pt x="164" y="168"/>
                    </a:cubicBezTo>
                    <a:cubicBezTo>
                      <a:pt x="163" y="166"/>
                      <a:pt x="163" y="164"/>
                      <a:pt x="164" y="163"/>
                    </a:cubicBezTo>
                    <a:cubicBezTo>
                      <a:pt x="177" y="150"/>
                      <a:pt x="177" y="150"/>
                      <a:pt x="177" y="150"/>
                    </a:cubicBezTo>
                    <a:cubicBezTo>
                      <a:pt x="172" y="145"/>
                      <a:pt x="172" y="145"/>
                      <a:pt x="172" y="145"/>
                    </a:cubicBezTo>
                    <a:cubicBezTo>
                      <a:pt x="160" y="158"/>
                      <a:pt x="160" y="158"/>
                      <a:pt x="160" y="158"/>
                    </a:cubicBezTo>
                    <a:cubicBezTo>
                      <a:pt x="158" y="159"/>
                      <a:pt x="156" y="159"/>
                      <a:pt x="155" y="158"/>
                    </a:cubicBezTo>
                    <a:cubicBezTo>
                      <a:pt x="153" y="157"/>
                      <a:pt x="153" y="155"/>
                      <a:pt x="155" y="153"/>
                    </a:cubicBezTo>
                    <a:cubicBezTo>
                      <a:pt x="168" y="140"/>
                      <a:pt x="168" y="140"/>
                      <a:pt x="168" y="140"/>
                    </a:cubicBezTo>
                    <a:cubicBezTo>
                      <a:pt x="163" y="136"/>
                      <a:pt x="163" y="136"/>
                      <a:pt x="163" y="136"/>
                    </a:cubicBezTo>
                    <a:cubicBezTo>
                      <a:pt x="150" y="148"/>
                      <a:pt x="150" y="148"/>
                      <a:pt x="150" y="148"/>
                    </a:cubicBezTo>
                    <a:cubicBezTo>
                      <a:pt x="149" y="150"/>
                      <a:pt x="146" y="150"/>
                      <a:pt x="145" y="148"/>
                    </a:cubicBezTo>
                    <a:cubicBezTo>
                      <a:pt x="144" y="147"/>
                      <a:pt x="144" y="145"/>
                      <a:pt x="145" y="143"/>
                    </a:cubicBezTo>
                    <a:cubicBezTo>
                      <a:pt x="158" y="131"/>
                      <a:pt x="158" y="131"/>
                      <a:pt x="158" y="131"/>
                    </a:cubicBezTo>
                    <a:cubicBezTo>
                      <a:pt x="154" y="127"/>
                      <a:pt x="154" y="127"/>
                      <a:pt x="154" y="127"/>
                    </a:cubicBezTo>
                    <a:cubicBezTo>
                      <a:pt x="148" y="121"/>
                      <a:pt x="139" y="119"/>
                      <a:pt x="131" y="122"/>
                    </a:cubicBezTo>
                    <a:cubicBezTo>
                      <a:pt x="120" y="112"/>
                      <a:pt x="120" y="112"/>
                      <a:pt x="120" y="112"/>
                    </a:cubicBezTo>
                    <a:cubicBezTo>
                      <a:pt x="130" y="100"/>
                      <a:pt x="136" y="85"/>
                      <a:pt x="136" y="68"/>
                    </a:cubicBezTo>
                    <a:cubicBezTo>
                      <a:pt x="136" y="30"/>
                      <a:pt x="106" y="0"/>
                      <a:pt x="68" y="0"/>
                    </a:cubicBezTo>
                    <a:cubicBezTo>
                      <a:pt x="31" y="0"/>
                      <a:pt x="0" y="30"/>
                      <a:pt x="0" y="68"/>
                    </a:cubicBezTo>
                    <a:cubicBezTo>
                      <a:pt x="0" y="106"/>
                      <a:pt x="31" y="136"/>
                      <a:pt x="68" y="136"/>
                    </a:cubicBezTo>
                    <a:cubicBezTo>
                      <a:pt x="83" y="136"/>
                      <a:pt x="96" y="131"/>
                      <a:pt x="107" y="124"/>
                    </a:cubicBezTo>
                    <a:cubicBezTo>
                      <a:pt x="119" y="135"/>
                      <a:pt x="119" y="135"/>
                      <a:pt x="119" y="135"/>
                    </a:cubicBezTo>
                    <a:cubicBezTo>
                      <a:pt x="116" y="143"/>
                      <a:pt x="117" y="152"/>
                      <a:pt x="124" y="158"/>
                    </a:cubicBezTo>
                    <a:cubicBezTo>
                      <a:pt x="157" y="192"/>
                      <a:pt x="157" y="192"/>
                      <a:pt x="157" y="192"/>
                    </a:cubicBezTo>
                    <a:cubicBezTo>
                      <a:pt x="166" y="200"/>
                      <a:pt x="179" y="200"/>
                      <a:pt x="188" y="192"/>
                    </a:cubicBezTo>
                    <a:cubicBezTo>
                      <a:pt x="188" y="192"/>
                      <a:pt x="188" y="192"/>
                      <a:pt x="188" y="192"/>
                    </a:cubicBezTo>
                    <a:cubicBezTo>
                      <a:pt x="197" y="183"/>
                      <a:pt x="197" y="169"/>
                      <a:pt x="188" y="161"/>
                    </a:cubicBezTo>
                    <a:moveTo>
                      <a:pt x="68" y="29"/>
                    </a:moveTo>
                    <a:cubicBezTo>
                      <a:pt x="66" y="29"/>
                      <a:pt x="64" y="29"/>
                      <a:pt x="62" y="29"/>
                    </a:cubicBezTo>
                    <a:cubicBezTo>
                      <a:pt x="59" y="30"/>
                      <a:pt x="56" y="33"/>
                      <a:pt x="57" y="37"/>
                    </a:cubicBezTo>
                    <a:cubicBezTo>
                      <a:pt x="57" y="40"/>
                      <a:pt x="61" y="43"/>
                      <a:pt x="64" y="42"/>
                    </a:cubicBezTo>
                    <a:cubicBezTo>
                      <a:pt x="66" y="42"/>
                      <a:pt x="67" y="42"/>
                      <a:pt x="68" y="42"/>
                    </a:cubicBezTo>
                    <a:cubicBezTo>
                      <a:pt x="82" y="42"/>
                      <a:pt x="93" y="53"/>
                      <a:pt x="94" y="66"/>
                    </a:cubicBezTo>
                    <a:cubicBezTo>
                      <a:pt x="94" y="70"/>
                      <a:pt x="97" y="73"/>
                      <a:pt x="101" y="73"/>
                    </a:cubicBezTo>
                    <a:cubicBezTo>
                      <a:pt x="101" y="73"/>
                      <a:pt x="101" y="73"/>
                      <a:pt x="101" y="73"/>
                    </a:cubicBezTo>
                    <a:cubicBezTo>
                      <a:pt x="105" y="72"/>
                      <a:pt x="108" y="69"/>
                      <a:pt x="108" y="66"/>
                    </a:cubicBezTo>
                    <a:cubicBezTo>
                      <a:pt x="106" y="45"/>
                      <a:pt x="89" y="29"/>
                      <a:pt x="68" y="29"/>
                    </a:cubicBezTo>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a:defRPr/>
                </a:pPr>
                <a:endParaRPr lang="en-IE" kern="0" dirty="0">
                  <a:solidFill>
                    <a:prstClr val="black"/>
                  </a:solidFill>
                </a:endParaRPr>
              </a:p>
            </p:txBody>
          </p:sp>
        </p:grpSp>
        <p:grpSp>
          <p:nvGrpSpPr>
            <p:cNvPr id="163" name="Group 97"/>
            <p:cNvGrpSpPr/>
            <p:nvPr/>
          </p:nvGrpSpPr>
          <p:grpSpPr>
            <a:xfrm>
              <a:off x="4066851" y="3953270"/>
              <a:ext cx="1780191" cy="1029785"/>
              <a:chOff x="4334875" y="3396498"/>
              <a:chExt cx="1780191" cy="1199137"/>
            </a:xfrm>
          </p:grpSpPr>
          <p:sp>
            <p:nvSpPr>
              <p:cNvPr id="193" name="文本框 69"/>
              <p:cNvSpPr txBox="1"/>
              <p:nvPr/>
            </p:nvSpPr>
            <p:spPr>
              <a:xfrm>
                <a:off x="4350527" y="3714546"/>
                <a:ext cx="1653075" cy="322552"/>
              </a:xfrm>
              <a:prstGeom prst="rect">
                <a:avLst/>
              </a:prstGeom>
              <a:noFill/>
            </p:spPr>
            <p:txBody>
              <a:bodyPr wrap="square" lIns="91440" rIns="91440" rtlCol="0">
                <a:spAutoFit/>
              </a:bodyPr>
              <a:lstStyle/>
              <a:p>
                <a:pPr>
                  <a:defRPr/>
                </a:pPr>
                <a:r>
                  <a:rPr lang="zh-CN" altLang="en-US" sz="1200" b="1" kern="0" dirty="0">
                    <a:solidFill>
                      <a:prstClr val="black">
                        <a:lumMod val="75000"/>
                        <a:lumOff val="25000"/>
                      </a:prstClr>
                    </a:solidFill>
                  </a:rPr>
                  <a:t>设备预测性分析模型</a:t>
                </a:r>
                <a:endParaRPr lang="zh-CN" altLang="en-US" sz="1200" b="1" kern="0" dirty="0">
                  <a:solidFill>
                    <a:prstClr val="black">
                      <a:lumMod val="75000"/>
                      <a:lumOff val="25000"/>
                    </a:prstClr>
                  </a:solidFill>
                </a:endParaRPr>
              </a:p>
            </p:txBody>
          </p:sp>
          <p:sp>
            <p:nvSpPr>
              <p:cNvPr id="194" name="Rectangle 135"/>
              <p:cNvSpPr/>
              <p:nvPr/>
            </p:nvSpPr>
            <p:spPr>
              <a:xfrm>
                <a:off x="4334875" y="4065318"/>
                <a:ext cx="1780191" cy="280012"/>
              </a:xfrm>
              <a:prstGeom prst="rect">
                <a:avLst/>
              </a:prstGeom>
              <a:noFill/>
              <a:ln w="25400" cap="flat" cmpd="sng" algn="ctr">
                <a:noFill/>
                <a:prstDash val="solid"/>
              </a:ln>
              <a:effectLst/>
            </p:spPr>
            <p:txBody>
              <a:bodyPr lIns="91440" rIns="91440" rtlCol="0" anchor="ctr"/>
              <a:lstStyle/>
              <a:p>
                <a:pPr>
                  <a:defRPr/>
                </a:pPr>
                <a:r>
                  <a:rPr lang="zh-CN" altLang="en-US" sz="1200" b="1" kern="0" dirty="0">
                    <a:solidFill>
                      <a:prstClr val="black">
                        <a:lumMod val="75000"/>
                        <a:lumOff val="25000"/>
                      </a:prstClr>
                    </a:solidFill>
                  </a:rPr>
                  <a:t>运行状态优化服务</a:t>
                </a:r>
                <a:endParaRPr lang="zh-CN" altLang="en-US" sz="1200" b="1" kern="0" dirty="0">
                  <a:solidFill>
                    <a:prstClr val="black">
                      <a:lumMod val="75000"/>
                      <a:lumOff val="25000"/>
                    </a:prstClr>
                  </a:solidFill>
                </a:endParaRPr>
              </a:p>
            </p:txBody>
          </p:sp>
          <p:sp>
            <p:nvSpPr>
              <p:cNvPr id="195" name="文本框 68"/>
              <p:cNvSpPr txBox="1"/>
              <p:nvPr/>
            </p:nvSpPr>
            <p:spPr>
              <a:xfrm>
                <a:off x="4376936" y="3396498"/>
                <a:ext cx="1523406" cy="322552"/>
              </a:xfrm>
              <a:prstGeom prst="rect">
                <a:avLst/>
              </a:prstGeom>
              <a:noFill/>
            </p:spPr>
            <p:txBody>
              <a:bodyPr wrap="square" lIns="91440" rIns="91440" rtlCol="0">
                <a:spAutoFit/>
              </a:bodyPr>
              <a:lstStyle/>
              <a:p>
                <a:pPr>
                  <a:defRPr/>
                </a:pPr>
                <a:r>
                  <a:rPr lang="zh-CN" altLang="en-US" sz="1200" b="1" kern="0" dirty="0">
                    <a:solidFill>
                      <a:prstClr val="black">
                        <a:lumMod val="75000"/>
                        <a:lumOff val="25000"/>
                      </a:prstClr>
                    </a:solidFill>
                  </a:rPr>
                  <a:t>生产动态分析</a:t>
                </a:r>
                <a:endParaRPr lang="zh-CN" altLang="en-US" sz="1200" b="1" kern="0" dirty="0">
                  <a:solidFill>
                    <a:prstClr val="black">
                      <a:lumMod val="75000"/>
                      <a:lumOff val="25000"/>
                    </a:prstClr>
                  </a:solidFill>
                </a:endParaRPr>
              </a:p>
            </p:txBody>
          </p:sp>
          <p:sp>
            <p:nvSpPr>
              <p:cNvPr id="196" name="矩形 5"/>
              <p:cNvSpPr/>
              <p:nvPr/>
            </p:nvSpPr>
            <p:spPr>
              <a:xfrm>
                <a:off x="4396594" y="4165565"/>
                <a:ext cx="407484" cy="430070"/>
              </a:xfrm>
              <a:prstGeom prst="rect">
                <a:avLst/>
              </a:prstGeom>
            </p:spPr>
            <p:txBody>
              <a:bodyPr wrap="none">
                <a:spAutoFit/>
              </a:bodyPr>
              <a:lstStyle/>
              <a:p>
                <a:pPr>
                  <a:defRPr/>
                </a:pPr>
                <a:r>
                  <a:rPr lang="en-US" altLang="zh-CN" b="1" kern="0" dirty="0">
                    <a:solidFill>
                      <a:sysClr val="windowText" lastClr="000000"/>
                    </a:solidFill>
                  </a:rPr>
                  <a:t>…</a:t>
                </a:r>
                <a:endParaRPr lang="zh-CN" altLang="en-US" b="1" kern="0" dirty="0">
                  <a:solidFill>
                    <a:sysClr val="windowText" lastClr="000000"/>
                  </a:solidFill>
                </a:endParaRPr>
              </a:p>
            </p:txBody>
          </p:sp>
        </p:grpSp>
        <p:grpSp>
          <p:nvGrpSpPr>
            <p:cNvPr id="164" name="Group 95"/>
            <p:cNvGrpSpPr/>
            <p:nvPr/>
          </p:nvGrpSpPr>
          <p:grpSpPr>
            <a:xfrm>
              <a:off x="6013407" y="3991999"/>
              <a:ext cx="327264" cy="793499"/>
              <a:chOff x="8527344" y="3443113"/>
              <a:chExt cx="458104" cy="1196246"/>
            </a:xfrm>
          </p:grpSpPr>
          <p:sp>
            <p:nvSpPr>
              <p:cNvPr id="178" name="Freeform 25"/>
              <p:cNvSpPr>
                <a:spLocks noEditPoints="1"/>
              </p:cNvSpPr>
              <p:nvPr/>
            </p:nvSpPr>
            <p:spPr bwMode="auto">
              <a:xfrm>
                <a:off x="8532104" y="3443113"/>
                <a:ext cx="424834" cy="345813"/>
              </a:xfrm>
              <a:custGeom>
                <a:avLst/>
                <a:gdLst>
                  <a:gd name="T0" fmla="*/ 218 w 275"/>
                  <a:gd name="T1" fmla="*/ 4 h 236"/>
                  <a:gd name="T2" fmla="*/ 274 w 275"/>
                  <a:gd name="T3" fmla="*/ 121 h 236"/>
                  <a:gd name="T4" fmla="*/ 253 w 275"/>
                  <a:gd name="T5" fmla="*/ 62 h 236"/>
                  <a:gd name="T6" fmla="*/ 220 w 275"/>
                  <a:gd name="T7" fmla="*/ 46 h 236"/>
                  <a:gd name="T8" fmla="*/ 192 w 275"/>
                  <a:gd name="T9" fmla="*/ 50 h 236"/>
                  <a:gd name="T10" fmla="*/ 167 w 275"/>
                  <a:gd name="T11" fmla="*/ 104 h 236"/>
                  <a:gd name="T12" fmla="*/ 153 w 275"/>
                  <a:gd name="T13" fmla="*/ 158 h 236"/>
                  <a:gd name="T14" fmla="*/ 156 w 275"/>
                  <a:gd name="T15" fmla="*/ 166 h 236"/>
                  <a:gd name="T16" fmla="*/ 176 w 275"/>
                  <a:gd name="T17" fmla="*/ 126 h 236"/>
                  <a:gd name="T18" fmla="*/ 198 w 275"/>
                  <a:gd name="T19" fmla="*/ 72 h 236"/>
                  <a:gd name="T20" fmla="*/ 197 w 275"/>
                  <a:gd name="T21" fmla="*/ 226 h 236"/>
                  <a:gd name="T22" fmla="*/ 216 w 275"/>
                  <a:gd name="T23" fmla="*/ 151 h 236"/>
                  <a:gd name="T24" fmla="*/ 229 w 275"/>
                  <a:gd name="T25" fmla="*/ 236 h 236"/>
                  <a:gd name="T26" fmla="*/ 255 w 275"/>
                  <a:gd name="T27" fmla="*/ 151 h 236"/>
                  <a:gd name="T28" fmla="*/ 259 w 275"/>
                  <a:gd name="T29" fmla="*/ 126 h 236"/>
                  <a:gd name="T30" fmla="*/ 97 w 275"/>
                  <a:gd name="T31" fmla="*/ 132 h 236"/>
                  <a:gd name="T32" fmla="*/ 109 w 275"/>
                  <a:gd name="T33" fmla="*/ 166 h 236"/>
                  <a:gd name="T34" fmla="*/ 113 w 275"/>
                  <a:gd name="T35" fmla="*/ 158 h 236"/>
                  <a:gd name="T36" fmla="*/ 79 w 275"/>
                  <a:gd name="T37" fmla="*/ 51 h 236"/>
                  <a:gd name="T38" fmla="*/ 61 w 275"/>
                  <a:gd name="T39" fmla="*/ 40 h 236"/>
                  <a:gd name="T40" fmla="*/ 0 w 275"/>
                  <a:gd name="T41" fmla="*/ 138 h 236"/>
                  <a:gd name="T42" fmla="*/ 18 w 275"/>
                  <a:gd name="T43" fmla="*/ 71 h 236"/>
                  <a:gd name="T44" fmla="*/ 31 w 275"/>
                  <a:gd name="T45" fmla="*/ 236 h 236"/>
                  <a:gd name="T46" fmla="*/ 45 w 275"/>
                  <a:gd name="T47" fmla="*/ 137 h 236"/>
                  <a:gd name="T48" fmla="*/ 66 w 275"/>
                  <a:gd name="T49" fmla="*/ 226 h 236"/>
                  <a:gd name="T50" fmla="*/ 97 w 275"/>
                  <a:gd name="T51" fmla="*/ 132 h 236"/>
                  <a:gd name="T52" fmla="*/ 41 w 275"/>
                  <a:gd name="T53" fmla="*/ 0 h 236"/>
                  <a:gd name="T54" fmla="*/ 173 w 275"/>
                  <a:gd name="T55" fmla="*/ 163 h 236"/>
                  <a:gd name="T56" fmla="*/ 147 w 275"/>
                  <a:gd name="T57" fmla="*/ 163 h 236"/>
                  <a:gd name="T58" fmla="*/ 106 w 275"/>
                  <a:gd name="T59" fmla="*/ 163 h 236"/>
                  <a:gd name="T60" fmla="*/ 97 w 275"/>
                  <a:gd name="T61" fmla="*/ 205 h 236"/>
                  <a:gd name="T62" fmla="*/ 169 w 275"/>
                  <a:gd name="T63" fmla="*/ 205 h 236"/>
                  <a:gd name="T64" fmla="*/ 109 w 275"/>
                  <a:gd name="T65" fmla="*/ 199 h 236"/>
                  <a:gd name="T66" fmla="*/ 102 w 275"/>
                  <a:gd name="T67" fmla="*/ 199 h 236"/>
                  <a:gd name="T68" fmla="*/ 106 w 275"/>
                  <a:gd name="T69" fmla="*/ 189 h 236"/>
                  <a:gd name="T70" fmla="*/ 109 w 275"/>
                  <a:gd name="T71" fmla="*/ 180 h 236"/>
                  <a:gd name="T72" fmla="*/ 98 w 275"/>
                  <a:gd name="T73" fmla="*/ 180 h 236"/>
                  <a:gd name="T74" fmla="*/ 106 w 275"/>
                  <a:gd name="T75" fmla="*/ 171 h 236"/>
                  <a:gd name="T76" fmla="*/ 129 w 275"/>
                  <a:gd name="T77" fmla="*/ 199 h 236"/>
                  <a:gd name="T78" fmla="*/ 116 w 275"/>
                  <a:gd name="T79" fmla="*/ 199 h 236"/>
                  <a:gd name="T80" fmla="*/ 126 w 275"/>
                  <a:gd name="T81" fmla="*/ 189 h 236"/>
                  <a:gd name="T82" fmla="*/ 129 w 275"/>
                  <a:gd name="T83" fmla="*/ 180 h 236"/>
                  <a:gd name="T84" fmla="*/ 116 w 275"/>
                  <a:gd name="T85" fmla="*/ 180 h 236"/>
                  <a:gd name="T86" fmla="*/ 126 w 275"/>
                  <a:gd name="T87" fmla="*/ 171 h 236"/>
                  <a:gd name="T88" fmla="*/ 149 w 275"/>
                  <a:gd name="T89" fmla="*/ 199 h 236"/>
                  <a:gd name="T90" fmla="*/ 136 w 275"/>
                  <a:gd name="T91" fmla="*/ 199 h 236"/>
                  <a:gd name="T92" fmla="*/ 147 w 275"/>
                  <a:gd name="T93" fmla="*/ 189 h 236"/>
                  <a:gd name="T94" fmla="*/ 149 w 275"/>
                  <a:gd name="T95" fmla="*/ 180 h 236"/>
                  <a:gd name="T96" fmla="*/ 136 w 275"/>
                  <a:gd name="T97" fmla="*/ 180 h 236"/>
                  <a:gd name="T98" fmla="*/ 147 w 275"/>
                  <a:gd name="T99" fmla="*/ 171 h 236"/>
                  <a:gd name="T100" fmla="*/ 165 w 275"/>
                  <a:gd name="T101" fmla="*/ 192 h 236"/>
                  <a:gd name="T102" fmla="*/ 160 w 275"/>
                  <a:gd name="T103" fmla="*/ 201 h 236"/>
                  <a:gd name="T104" fmla="*/ 160 w 275"/>
                  <a:gd name="T105" fmla="*/ 189 h 236"/>
                  <a:gd name="T106" fmla="*/ 169 w 275"/>
                  <a:gd name="T107" fmla="*/ 173 h 236"/>
                  <a:gd name="T108" fmla="*/ 160 w 275"/>
                  <a:gd name="T109" fmla="*/ 182 h 236"/>
                  <a:gd name="T110" fmla="*/ 160 w 275"/>
                  <a:gd name="T111" fmla="*/ 1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5" h="236">
                    <a:moveTo>
                      <a:pt x="218" y="40"/>
                    </a:moveTo>
                    <a:cubicBezTo>
                      <a:pt x="228" y="40"/>
                      <a:pt x="236" y="32"/>
                      <a:pt x="236" y="22"/>
                    </a:cubicBezTo>
                    <a:cubicBezTo>
                      <a:pt x="236" y="12"/>
                      <a:pt x="228" y="4"/>
                      <a:pt x="218" y="4"/>
                    </a:cubicBezTo>
                    <a:cubicBezTo>
                      <a:pt x="208" y="4"/>
                      <a:pt x="200" y="12"/>
                      <a:pt x="200" y="22"/>
                    </a:cubicBezTo>
                    <a:cubicBezTo>
                      <a:pt x="200" y="32"/>
                      <a:pt x="208" y="40"/>
                      <a:pt x="218" y="40"/>
                    </a:cubicBezTo>
                    <a:close/>
                    <a:moveTo>
                      <a:pt x="274" y="121"/>
                    </a:moveTo>
                    <a:cubicBezTo>
                      <a:pt x="254" y="65"/>
                      <a:pt x="254" y="65"/>
                      <a:pt x="254" y="65"/>
                    </a:cubicBezTo>
                    <a:cubicBezTo>
                      <a:pt x="254" y="64"/>
                      <a:pt x="254" y="64"/>
                      <a:pt x="254" y="63"/>
                    </a:cubicBezTo>
                    <a:cubicBezTo>
                      <a:pt x="253" y="62"/>
                      <a:pt x="253" y="62"/>
                      <a:pt x="253" y="62"/>
                    </a:cubicBezTo>
                    <a:cubicBezTo>
                      <a:pt x="251" y="56"/>
                      <a:pt x="247" y="52"/>
                      <a:pt x="243" y="50"/>
                    </a:cubicBezTo>
                    <a:cubicBezTo>
                      <a:pt x="239" y="47"/>
                      <a:pt x="234" y="46"/>
                      <a:pt x="232" y="46"/>
                    </a:cubicBezTo>
                    <a:cubicBezTo>
                      <a:pt x="220" y="46"/>
                      <a:pt x="220" y="46"/>
                      <a:pt x="220" y="46"/>
                    </a:cubicBezTo>
                    <a:cubicBezTo>
                      <a:pt x="217" y="46"/>
                      <a:pt x="215" y="46"/>
                      <a:pt x="215" y="46"/>
                    </a:cubicBezTo>
                    <a:cubicBezTo>
                      <a:pt x="203" y="46"/>
                      <a:pt x="203" y="46"/>
                      <a:pt x="203" y="46"/>
                    </a:cubicBezTo>
                    <a:cubicBezTo>
                      <a:pt x="201" y="46"/>
                      <a:pt x="197" y="47"/>
                      <a:pt x="192" y="50"/>
                    </a:cubicBezTo>
                    <a:cubicBezTo>
                      <a:pt x="188" y="52"/>
                      <a:pt x="184" y="56"/>
                      <a:pt x="182" y="62"/>
                    </a:cubicBezTo>
                    <a:cubicBezTo>
                      <a:pt x="181" y="65"/>
                      <a:pt x="181" y="65"/>
                      <a:pt x="181" y="65"/>
                    </a:cubicBezTo>
                    <a:cubicBezTo>
                      <a:pt x="167" y="104"/>
                      <a:pt x="167" y="104"/>
                      <a:pt x="167" y="104"/>
                    </a:cubicBezTo>
                    <a:cubicBezTo>
                      <a:pt x="161" y="121"/>
                      <a:pt x="161" y="121"/>
                      <a:pt x="161" y="121"/>
                    </a:cubicBezTo>
                    <a:cubicBezTo>
                      <a:pt x="160" y="124"/>
                      <a:pt x="161" y="128"/>
                      <a:pt x="163" y="130"/>
                    </a:cubicBezTo>
                    <a:cubicBezTo>
                      <a:pt x="153" y="158"/>
                      <a:pt x="153" y="158"/>
                      <a:pt x="153" y="158"/>
                    </a:cubicBezTo>
                    <a:cubicBezTo>
                      <a:pt x="152" y="158"/>
                      <a:pt x="151" y="158"/>
                      <a:pt x="151" y="159"/>
                    </a:cubicBezTo>
                    <a:cubicBezTo>
                      <a:pt x="149" y="161"/>
                      <a:pt x="149" y="163"/>
                      <a:pt x="150" y="165"/>
                    </a:cubicBezTo>
                    <a:cubicBezTo>
                      <a:pt x="152" y="167"/>
                      <a:pt x="154" y="167"/>
                      <a:pt x="156" y="166"/>
                    </a:cubicBezTo>
                    <a:cubicBezTo>
                      <a:pt x="158" y="165"/>
                      <a:pt x="158" y="163"/>
                      <a:pt x="158" y="161"/>
                    </a:cubicBezTo>
                    <a:cubicBezTo>
                      <a:pt x="168" y="132"/>
                      <a:pt x="168" y="132"/>
                      <a:pt x="168" y="132"/>
                    </a:cubicBezTo>
                    <a:cubicBezTo>
                      <a:pt x="172" y="132"/>
                      <a:pt x="175" y="130"/>
                      <a:pt x="176" y="126"/>
                    </a:cubicBezTo>
                    <a:cubicBezTo>
                      <a:pt x="183" y="106"/>
                      <a:pt x="183" y="106"/>
                      <a:pt x="183" y="106"/>
                    </a:cubicBezTo>
                    <a:cubicBezTo>
                      <a:pt x="195" y="72"/>
                      <a:pt x="195" y="72"/>
                      <a:pt x="195" y="72"/>
                    </a:cubicBezTo>
                    <a:cubicBezTo>
                      <a:pt x="198" y="72"/>
                      <a:pt x="198" y="72"/>
                      <a:pt x="198" y="72"/>
                    </a:cubicBezTo>
                    <a:cubicBezTo>
                      <a:pt x="180" y="151"/>
                      <a:pt x="180" y="151"/>
                      <a:pt x="180" y="151"/>
                    </a:cubicBezTo>
                    <a:cubicBezTo>
                      <a:pt x="197" y="151"/>
                      <a:pt x="197" y="151"/>
                      <a:pt x="197" y="151"/>
                    </a:cubicBezTo>
                    <a:cubicBezTo>
                      <a:pt x="197" y="226"/>
                      <a:pt x="197" y="226"/>
                      <a:pt x="197" y="226"/>
                    </a:cubicBezTo>
                    <a:cubicBezTo>
                      <a:pt x="197" y="232"/>
                      <a:pt x="201" y="236"/>
                      <a:pt x="206" y="236"/>
                    </a:cubicBezTo>
                    <a:cubicBezTo>
                      <a:pt x="212" y="236"/>
                      <a:pt x="216" y="232"/>
                      <a:pt x="216" y="226"/>
                    </a:cubicBezTo>
                    <a:cubicBezTo>
                      <a:pt x="216" y="151"/>
                      <a:pt x="216" y="151"/>
                      <a:pt x="216" y="151"/>
                    </a:cubicBezTo>
                    <a:cubicBezTo>
                      <a:pt x="219" y="151"/>
                      <a:pt x="219" y="151"/>
                      <a:pt x="219" y="151"/>
                    </a:cubicBezTo>
                    <a:cubicBezTo>
                      <a:pt x="219" y="226"/>
                      <a:pt x="219" y="226"/>
                      <a:pt x="219" y="226"/>
                    </a:cubicBezTo>
                    <a:cubicBezTo>
                      <a:pt x="219" y="232"/>
                      <a:pt x="224" y="236"/>
                      <a:pt x="229" y="236"/>
                    </a:cubicBezTo>
                    <a:cubicBezTo>
                      <a:pt x="234" y="236"/>
                      <a:pt x="238" y="232"/>
                      <a:pt x="238" y="226"/>
                    </a:cubicBezTo>
                    <a:cubicBezTo>
                      <a:pt x="238" y="151"/>
                      <a:pt x="238" y="151"/>
                      <a:pt x="238" y="151"/>
                    </a:cubicBezTo>
                    <a:cubicBezTo>
                      <a:pt x="255" y="151"/>
                      <a:pt x="255" y="151"/>
                      <a:pt x="255" y="151"/>
                    </a:cubicBezTo>
                    <a:cubicBezTo>
                      <a:pt x="237" y="72"/>
                      <a:pt x="237" y="72"/>
                      <a:pt x="237" y="72"/>
                    </a:cubicBezTo>
                    <a:cubicBezTo>
                      <a:pt x="240" y="72"/>
                      <a:pt x="240" y="72"/>
                      <a:pt x="240" y="72"/>
                    </a:cubicBezTo>
                    <a:cubicBezTo>
                      <a:pt x="259" y="126"/>
                      <a:pt x="259" y="126"/>
                      <a:pt x="259" y="126"/>
                    </a:cubicBezTo>
                    <a:cubicBezTo>
                      <a:pt x="260" y="131"/>
                      <a:pt x="265" y="133"/>
                      <a:pt x="269" y="131"/>
                    </a:cubicBezTo>
                    <a:cubicBezTo>
                      <a:pt x="273" y="130"/>
                      <a:pt x="275" y="125"/>
                      <a:pt x="274" y="121"/>
                    </a:cubicBezTo>
                    <a:close/>
                    <a:moveTo>
                      <a:pt x="97" y="132"/>
                    </a:moveTo>
                    <a:cubicBezTo>
                      <a:pt x="97" y="132"/>
                      <a:pt x="97" y="132"/>
                      <a:pt x="97" y="132"/>
                    </a:cubicBezTo>
                    <a:cubicBezTo>
                      <a:pt x="108" y="161"/>
                      <a:pt x="108" y="161"/>
                      <a:pt x="108" y="161"/>
                    </a:cubicBezTo>
                    <a:cubicBezTo>
                      <a:pt x="107" y="163"/>
                      <a:pt x="108" y="165"/>
                      <a:pt x="109" y="166"/>
                    </a:cubicBezTo>
                    <a:cubicBezTo>
                      <a:pt x="111" y="167"/>
                      <a:pt x="114" y="167"/>
                      <a:pt x="115" y="165"/>
                    </a:cubicBezTo>
                    <a:cubicBezTo>
                      <a:pt x="117" y="163"/>
                      <a:pt x="117" y="161"/>
                      <a:pt x="115" y="159"/>
                    </a:cubicBezTo>
                    <a:cubicBezTo>
                      <a:pt x="114" y="158"/>
                      <a:pt x="113" y="158"/>
                      <a:pt x="113" y="158"/>
                    </a:cubicBezTo>
                    <a:cubicBezTo>
                      <a:pt x="102" y="130"/>
                      <a:pt x="102" y="130"/>
                      <a:pt x="102" y="130"/>
                    </a:cubicBezTo>
                    <a:cubicBezTo>
                      <a:pt x="106" y="127"/>
                      <a:pt x="107" y="123"/>
                      <a:pt x="105" y="116"/>
                    </a:cubicBezTo>
                    <a:cubicBezTo>
                      <a:pt x="79" y="51"/>
                      <a:pt x="79" y="51"/>
                      <a:pt x="79" y="51"/>
                    </a:cubicBezTo>
                    <a:cubicBezTo>
                      <a:pt x="78" y="50"/>
                      <a:pt x="76" y="47"/>
                      <a:pt x="74" y="46"/>
                    </a:cubicBezTo>
                    <a:cubicBezTo>
                      <a:pt x="72" y="44"/>
                      <a:pt x="70" y="43"/>
                      <a:pt x="68" y="42"/>
                    </a:cubicBezTo>
                    <a:cubicBezTo>
                      <a:pt x="66" y="41"/>
                      <a:pt x="63" y="41"/>
                      <a:pt x="61" y="40"/>
                    </a:cubicBezTo>
                    <a:cubicBezTo>
                      <a:pt x="25" y="40"/>
                      <a:pt x="25" y="40"/>
                      <a:pt x="25" y="40"/>
                    </a:cubicBezTo>
                    <a:cubicBezTo>
                      <a:pt x="11" y="41"/>
                      <a:pt x="0" y="53"/>
                      <a:pt x="0" y="68"/>
                    </a:cubicBezTo>
                    <a:cubicBezTo>
                      <a:pt x="0" y="138"/>
                      <a:pt x="0" y="138"/>
                      <a:pt x="0" y="138"/>
                    </a:cubicBezTo>
                    <a:cubicBezTo>
                      <a:pt x="0" y="143"/>
                      <a:pt x="4" y="147"/>
                      <a:pt x="9" y="147"/>
                    </a:cubicBezTo>
                    <a:cubicBezTo>
                      <a:pt x="14" y="147"/>
                      <a:pt x="18" y="143"/>
                      <a:pt x="18" y="138"/>
                    </a:cubicBezTo>
                    <a:cubicBezTo>
                      <a:pt x="18" y="71"/>
                      <a:pt x="18" y="71"/>
                      <a:pt x="18" y="71"/>
                    </a:cubicBezTo>
                    <a:cubicBezTo>
                      <a:pt x="20" y="71"/>
                      <a:pt x="20" y="71"/>
                      <a:pt x="20" y="71"/>
                    </a:cubicBezTo>
                    <a:cubicBezTo>
                      <a:pt x="20" y="226"/>
                      <a:pt x="20" y="226"/>
                      <a:pt x="20" y="226"/>
                    </a:cubicBezTo>
                    <a:cubicBezTo>
                      <a:pt x="20" y="232"/>
                      <a:pt x="25" y="236"/>
                      <a:pt x="31" y="236"/>
                    </a:cubicBezTo>
                    <a:cubicBezTo>
                      <a:pt x="37" y="236"/>
                      <a:pt x="42" y="232"/>
                      <a:pt x="42" y="226"/>
                    </a:cubicBezTo>
                    <a:cubicBezTo>
                      <a:pt x="42" y="137"/>
                      <a:pt x="42" y="137"/>
                      <a:pt x="42" y="137"/>
                    </a:cubicBezTo>
                    <a:cubicBezTo>
                      <a:pt x="45" y="137"/>
                      <a:pt x="45" y="137"/>
                      <a:pt x="45" y="137"/>
                    </a:cubicBezTo>
                    <a:cubicBezTo>
                      <a:pt x="45" y="226"/>
                      <a:pt x="45" y="226"/>
                      <a:pt x="45" y="226"/>
                    </a:cubicBezTo>
                    <a:cubicBezTo>
                      <a:pt x="45" y="232"/>
                      <a:pt x="50" y="236"/>
                      <a:pt x="56" y="236"/>
                    </a:cubicBezTo>
                    <a:cubicBezTo>
                      <a:pt x="61" y="236"/>
                      <a:pt x="66" y="232"/>
                      <a:pt x="66" y="226"/>
                    </a:cubicBezTo>
                    <a:cubicBezTo>
                      <a:pt x="66" y="71"/>
                      <a:pt x="66" y="71"/>
                      <a:pt x="66" y="71"/>
                    </a:cubicBezTo>
                    <a:cubicBezTo>
                      <a:pt x="88" y="127"/>
                      <a:pt x="88" y="127"/>
                      <a:pt x="88" y="127"/>
                    </a:cubicBezTo>
                    <a:cubicBezTo>
                      <a:pt x="90" y="130"/>
                      <a:pt x="93" y="132"/>
                      <a:pt x="97" y="132"/>
                    </a:cubicBezTo>
                    <a:close/>
                    <a:moveTo>
                      <a:pt x="41" y="35"/>
                    </a:moveTo>
                    <a:cubicBezTo>
                      <a:pt x="51" y="35"/>
                      <a:pt x="59" y="27"/>
                      <a:pt x="59" y="17"/>
                    </a:cubicBezTo>
                    <a:cubicBezTo>
                      <a:pt x="59" y="8"/>
                      <a:pt x="51" y="0"/>
                      <a:pt x="41" y="0"/>
                    </a:cubicBezTo>
                    <a:cubicBezTo>
                      <a:pt x="32" y="0"/>
                      <a:pt x="24" y="8"/>
                      <a:pt x="24" y="17"/>
                    </a:cubicBezTo>
                    <a:cubicBezTo>
                      <a:pt x="24" y="27"/>
                      <a:pt x="32" y="35"/>
                      <a:pt x="41" y="35"/>
                    </a:cubicBezTo>
                    <a:close/>
                    <a:moveTo>
                      <a:pt x="173" y="163"/>
                    </a:moveTo>
                    <a:cubicBezTo>
                      <a:pt x="160" y="163"/>
                      <a:pt x="160" y="163"/>
                      <a:pt x="160" y="163"/>
                    </a:cubicBezTo>
                    <a:cubicBezTo>
                      <a:pt x="160" y="166"/>
                      <a:pt x="157" y="169"/>
                      <a:pt x="154" y="169"/>
                    </a:cubicBezTo>
                    <a:cubicBezTo>
                      <a:pt x="150" y="169"/>
                      <a:pt x="147" y="166"/>
                      <a:pt x="147" y="163"/>
                    </a:cubicBezTo>
                    <a:cubicBezTo>
                      <a:pt x="119" y="163"/>
                      <a:pt x="119" y="163"/>
                      <a:pt x="119" y="163"/>
                    </a:cubicBezTo>
                    <a:cubicBezTo>
                      <a:pt x="118" y="166"/>
                      <a:pt x="116" y="169"/>
                      <a:pt x="112" y="169"/>
                    </a:cubicBezTo>
                    <a:cubicBezTo>
                      <a:pt x="109" y="169"/>
                      <a:pt x="106" y="166"/>
                      <a:pt x="106" y="163"/>
                    </a:cubicBezTo>
                    <a:cubicBezTo>
                      <a:pt x="98" y="163"/>
                      <a:pt x="93" y="163"/>
                      <a:pt x="93" y="163"/>
                    </a:cubicBezTo>
                    <a:cubicBezTo>
                      <a:pt x="89" y="163"/>
                      <a:pt x="87" y="165"/>
                      <a:pt x="88" y="169"/>
                    </a:cubicBezTo>
                    <a:cubicBezTo>
                      <a:pt x="97" y="205"/>
                      <a:pt x="97" y="205"/>
                      <a:pt x="97" y="205"/>
                    </a:cubicBezTo>
                    <a:cubicBezTo>
                      <a:pt x="98" y="208"/>
                      <a:pt x="100" y="210"/>
                      <a:pt x="103" y="210"/>
                    </a:cubicBezTo>
                    <a:cubicBezTo>
                      <a:pt x="162" y="210"/>
                      <a:pt x="162" y="210"/>
                      <a:pt x="162" y="210"/>
                    </a:cubicBezTo>
                    <a:cubicBezTo>
                      <a:pt x="165" y="210"/>
                      <a:pt x="168" y="208"/>
                      <a:pt x="169" y="205"/>
                    </a:cubicBezTo>
                    <a:cubicBezTo>
                      <a:pt x="178" y="169"/>
                      <a:pt x="178" y="169"/>
                      <a:pt x="178" y="169"/>
                    </a:cubicBezTo>
                    <a:cubicBezTo>
                      <a:pt x="179" y="165"/>
                      <a:pt x="177" y="163"/>
                      <a:pt x="173" y="163"/>
                    </a:cubicBezTo>
                    <a:close/>
                    <a:moveTo>
                      <a:pt x="109" y="199"/>
                    </a:moveTo>
                    <a:cubicBezTo>
                      <a:pt x="109" y="200"/>
                      <a:pt x="107" y="201"/>
                      <a:pt x="106" y="201"/>
                    </a:cubicBezTo>
                    <a:cubicBezTo>
                      <a:pt x="105" y="201"/>
                      <a:pt x="105" y="201"/>
                      <a:pt x="105" y="201"/>
                    </a:cubicBezTo>
                    <a:cubicBezTo>
                      <a:pt x="104" y="201"/>
                      <a:pt x="103" y="200"/>
                      <a:pt x="102" y="199"/>
                    </a:cubicBezTo>
                    <a:cubicBezTo>
                      <a:pt x="101" y="192"/>
                      <a:pt x="101" y="192"/>
                      <a:pt x="101" y="192"/>
                    </a:cubicBezTo>
                    <a:cubicBezTo>
                      <a:pt x="101" y="191"/>
                      <a:pt x="101" y="189"/>
                      <a:pt x="103" y="189"/>
                    </a:cubicBezTo>
                    <a:cubicBezTo>
                      <a:pt x="106" y="189"/>
                      <a:pt x="106" y="189"/>
                      <a:pt x="106" y="189"/>
                    </a:cubicBezTo>
                    <a:cubicBezTo>
                      <a:pt x="107" y="189"/>
                      <a:pt x="109" y="191"/>
                      <a:pt x="109" y="192"/>
                    </a:cubicBezTo>
                    <a:lnTo>
                      <a:pt x="109" y="199"/>
                    </a:lnTo>
                    <a:close/>
                    <a:moveTo>
                      <a:pt x="109" y="180"/>
                    </a:moveTo>
                    <a:cubicBezTo>
                      <a:pt x="109" y="181"/>
                      <a:pt x="107" y="182"/>
                      <a:pt x="106" y="182"/>
                    </a:cubicBezTo>
                    <a:cubicBezTo>
                      <a:pt x="101" y="182"/>
                      <a:pt x="101" y="182"/>
                      <a:pt x="101" y="182"/>
                    </a:cubicBezTo>
                    <a:cubicBezTo>
                      <a:pt x="100" y="182"/>
                      <a:pt x="98" y="181"/>
                      <a:pt x="98" y="180"/>
                    </a:cubicBezTo>
                    <a:cubicBezTo>
                      <a:pt x="97" y="173"/>
                      <a:pt x="97" y="173"/>
                      <a:pt x="97" y="173"/>
                    </a:cubicBezTo>
                    <a:cubicBezTo>
                      <a:pt x="96" y="172"/>
                      <a:pt x="97" y="171"/>
                      <a:pt x="99" y="171"/>
                    </a:cubicBezTo>
                    <a:cubicBezTo>
                      <a:pt x="106" y="171"/>
                      <a:pt x="106" y="171"/>
                      <a:pt x="106" y="171"/>
                    </a:cubicBezTo>
                    <a:cubicBezTo>
                      <a:pt x="107" y="171"/>
                      <a:pt x="109" y="172"/>
                      <a:pt x="109" y="173"/>
                    </a:cubicBezTo>
                    <a:lnTo>
                      <a:pt x="109" y="180"/>
                    </a:lnTo>
                    <a:close/>
                    <a:moveTo>
                      <a:pt x="129" y="199"/>
                    </a:moveTo>
                    <a:cubicBezTo>
                      <a:pt x="129" y="200"/>
                      <a:pt x="128" y="201"/>
                      <a:pt x="126" y="201"/>
                    </a:cubicBezTo>
                    <a:cubicBezTo>
                      <a:pt x="118" y="201"/>
                      <a:pt x="118" y="201"/>
                      <a:pt x="118" y="201"/>
                    </a:cubicBezTo>
                    <a:cubicBezTo>
                      <a:pt x="117" y="201"/>
                      <a:pt x="116" y="200"/>
                      <a:pt x="116" y="199"/>
                    </a:cubicBezTo>
                    <a:cubicBezTo>
                      <a:pt x="116" y="192"/>
                      <a:pt x="116" y="192"/>
                      <a:pt x="116" y="192"/>
                    </a:cubicBezTo>
                    <a:cubicBezTo>
                      <a:pt x="116" y="191"/>
                      <a:pt x="117" y="189"/>
                      <a:pt x="118" y="189"/>
                    </a:cubicBezTo>
                    <a:cubicBezTo>
                      <a:pt x="126" y="189"/>
                      <a:pt x="126" y="189"/>
                      <a:pt x="126" y="189"/>
                    </a:cubicBezTo>
                    <a:cubicBezTo>
                      <a:pt x="128" y="189"/>
                      <a:pt x="129" y="191"/>
                      <a:pt x="129" y="192"/>
                    </a:cubicBezTo>
                    <a:lnTo>
                      <a:pt x="129" y="199"/>
                    </a:lnTo>
                    <a:close/>
                    <a:moveTo>
                      <a:pt x="129" y="180"/>
                    </a:moveTo>
                    <a:cubicBezTo>
                      <a:pt x="129" y="181"/>
                      <a:pt x="128" y="182"/>
                      <a:pt x="126" y="182"/>
                    </a:cubicBezTo>
                    <a:cubicBezTo>
                      <a:pt x="118" y="182"/>
                      <a:pt x="118" y="182"/>
                      <a:pt x="118" y="182"/>
                    </a:cubicBezTo>
                    <a:cubicBezTo>
                      <a:pt x="117" y="182"/>
                      <a:pt x="116" y="181"/>
                      <a:pt x="116" y="180"/>
                    </a:cubicBezTo>
                    <a:cubicBezTo>
                      <a:pt x="116" y="173"/>
                      <a:pt x="116" y="173"/>
                      <a:pt x="116" y="173"/>
                    </a:cubicBezTo>
                    <a:cubicBezTo>
                      <a:pt x="116" y="172"/>
                      <a:pt x="117" y="171"/>
                      <a:pt x="118" y="171"/>
                    </a:cubicBezTo>
                    <a:cubicBezTo>
                      <a:pt x="126" y="171"/>
                      <a:pt x="126" y="171"/>
                      <a:pt x="126" y="171"/>
                    </a:cubicBezTo>
                    <a:cubicBezTo>
                      <a:pt x="128" y="171"/>
                      <a:pt x="129" y="172"/>
                      <a:pt x="129" y="173"/>
                    </a:cubicBezTo>
                    <a:lnTo>
                      <a:pt x="129" y="180"/>
                    </a:lnTo>
                    <a:close/>
                    <a:moveTo>
                      <a:pt x="149" y="199"/>
                    </a:moveTo>
                    <a:cubicBezTo>
                      <a:pt x="149" y="200"/>
                      <a:pt x="148" y="201"/>
                      <a:pt x="147" y="201"/>
                    </a:cubicBezTo>
                    <a:cubicBezTo>
                      <a:pt x="139" y="201"/>
                      <a:pt x="139" y="201"/>
                      <a:pt x="139" y="201"/>
                    </a:cubicBezTo>
                    <a:cubicBezTo>
                      <a:pt x="137" y="201"/>
                      <a:pt x="136" y="200"/>
                      <a:pt x="136" y="199"/>
                    </a:cubicBezTo>
                    <a:cubicBezTo>
                      <a:pt x="136" y="192"/>
                      <a:pt x="136" y="192"/>
                      <a:pt x="136" y="192"/>
                    </a:cubicBezTo>
                    <a:cubicBezTo>
                      <a:pt x="136" y="191"/>
                      <a:pt x="137" y="189"/>
                      <a:pt x="139" y="189"/>
                    </a:cubicBezTo>
                    <a:cubicBezTo>
                      <a:pt x="147" y="189"/>
                      <a:pt x="147" y="189"/>
                      <a:pt x="147" y="189"/>
                    </a:cubicBezTo>
                    <a:cubicBezTo>
                      <a:pt x="148" y="189"/>
                      <a:pt x="149" y="191"/>
                      <a:pt x="149" y="192"/>
                    </a:cubicBezTo>
                    <a:lnTo>
                      <a:pt x="149" y="199"/>
                    </a:lnTo>
                    <a:close/>
                    <a:moveTo>
                      <a:pt x="149" y="180"/>
                    </a:moveTo>
                    <a:cubicBezTo>
                      <a:pt x="149" y="181"/>
                      <a:pt x="148" y="182"/>
                      <a:pt x="147" y="182"/>
                    </a:cubicBezTo>
                    <a:cubicBezTo>
                      <a:pt x="139" y="182"/>
                      <a:pt x="139" y="182"/>
                      <a:pt x="139" y="182"/>
                    </a:cubicBezTo>
                    <a:cubicBezTo>
                      <a:pt x="137" y="182"/>
                      <a:pt x="136" y="181"/>
                      <a:pt x="136" y="180"/>
                    </a:cubicBezTo>
                    <a:cubicBezTo>
                      <a:pt x="136" y="173"/>
                      <a:pt x="136" y="173"/>
                      <a:pt x="136" y="173"/>
                    </a:cubicBezTo>
                    <a:cubicBezTo>
                      <a:pt x="136" y="172"/>
                      <a:pt x="137" y="171"/>
                      <a:pt x="139" y="171"/>
                    </a:cubicBezTo>
                    <a:cubicBezTo>
                      <a:pt x="147" y="171"/>
                      <a:pt x="147" y="171"/>
                      <a:pt x="147" y="171"/>
                    </a:cubicBezTo>
                    <a:cubicBezTo>
                      <a:pt x="148" y="171"/>
                      <a:pt x="149" y="172"/>
                      <a:pt x="149" y="173"/>
                    </a:cubicBezTo>
                    <a:lnTo>
                      <a:pt x="149" y="180"/>
                    </a:lnTo>
                    <a:close/>
                    <a:moveTo>
                      <a:pt x="165" y="192"/>
                    </a:moveTo>
                    <a:cubicBezTo>
                      <a:pt x="163" y="199"/>
                      <a:pt x="163" y="199"/>
                      <a:pt x="163" y="199"/>
                    </a:cubicBezTo>
                    <a:cubicBezTo>
                      <a:pt x="163" y="200"/>
                      <a:pt x="162" y="201"/>
                      <a:pt x="160" y="201"/>
                    </a:cubicBezTo>
                    <a:cubicBezTo>
                      <a:pt x="160" y="201"/>
                      <a:pt x="160" y="201"/>
                      <a:pt x="160" y="201"/>
                    </a:cubicBezTo>
                    <a:cubicBezTo>
                      <a:pt x="158" y="201"/>
                      <a:pt x="157" y="200"/>
                      <a:pt x="157" y="199"/>
                    </a:cubicBezTo>
                    <a:cubicBezTo>
                      <a:pt x="157" y="192"/>
                      <a:pt x="157" y="192"/>
                      <a:pt x="157" y="192"/>
                    </a:cubicBezTo>
                    <a:cubicBezTo>
                      <a:pt x="157" y="191"/>
                      <a:pt x="158" y="189"/>
                      <a:pt x="160" y="189"/>
                    </a:cubicBezTo>
                    <a:cubicBezTo>
                      <a:pt x="163" y="189"/>
                      <a:pt x="163" y="189"/>
                      <a:pt x="163" y="189"/>
                    </a:cubicBezTo>
                    <a:cubicBezTo>
                      <a:pt x="164" y="189"/>
                      <a:pt x="165" y="191"/>
                      <a:pt x="165" y="192"/>
                    </a:cubicBezTo>
                    <a:close/>
                    <a:moveTo>
                      <a:pt x="169" y="173"/>
                    </a:moveTo>
                    <a:cubicBezTo>
                      <a:pt x="167" y="180"/>
                      <a:pt x="167" y="180"/>
                      <a:pt x="167" y="180"/>
                    </a:cubicBezTo>
                    <a:cubicBezTo>
                      <a:pt x="167" y="181"/>
                      <a:pt x="166" y="182"/>
                      <a:pt x="164" y="182"/>
                    </a:cubicBezTo>
                    <a:cubicBezTo>
                      <a:pt x="160" y="182"/>
                      <a:pt x="160" y="182"/>
                      <a:pt x="160" y="182"/>
                    </a:cubicBezTo>
                    <a:cubicBezTo>
                      <a:pt x="158" y="182"/>
                      <a:pt x="157" y="181"/>
                      <a:pt x="157" y="180"/>
                    </a:cubicBezTo>
                    <a:cubicBezTo>
                      <a:pt x="157" y="173"/>
                      <a:pt x="157" y="173"/>
                      <a:pt x="157" y="173"/>
                    </a:cubicBezTo>
                    <a:cubicBezTo>
                      <a:pt x="157" y="172"/>
                      <a:pt x="158" y="171"/>
                      <a:pt x="160" y="171"/>
                    </a:cubicBezTo>
                    <a:cubicBezTo>
                      <a:pt x="167" y="171"/>
                      <a:pt x="167" y="171"/>
                      <a:pt x="167" y="171"/>
                    </a:cubicBezTo>
                    <a:cubicBezTo>
                      <a:pt x="168" y="171"/>
                      <a:pt x="169" y="172"/>
                      <a:pt x="169" y="173"/>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grpSp>
            <p:nvGrpSpPr>
              <p:cNvPr id="179" name="Group 113"/>
              <p:cNvGrpSpPr/>
              <p:nvPr/>
            </p:nvGrpSpPr>
            <p:grpSpPr>
              <a:xfrm>
                <a:off x="8527344" y="3925784"/>
                <a:ext cx="458104" cy="355739"/>
                <a:chOff x="2129514" y="1367586"/>
                <a:chExt cx="717550" cy="557212"/>
              </a:xfrm>
              <a:solidFill>
                <a:sysClr val="windowText" lastClr="000000">
                  <a:lumMod val="65000"/>
                  <a:lumOff val="35000"/>
                </a:sysClr>
              </a:solidFill>
            </p:grpSpPr>
            <p:sp>
              <p:nvSpPr>
                <p:cNvPr id="190" name="Oval 81"/>
                <p:cNvSpPr>
                  <a:spLocks noChangeArrowheads="1"/>
                </p:cNvSpPr>
                <p:nvPr/>
              </p:nvSpPr>
              <p:spPr bwMode="auto">
                <a:xfrm>
                  <a:off x="2264451" y="1823198"/>
                  <a:ext cx="10160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91" name="Oval 82"/>
                <p:cNvSpPr>
                  <a:spLocks noChangeArrowheads="1"/>
                </p:cNvSpPr>
                <p:nvPr/>
              </p:nvSpPr>
              <p:spPr bwMode="auto">
                <a:xfrm>
                  <a:off x="2483526" y="1823198"/>
                  <a:ext cx="10160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92" name="Freeform 83"/>
                <p:cNvSpPr>
                  <a:spLocks noEditPoints="1"/>
                </p:cNvSpPr>
                <p:nvPr/>
              </p:nvSpPr>
              <p:spPr bwMode="auto">
                <a:xfrm>
                  <a:off x="2129514" y="1367586"/>
                  <a:ext cx="717550" cy="433388"/>
                </a:xfrm>
                <a:custGeom>
                  <a:avLst/>
                  <a:gdLst>
                    <a:gd name="T0" fmla="*/ 2144 w 2301"/>
                    <a:gd name="T1" fmla="*/ 5 h 1385"/>
                    <a:gd name="T2" fmla="*/ 1781 w 2301"/>
                    <a:gd name="T3" fmla="*/ 150 h 1385"/>
                    <a:gd name="T4" fmla="*/ 1708 w 2301"/>
                    <a:gd name="T5" fmla="*/ 297 h 1385"/>
                    <a:gd name="T6" fmla="*/ 93 w 2301"/>
                    <a:gd name="T7" fmla="*/ 297 h 1385"/>
                    <a:gd name="T8" fmla="*/ 165 w 2301"/>
                    <a:gd name="T9" fmla="*/ 987 h 1385"/>
                    <a:gd name="T10" fmla="*/ 741 w 2301"/>
                    <a:gd name="T11" fmla="*/ 1064 h 1385"/>
                    <a:gd name="T12" fmla="*/ 1502 w 2301"/>
                    <a:gd name="T13" fmla="*/ 1129 h 1385"/>
                    <a:gd name="T14" fmla="*/ 342 w 2301"/>
                    <a:gd name="T15" fmla="*/ 1241 h 1385"/>
                    <a:gd name="T16" fmla="*/ 342 w 2301"/>
                    <a:gd name="T17" fmla="*/ 1385 h 1385"/>
                    <a:gd name="T18" fmla="*/ 1642 w 2301"/>
                    <a:gd name="T19" fmla="*/ 1164 h 1385"/>
                    <a:gd name="T20" fmla="*/ 2003 w 2301"/>
                    <a:gd name="T21" fmla="*/ 176 h 1385"/>
                    <a:gd name="T22" fmla="*/ 2168 w 2301"/>
                    <a:gd name="T23" fmla="*/ 271 h 1385"/>
                    <a:gd name="T24" fmla="*/ 2254 w 2301"/>
                    <a:gd name="T25" fmla="*/ 38 h 1385"/>
                    <a:gd name="T26" fmla="*/ 312 w 2301"/>
                    <a:gd name="T27" fmla="*/ 921 h 1385"/>
                    <a:gd name="T28" fmla="*/ 253 w 2301"/>
                    <a:gd name="T29" fmla="*/ 882 h 1385"/>
                    <a:gd name="T30" fmla="*/ 259 w 2301"/>
                    <a:gd name="T31" fmla="*/ 733 h 1385"/>
                    <a:gd name="T32" fmla="*/ 352 w 2301"/>
                    <a:gd name="T33" fmla="*/ 773 h 1385"/>
                    <a:gd name="T34" fmla="*/ 352 w 2301"/>
                    <a:gd name="T35" fmla="*/ 574 h 1385"/>
                    <a:gd name="T36" fmla="*/ 232 w 2301"/>
                    <a:gd name="T37" fmla="*/ 614 h 1385"/>
                    <a:gd name="T38" fmla="*/ 158 w 2301"/>
                    <a:gd name="T39" fmla="*/ 465 h 1385"/>
                    <a:gd name="T40" fmla="*/ 312 w 2301"/>
                    <a:gd name="T41" fmla="*/ 426 h 1385"/>
                    <a:gd name="T42" fmla="*/ 352 w 2301"/>
                    <a:gd name="T43" fmla="*/ 574 h 1385"/>
                    <a:gd name="T44" fmla="*/ 641 w 2301"/>
                    <a:gd name="T45" fmla="*/ 921 h 1385"/>
                    <a:gd name="T46" fmla="*/ 471 w 2301"/>
                    <a:gd name="T47" fmla="*/ 881 h 1385"/>
                    <a:gd name="T48" fmla="*/ 511 w 2301"/>
                    <a:gd name="T49" fmla="*/ 733 h 1385"/>
                    <a:gd name="T50" fmla="*/ 681 w 2301"/>
                    <a:gd name="T51" fmla="*/ 773 h 1385"/>
                    <a:gd name="T52" fmla="*/ 681 w 2301"/>
                    <a:gd name="T53" fmla="*/ 574 h 1385"/>
                    <a:gd name="T54" fmla="*/ 511 w 2301"/>
                    <a:gd name="T55" fmla="*/ 614 h 1385"/>
                    <a:gd name="T56" fmla="*/ 471 w 2301"/>
                    <a:gd name="T57" fmla="*/ 466 h 1385"/>
                    <a:gd name="T58" fmla="*/ 641 w 2301"/>
                    <a:gd name="T59" fmla="*/ 426 h 1385"/>
                    <a:gd name="T60" fmla="*/ 681 w 2301"/>
                    <a:gd name="T61" fmla="*/ 574 h 1385"/>
                    <a:gd name="T62" fmla="*/ 1500 w 2301"/>
                    <a:gd name="T63" fmla="*/ 426 h 1385"/>
                    <a:gd name="T64" fmla="*/ 1653 w 2301"/>
                    <a:gd name="T65" fmla="*/ 465 h 1385"/>
                    <a:gd name="T66" fmla="*/ 1579 w 2301"/>
                    <a:gd name="T67" fmla="*/ 614 h 1385"/>
                    <a:gd name="T68" fmla="*/ 1460 w 2301"/>
                    <a:gd name="T69" fmla="*/ 574 h 1385"/>
                    <a:gd name="T70" fmla="*/ 1011 w 2301"/>
                    <a:gd name="T71" fmla="*/ 881 h 1385"/>
                    <a:gd name="T72" fmla="*/ 840 w 2301"/>
                    <a:gd name="T73" fmla="*/ 921 h 1385"/>
                    <a:gd name="T74" fmla="*/ 801 w 2301"/>
                    <a:gd name="T75" fmla="*/ 773 h 1385"/>
                    <a:gd name="T76" fmla="*/ 971 w 2301"/>
                    <a:gd name="T77" fmla="*/ 733 h 1385"/>
                    <a:gd name="T78" fmla="*/ 1011 w 2301"/>
                    <a:gd name="T79" fmla="*/ 881 h 1385"/>
                    <a:gd name="T80" fmla="*/ 971 w 2301"/>
                    <a:gd name="T81" fmla="*/ 614 h 1385"/>
                    <a:gd name="T82" fmla="*/ 801 w 2301"/>
                    <a:gd name="T83" fmla="*/ 574 h 1385"/>
                    <a:gd name="T84" fmla="*/ 840 w 2301"/>
                    <a:gd name="T85" fmla="*/ 426 h 1385"/>
                    <a:gd name="T86" fmla="*/ 1011 w 2301"/>
                    <a:gd name="T87" fmla="*/ 466 h 1385"/>
                    <a:gd name="T88" fmla="*/ 1340 w 2301"/>
                    <a:gd name="T89" fmla="*/ 881 h 1385"/>
                    <a:gd name="T90" fmla="*/ 1170 w 2301"/>
                    <a:gd name="T91" fmla="*/ 921 h 1385"/>
                    <a:gd name="T92" fmla="*/ 1130 w 2301"/>
                    <a:gd name="T93" fmla="*/ 773 h 1385"/>
                    <a:gd name="T94" fmla="*/ 1300 w 2301"/>
                    <a:gd name="T95" fmla="*/ 733 h 1385"/>
                    <a:gd name="T96" fmla="*/ 1340 w 2301"/>
                    <a:gd name="T97" fmla="*/ 881 h 1385"/>
                    <a:gd name="T98" fmla="*/ 1300 w 2301"/>
                    <a:gd name="T99" fmla="*/ 614 h 1385"/>
                    <a:gd name="T100" fmla="*/ 1130 w 2301"/>
                    <a:gd name="T101" fmla="*/ 574 h 1385"/>
                    <a:gd name="T102" fmla="*/ 1170 w 2301"/>
                    <a:gd name="T103" fmla="*/ 426 h 1385"/>
                    <a:gd name="T104" fmla="*/ 1340 w 2301"/>
                    <a:gd name="T105" fmla="*/ 466 h 1385"/>
                    <a:gd name="T106" fmla="*/ 1500 w 2301"/>
                    <a:gd name="T107" fmla="*/ 921 h 1385"/>
                    <a:gd name="T108" fmla="*/ 1460 w 2301"/>
                    <a:gd name="T109" fmla="*/ 773 h 1385"/>
                    <a:gd name="T110" fmla="*/ 1552 w 2301"/>
                    <a:gd name="T111" fmla="*/ 733 h 1385"/>
                    <a:gd name="T112" fmla="*/ 1559 w 2301"/>
                    <a:gd name="T113" fmla="*/ 882 h 1385"/>
                    <a:gd name="T114" fmla="*/ 1500 w 2301"/>
                    <a:gd name="T115" fmla="*/ 921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1" h="1385">
                      <a:moveTo>
                        <a:pt x="2254" y="38"/>
                      </a:moveTo>
                      <a:cubicBezTo>
                        <a:pt x="2222" y="13"/>
                        <a:pt x="2181" y="7"/>
                        <a:pt x="2144" y="5"/>
                      </a:cubicBezTo>
                      <a:cubicBezTo>
                        <a:pt x="2058" y="0"/>
                        <a:pt x="1966" y="23"/>
                        <a:pt x="1891" y="64"/>
                      </a:cubicBezTo>
                      <a:cubicBezTo>
                        <a:pt x="1851" y="86"/>
                        <a:pt x="1810" y="115"/>
                        <a:pt x="1781" y="150"/>
                      </a:cubicBezTo>
                      <a:cubicBezTo>
                        <a:pt x="1750" y="186"/>
                        <a:pt x="1723" y="234"/>
                        <a:pt x="1712" y="280"/>
                      </a:cubicBezTo>
                      <a:cubicBezTo>
                        <a:pt x="1708" y="297"/>
                        <a:pt x="1708" y="297"/>
                        <a:pt x="1708" y="297"/>
                      </a:cubicBezTo>
                      <a:cubicBezTo>
                        <a:pt x="742" y="297"/>
                        <a:pt x="742" y="297"/>
                        <a:pt x="742" y="297"/>
                      </a:cubicBezTo>
                      <a:cubicBezTo>
                        <a:pt x="741" y="297"/>
                        <a:pt x="93" y="297"/>
                        <a:pt x="93" y="297"/>
                      </a:cubicBezTo>
                      <a:cubicBezTo>
                        <a:pt x="36" y="297"/>
                        <a:pt x="0" y="342"/>
                        <a:pt x="12" y="397"/>
                      </a:cubicBezTo>
                      <a:cubicBezTo>
                        <a:pt x="165" y="987"/>
                        <a:pt x="165" y="987"/>
                        <a:pt x="165" y="987"/>
                      </a:cubicBezTo>
                      <a:cubicBezTo>
                        <a:pt x="176" y="1030"/>
                        <a:pt x="221" y="1064"/>
                        <a:pt x="265" y="1064"/>
                      </a:cubicBezTo>
                      <a:cubicBezTo>
                        <a:pt x="741" y="1064"/>
                        <a:pt x="741" y="1064"/>
                        <a:pt x="741" y="1064"/>
                      </a:cubicBezTo>
                      <a:cubicBezTo>
                        <a:pt x="742" y="1064"/>
                        <a:pt x="1282" y="1064"/>
                        <a:pt x="1518" y="1064"/>
                      </a:cubicBezTo>
                      <a:cubicBezTo>
                        <a:pt x="1502" y="1129"/>
                        <a:pt x="1502" y="1129"/>
                        <a:pt x="1502" y="1129"/>
                      </a:cubicBezTo>
                      <a:cubicBezTo>
                        <a:pt x="1488" y="1189"/>
                        <a:pt x="1421" y="1241"/>
                        <a:pt x="1360" y="1241"/>
                      </a:cubicBezTo>
                      <a:cubicBezTo>
                        <a:pt x="342" y="1241"/>
                        <a:pt x="342" y="1241"/>
                        <a:pt x="342" y="1241"/>
                      </a:cubicBezTo>
                      <a:cubicBezTo>
                        <a:pt x="303" y="1241"/>
                        <a:pt x="270" y="1273"/>
                        <a:pt x="270" y="1313"/>
                      </a:cubicBezTo>
                      <a:cubicBezTo>
                        <a:pt x="270" y="1352"/>
                        <a:pt x="303" y="1385"/>
                        <a:pt x="342" y="1385"/>
                      </a:cubicBezTo>
                      <a:cubicBezTo>
                        <a:pt x="1360" y="1385"/>
                        <a:pt x="1360" y="1385"/>
                        <a:pt x="1360" y="1385"/>
                      </a:cubicBezTo>
                      <a:cubicBezTo>
                        <a:pt x="1487" y="1385"/>
                        <a:pt x="1611" y="1288"/>
                        <a:pt x="1642" y="1164"/>
                      </a:cubicBezTo>
                      <a:cubicBezTo>
                        <a:pt x="1851" y="315"/>
                        <a:pt x="1851" y="315"/>
                        <a:pt x="1851" y="315"/>
                      </a:cubicBezTo>
                      <a:cubicBezTo>
                        <a:pt x="1867" y="251"/>
                        <a:pt x="1938" y="186"/>
                        <a:pt x="2003" y="176"/>
                      </a:cubicBezTo>
                      <a:cubicBezTo>
                        <a:pt x="2039" y="170"/>
                        <a:pt x="2039" y="170"/>
                        <a:pt x="2039" y="170"/>
                      </a:cubicBezTo>
                      <a:cubicBezTo>
                        <a:pt x="2054" y="228"/>
                        <a:pt x="2106" y="271"/>
                        <a:pt x="2168" y="271"/>
                      </a:cubicBezTo>
                      <a:cubicBezTo>
                        <a:pt x="2242" y="271"/>
                        <a:pt x="2301" y="211"/>
                        <a:pt x="2301" y="138"/>
                      </a:cubicBezTo>
                      <a:cubicBezTo>
                        <a:pt x="2301" y="99"/>
                        <a:pt x="2281" y="60"/>
                        <a:pt x="2254" y="38"/>
                      </a:cubicBezTo>
                      <a:close/>
                      <a:moveTo>
                        <a:pt x="352" y="881"/>
                      </a:moveTo>
                      <a:cubicBezTo>
                        <a:pt x="352" y="903"/>
                        <a:pt x="334" y="921"/>
                        <a:pt x="312" y="921"/>
                      </a:cubicBezTo>
                      <a:cubicBezTo>
                        <a:pt x="301" y="921"/>
                        <a:pt x="301" y="921"/>
                        <a:pt x="301" y="921"/>
                      </a:cubicBezTo>
                      <a:cubicBezTo>
                        <a:pt x="279" y="921"/>
                        <a:pt x="258" y="903"/>
                        <a:pt x="253" y="882"/>
                      </a:cubicBezTo>
                      <a:cubicBezTo>
                        <a:pt x="228" y="772"/>
                        <a:pt x="228" y="772"/>
                        <a:pt x="228" y="772"/>
                      </a:cubicBezTo>
                      <a:cubicBezTo>
                        <a:pt x="223" y="751"/>
                        <a:pt x="237" y="733"/>
                        <a:pt x="259" y="733"/>
                      </a:cubicBezTo>
                      <a:cubicBezTo>
                        <a:pt x="312" y="733"/>
                        <a:pt x="312" y="733"/>
                        <a:pt x="312" y="733"/>
                      </a:cubicBezTo>
                      <a:cubicBezTo>
                        <a:pt x="334" y="733"/>
                        <a:pt x="352" y="751"/>
                        <a:pt x="352" y="773"/>
                      </a:cubicBezTo>
                      <a:lnTo>
                        <a:pt x="352" y="881"/>
                      </a:lnTo>
                      <a:close/>
                      <a:moveTo>
                        <a:pt x="352" y="574"/>
                      </a:moveTo>
                      <a:cubicBezTo>
                        <a:pt x="352" y="596"/>
                        <a:pt x="334" y="614"/>
                        <a:pt x="312" y="614"/>
                      </a:cubicBezTo>
                      <a:cubicBezTo>
                        <a:pt x="232" y="614"/>
                        <a:pt x="232" y="614"/>
                        <a:pt x="232" y="614"/>
                      </a:cubicBezTo>
                      <a:cubicBezTo>
                        <a:pt x="210" y="614"/>
                        <a:pt x="188" y="596"/>
                        <a:pt x="183" y="575"/>
                      </a:cubicBezTo>
                      <a:cubicBezTo>
                        <a:pt x="158" y="465"/>
                        <a:pt x="158" y="465"/>
                        <a:pt x="158" y="465"/>
                      </a:cubicBezTo>
                      <a:cubicBezTo>
                        <a:pt x="154" y="444"/>
                        <a:pt x="168" y="426"/>
                        <a:pt x="190" y="426"/>
                      </a:cubicBezTo>
                      <a:cubicBezTo>
                        <a:pt x="312" y="426"/>
                        <a:pt x="312" y="426"/>
                        <a:pt x="312" y="426"/>
                      </a:cubicBezTo>
                      <a:cubicBezTo>
                        <a:pt x="334" y="426"/>
                        <a:pt x="352" y="444"/>
                        <a:pt x="352" y="466"/>
                      </a:cubicBezTo>
                      <a:lnTo>
                        <a:pt x="352" y="574"/>
                      </a:lnTo>
                      <a:close/>
                      <a:moveTo>
                        <a:pt x="681" y="881"/>
                      </a:moveTo>
                      <a:cubicBezTo>
                        <a:pt x="681" y="903"/>
                        <a:pt x="663" y="921"/>
                        <a:pt x="641" y="921"/>
                      </a:cubicBezTo>
                      <a:cubicBezTo>
                        <a:pt x="511" y="921"/>
                        <a:pt x="511" y="921"/>
                        <a:pt x="511" y="921"/>
                      </a:cubicBezTo>
                      <a:cubicBezTo>
                        <a:pt x="489" y="921"/>
                        <a:pt x="471" y="903"/>
                        <a:pt x="471" y="881"/>
                      </a:cubicBezTo>
                      <a:cubicBezTo>
                        <a:pt x="471" y="773"/>
                        <a:pt x="471" y="773"/>
                        <a:pt x="471" y="773"/>
                      </a:cubicBezTo>
                      <a:cubicBezTo>
                        <a:pt x="471" y="751"/>
                        <a:pt x="489" y="733"/>
                        <a:pt x="511" y="733"/>
                      </a:cubicBezTo>
                      <a:cubicBezTo>
                        <a:pt x="641" y="733"/>
                        <a:pt x="641" y="733"/>
                        <a:pt x="641" y="733"/>
                      </a:cubicBezTo>
                      <a:cubicBezTo>
                        <a:pt x="663" y="733"/>
                        <a:pt x="681" y="751"/>
                        <a:pt x="681" y="773"/>
                      </a:cubicBezTo>
                      <a:lnTo>
                        <a:pt x="681" y="881"/>
                      </a:lnTo>
                      <a:close/>
                      <a:moveTo>
                        <a:pt x="681" y="574"/>
                      </a:moveTo>
                      <a:cubicBezTo>
                        <a:pt x="681" y="596"/>
                        <a:pt x="663" y="614"/>
                        <a:pt x="641" y="614"/>
                      </a:cubicBezTo>
                      <a:cubicBezTo>
                        <a:pt x="511" y="614"/>
                        <a:pt x="511" y="614"/>
                        <a:pt x="511" y="614"/>
                      </a:cubicBezTo>
                      <a:cubicBezTo>
                        <a:pt x="489" y="614"/>
                        <a:pt x="471" y="596"/>
                        <a:pt x="471" y="574"/>
                      </a:cubicBezTo>
                      <a:cubicBezTo>
                        <a:pt x="471" y="466"/>
                        <a:pt x="471" y="466"/>
                        <a:pt x="471" y="466"/>
                      </a:cubicBezTo>
                      <a:cubicBezTo>
                        <a:pt x="471" y="444"/>
                        <a:pt x="489" y="426"/>
                        <a:pt x="511" y="426"/>
                      </a:cubicBezTo>
                      <a:cubicBezTo>
                        <a:pt x="641" y="426"/>
                        <a:pt x="641" y="426"/>
                        <a:pt x="641" y="426"/>
                      </a:cubicBezTo>
                      <a:cubicBezTo>
                        <a:pt x="663" y="426"/>
                        <a:pt x="681" y="444"/>
                        <a:pt x="681" y="466"/>
                      </a:cubicBezTo>
                      <a:lnTo>
                        <a:pt x="681" y="574"/>
                      </a:lnTo>
                      <a:close/>
                      <a:moveTo>
                        <a:pt x="1460" y="466"/>
                      </a:moveTo>
                      <a:cubicBezTo>
                        <a:pt x="1460" y="444"/>
                        <a:pt x="1478" y="426"/>
                        <a:pt x="1500" y="426"/>
                      </a:cubicBezTo>
                      <a:cubicBezTo>
                        <a:pt x="1622" y="426"/>
                        <a:pt x="1622" y="426"/>
                        <a:pt x="1622" y="426"/>
                      </a:cubicBezTo>
                      <a:cubicBezTo>
                        <a:pt x="1644" y="426"/>
                        <a:pt x="1658" y="444"/>
                        <a:pt x="1653" y="465"/>
                      </a:cubicBezTo>
                      <a:cubicBezTo>
                        <a:pt x="1628" y="575"/>
                        <a:pt x="1628" y="575"/>
                        <a:pt x="1628" y="575"/>
                      </a:cubicBezTo>
                      <a:cubicBezTo>
                        <a:pt x="1623" y="596"/>
                        <a:pt x="1601" y="614"/>
                        <a:pt x="1579" y="614"/>
                      </a:cubicBezTo>
                      <a:cubicBezTo>
                        <a:pt x="1500" y="614"/>
                        <a:pt x="1500" y="614"/>
                        <a:pt x="1500" y="614"/>
                      </a:cubicBezTo>
                      <a:cubicBezTo>
                        <a:pt x="1478" y="614"/>
                        <a:pt x="1460" y="596"/>
                        <a:pt x="1460" y="574"/>
                      </a:cubicBezTo>
                      <a:lnTo>
                        <a:pt x="1460" y="466"/>
                      </a:lnTo>
                      <a:close/>
                      <a:moveTo>
                        <a:pt x="1011" y="881"/>
                      </a:moveTo>
                      <a:cubicBezTo>
                        <a:pt x="1011" y="903"/>
                        <a:pt x="993" y="921"/>
                        <a:pt x="971" y="921"/>
                      </a:cubicBezTo>
                      <a:cubicBezTo>
                        <a:pt x="840" y="921"/>
                        <a:pt x="840" y="921"/>
                        <a:pt x="840" y="921"/>
                      </a:cubicBezTo>
                      <a:cubicBezTo>
                        <a:pt x="818" y="921"/>
                        <a:pt x="801" y="903"/>
                        <a:pt x="801" y="881"/>
                      </a:cubicBezTo>
                      <a:cubicBezTo>
                        <a:pt x="801" y="773"/>
                        <a:pt x="801" y="773"/>
                        <a:pt x="801" y="773"/>
                      </a:cubicBezTo>
                      <a:cubicBezTo>
                        <a:pt x="801" y="751"/>
                        <a:pt x="818" y="733"/>
                        <a:pt x="840" y="733"/>
                      </a:cubicBezTo>
                      <a:cubicBezTo>
                        <a:pt x="971" y="733"/>
                        <a:pt x="971" y="733"/>
                        <a:pt x="971" y="733"/>
                      </a:cubicBezTo>
                      <a:cubicBezTo>
                        <a:pt x="993" y="733"/>
                        <a:pt x="1011" y="751"/>
                        <a:pt x="1011" y="773"/>
                      </a:cubicBezTo>
                      <a:lnTo>
                        <a:pt x="1011" y="881"/>
                      </a:lnTo>
                      <a:close/>
                      <a:moveTo>
                        <a:pt x="1011" y="574"/>
                      </a:moveTo>
                      <a:cubicBezTo>
                        <a:pt x="1011" y="596"/>
                        <a:pt x="993" y="614"/>
                        <a:pt x="971" y="614"/>
                      </a:cubicBezTo>
                      <a:cubicBezTo>
                        <a:pt x="840" y="614"/>
                        <a:pt x="840" y="614"/>
                        <a:pt x="840" y="614"/>
                      </a:cubicBezTo>
                      <a:cubicBezTo>
                        <a:pt x="818" y="614"/>
                        <a:pt x="801" y="596"/>
                        <a:pt x="801" y="574"/>
                      </a:cubicBezTo>
                      <a:cubicBezTo>
                        <a:pt x="801" y="466"/>
                        <a:pt x="801" y="466"/>
                        <a:pt x="801" y="466"/>
                      </a:cubicBezTo>
                      <a:cubicBezTo>
                        <a:pt x="801" y="444"/>
                        <a:pt x="818" y="426"/>
                        <a:pt x="840" y="426"/>
                      </a:cubicBezTo>
                      <a:cubicBezTo>
                        <a:pt x="971" y="426"/>
                        <a:pt x="971" y="426"/>
                        <a:pt x="971" y="426"/>
                      </a:cubicBezTo>
                      <a:cubicBezTo>
                        <a:pt x="993" y="426"/>
                        <a:pt x="1011" y="444"/>
                        <a:pt x="1011" y="466"/>
                      </a:cubicBezTo>
                      <a:lnTo>
                        <a:pt x="1011" y="574"/>
                      </a:lnTo>
                      <a:close/>
                      <a:moveTo>
                        <a:pt x="1340" y="881"/>
                      </a:moveTo>
                      <a:cubicBezTo>
                        <a:pt x="1340" y="903"/>
                        <a:pt x="1322" y="921"/>
                        <a:pt x="1300" y="921"/>
                      </a:cubicBezTo>
                      <a:cubicBezTo>
                        <a:pt x="1170" y="921"/>
                        <a:pt x="1170" y="921"/>
                        <a:pt x="1170" y="921"/>
                      </a:cubicBezTo>
                      <a:cubicBezTo>
                        <a:pt x="1148" y="921"/>
                        <a:pt x="1130" y="903"/>
                        <a:pt x="1130" y="881"/>
                      </a:cubicBezTo>
                      <a:cubicBezTo>
                        <a:pt x="1130" y="773"/>
                        <a:pt x="1130" y="773"/>
                        <a:pt x="1130" y="773"/>
                      </a:cubicBezTo>
                      <a:cubicBezTo>
                        <a:pt x="1130" y="751"/>
                        <a:pt x="1148" y="733"/>
                        <a:pt x="1170" y="733"/>
                      </a:cubicBezTo>
                      <a:cubicBezTo>
                        <a:pt x="1300" y="733"/>
                        <a:pt x="1300" y="733"/>
                        <a:pt x="1300" y="733"/>
                      </a:cubicBezTo>
                      <a:cubicBezTo>
                        <a:pt x="1322" y="733"/>
                        <a:pt x="1340" y="751"/>
                        <a:pt x="1340" y="773"/>
                      </a:cubicBezTo>
                      <a:lnTo>
                        <a:pt x="1340" y="881"/>
                      </a:lnTo>
                      <a:close/>
                      <a:moveTo>
                        <a:pt x="1340" y="574"/>
                      </a:moveTo>
                      <a:cubicBezTo>
                        <a:pt x="1340" y="596"/>
                        <a:pt x="1322" y="614"/>
                        <a:pt x="1300" y="614"/>
                      </a:cubicBezTo>
                      <a:cubicBezTo>
                        <a:pt x="1170" y="614"/>
                        <a:pt x="1170" y="614"/>
                        <a:pt x="1170" y="614"/>
                      </a:cubicBezTo>
                      <a:cubicBezTo>
                        <a:pt x="1148" y="614"/>
                        <a:pt x="1130" y="596"/>
                        <a:pt x="1130" y="574"/>
                      </a:cubicBezTo>
                      <a:cubicBezTo>
                        <a:pt x="1130" y="466"/>
                        <a:pt x="1130" y="466"/>
                        <a:pt x="1130" y="466"/>
                      </a:cubicBezTo>
                      <a:cubicBezTo>
                        <a:pt x="1130" y="444"/>
                        <a:pt x="1148" y="426"/>
                        <a:pt x="1170" y="426"/>
                      </a:cubicBezTo>
                      <a:cubicBezTo>
                        <a:pt x="1300" y="426"/>
                        <a:pt x="1300" y="426"/>
                        <a:pt x="1300" y="426"/>
                      </a:cubicBezTo>
                      <a:cubicBezTo>
                        <a:pt x="1322" y="426"/>
                        <a:pt x="1340" y="444"/>
                        <a:pt x="1340" y="466"/>
                      </a:cubicBezTo>
                      <a:lnTo>
                        <a:pt x="1340" y="574"/>
                      </a:lnTo>
                      <a:close/>
                      <a:moveTo>
                        <a:pt x="1500" y="921"/>
                      </a:moveTo>
                      <a:cubicBezTo>
                        <a:pt x="1478" y="921"/>
                        <a:pt x="1460" y="903"/>
                        <a:pt x="1460" y="881"/>
                      </a:cubicBezTo>
                      <a:cubicBezTo>
                        <a:pt x="1460" y="773"/>
                        <a:pt x="1460" y="773"/>
                        <a:pt x="1460" y="773"/>
                      </a:cubicBezTo>
                      <a:cubicBezTo>
                        <a:pt x="1460" y="751"/>
                        <a:pt x="1478" y="733"/>
                        <a:pt x="1500" y="733"/>
                      </a:cubicBezTo>
                      <a:cubicBezTo>
                        <a:pt x="1552" y="733"/>
                        <a:pt x="1552" y="733"/>
                        <a:pt x="1552" y="733"/>
                      </a:cubicBezTo>
                      <a:cubicBezTo>
                        <a:pt x="1574" y="733"/>
                        <a:pt x="1588" y="751"/>
                        <a:pt x="1583" y="772"/>
                      </a:cubicBezTo>
                      <a:cubicBezTo>
                        <a:pt x="1559" y="882"/>
                        <a:pt x="1559" y="882"/>
                        <a:pt x="1559" y="882"/>
                      </a:cubicBezTo>
                      <a:cubicBezTo>
                        <a:pt x="1554" y="903"/>
                        <a:pt x="1532" y="921"/>
                        <a:pt x="1510" y="921"/>
                      </a:cubicBezTo>
                      <a:lnTo>
                        <a:pt x="1500" y="9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E" kern="0">
                    <a:solidFill>
                      <a:sysClr val="windowText" lastClr="000000"/>
                    </a:solidFill>
                  </a:endParaRPr>
                </a:p>
              </p:txBody>
            </p:sp>
          </p:grpSp>
          <p:grpSp>
            <p:nvGrpSpPr>
              <p:cNvPr id="180" name="Group 1"/>
              <p:cNvGrpSpPr/>
              <p:nvPr/>
            </p:nvGrpSpPr>
            <p:grpSpPr>
              <a:xfrm>
                <a:off x="8608745" y="4418382"/>
                <a:ext cx="295302" cy="220977"/>
                <a:chOff x="5199565" y="5309016"/>
                <a:chExt cx="559059" cy="412259"/>
              </a:xfrm>
              <a:solidFill>
                <a:srgbClr val="595959"/>
              </a:solidFill>
            </p:grpSpPr>
            <p:sp>
              <p:nvSpPr>
                <p:cNvPr id="181" name="Freeform 269"/>
                <p:cNvSpPr/>
                <p:nvPr/>
              </p:nvSpPr>
              <p:spPr bwMode="auto">
                <a:xfrm>
                  <a:off x="5210576" y="5480281"/>
                  <a:ext cx="537039" cy="229985"/>
                </a:xfrm>
                <a:custGeom>
                  <a:avLst/>
                  <a:gdLst>
                    <a:gd name="T0" fmla="*/ 439 w 439"/>
                    <a:gd name="T1" fmla="*/ 188 h 188"/>
                    <a:gd name="T2" fmla="*/ 0 w 439"/>
                    <a:gd name="T3" fmla="*/ 188 h 188"/>
                    <a:gd name="T4" fmla="*/ 0 w 439"/>
                    <a:gd name="T5" fmla="*/ 0 h 188"/>
                    <a:gd name="T6" fmla="*/ 439 w 439"/>
                    <a:gd name="T7" fmla="*/ 0 h 188"/>
                    <a:gd name="T8" fmla="*/ 439 w 439"/>
                    <a:gd name="T9" fmla="*/ 188 h 188"/>
                    <a:gd name="T10" fmla="*/ 439 w 439"/>
                    <a:gd name="T11" fmla="*/ 188 h 188"/>
                  </a:gdLst>
                  <a:ahLst/>
                  <a:cxnLst>
                    <a:cxn ang="0">
                      <a:pos x="T0" y="T1"/>
                    </a:cxn>
                    <a:cxn ang="0">
                      <a:pos x="T2" y="T3"/>
                    </a:cxn>
                    <a:cxn ang="0">
                      <a:pos x="T4" y="T5"/>
                    </a:cxn>
                    <a:cxn ang="0">
                      <a:pos x="T6" y="T7"/>
                    </a:cxn>
                    <a:cxn ang="0">
                      <a:pos x="T8" y="T9"/>
                    </a:cxn>
                    <a:cxn ang="0">
                      <a:pos x="T10" y="T11"/>
                    </a:cxn>
                  </a:cxnLst>
                  <a:rect l="0" t="0" r="r" b="b"/>
                  <a:pathLst>
                    <a:path w="439" h="188">
                      <a:moveTo>
                        <a:pt x="439" y="188"/>
                      </a:moveTo>
                      <a:lnTo>
                        <a:pt x="0" y="188"/>
                      </a:lnTo>
                      <a:lnTo>
                        <a:pt x="0" y="0"/>
                      </a:lnTo>
                      <a:lnTo>
                        <a:pt x="439" y="0"/>
                      </a:lnTo>
                      <a:lnTo>
                        <a:pt x="439" y="188"/>
                      </a:lnTo>
                      <a:lnTo>
                        <a:pt x="439" y="188"/>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2" name="Freeform 270"/>
                <p:cNvSpPr>
                  <a:spLocks noEditPoints="1"/>
                </p:cNvSpPr>
                <p:nvPr/>
              </p:nvSpPr>
              <p:spPr bwMode="auto">
                <a:xfrm>
                  <a:off x="5199565" y="5469271"/>
                  <a:ext cx="559059" cy="252004"/>
                </a:xfrm>
                <a:custGeom>
                  <a:avLst/>
                  <a:gdLst>
                    <a:gd name="T0" fmla="*/ 457 w 457"/>
                    <a:gd name="T1" fmla="*/ 0 h 206"/>
                    <a:gd name="T2" fmla="*/ 457 w 457"/>
                    <a:gd name="T3" fmla="*/ 206 h 206"/>
                    <a:gd name="T4" fmla="*/ 0 w 457"/>
                    <a:gd name="T5" fmla="*/ 206 h 206"/>
                    <a:gd name="T6" fmla="*/ 0 w 457"/>
                    <a:gd name="T7" fmla="*/ 0 h 206"/>
                    <a:gd name="T8" fmla="*/ 457 w 457"/>
                    <a:gd name="T9" fmla="*/ 0 h 206"/>
                    <a:gd name="T10" fmla="*/ 457 w 457"/>
                    <a:gd name="T11" fmla="*/ 0 h 206"/>
                    <a:gd name="T12" fmla="*/ 439 w 457"/>
                    <a:gd name="T13" fmla="*/ 18 h 206"/>
                    <a:gd name="T14" fmla="*/ 18 w 457"/>
                    <a:gd name="T15" fmla="*/ 18 h 206"/>
                    <a:gd name="T16" fmla="*/ 18 w 457"/>
                    <a:gd name="T17" fmla="*/ 188 h 206"/>
                    <a:gd name="T18" fmla="*/ 439 w 457"/>
                    <a:gd name="T19" fmla="*/ 188 h 206"/>
                    <a:gd name="T20" fmla="*/ 439 w 457"/>
                    <a:gd name="T21" fmla="*/ 18 h 206"/>
                    <a:gd name="T22" fmla="*/ 439 w 457"/>
                    <a:gd name="T23" fmla="*/ 1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206">
                      <a:moveTo>
                        <a:pt x="457" y="0"/>
                      </a:moveTo>
                      <a:lnTo>
                        <a:pt x="457" y="206"/>
                      </a:lnTo>
                      <a:lnTo>
                        <a:pt x="0" y="206"/>
                      </a:lnTo>
                      <a:lnTo>
                        <a:pt x="0" y="0"/>
                      </a:lnTo>
                      <a:lnTo>
                        <a:pt x="457" y="0"/>
                      </a:lnTo>
                      <a:lnTo>
                        <a:pt x="457" y="0"/>
                      </a:lnTo>
                      <a:close/>
                      <a:moveTo>
                        <a:pt x="439" y="18"/>
                      </a:moveTo>
                      <a:lnTo>
                        <a:pt x="18" y="18"/>
                      </a:lnTo>
                      <a:lnTo>
                        <a:pt x="18" y="188"/>
                      </a:lnTo>
                      <a:lnTo>
                        <a:pt x="439" y="188"/>
                      </a:lnTo>
                      <a:lnTo>
                        <a:pt x="439" y="18"/>
                      </a:lnTo>
                      <a:lnTo>
                        <a:pt x="439" y="18"/>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3" name="Oval 271"/>
                <p:cNvSpPr>
                  <a:spLocks noChangeArrowheads="1"/>
                </p:cNvSpPr>
                <p:nvPr/>
              </p:nvSpPr>
              <p:spPr bwMode="auto">
                <a:xfrm>
                  <a:off x="5385510" y="5488844"/>
                  <a:ext cx="187169" cy="212858"/>
                </a:xfrm>
                <a:prstGeom prst="ellipse">
                  <a:avLst/>
                </a:prstGeom>
                <a:solidFill>
                  <a:sysClr val="window" lastClr="FFFFFF"/>
                </a:solid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4" name="Oval 272"/>
                <p:cNvSpPr>
                  <a:spLocks noChangeArrowheads="1"/>
                </p:cNvSpPr>
                <p:nvPr/>
              </p:nvSpPr>
              <p:spPr bwMode="auto">
                <a:xfrm>
                  <a:off x="5271742" y="5562243"/>
                  <a:ext cx="57497" cy="66059"/>
                </a:xfrm>
                <a:prstGeom prst="ellipse">
                  <a:avLst/>
                </a:pr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5" name="Oval 273"/>
                <p:cNvSpPr>
                  <a:spLocks noChangeArrowheads="1"/>
                </p:cNvSpPr>
                <p:nvPr/>
              </p:nvSpPr>
              <p:spPr bwMode="auto">
                <a:xfrm>
                  <a:off x="5624059" y="5562243"/>
                  <a:ext cx="57497" cy="66059"/>
                </a:xfrm>
                <a:prstGeom prst="ellipse">
                  <a:avLst/>
                </a:pr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6" name="Freeform 274"/>
                <p:cNvSpPr/>
                <p:nvPr/>
              </p:nvSpPr>
              <p:spPr bwMode="auto">
                <a:xfrm>
                  <a:off x="5436890" y="5519427"/>
                  <a:ext cx="84410" cy="152916"/>
                </a:xfrm>
                <a:custGeom>
                  <a:avLst/>
                  <a:gdLst>
                    <a:gd name="T0" fmla="*/ 23 w 60"/>
                    <a:gd name="T1" fmla="*/ 110 h 110"/>
                    <a:gd name="T2" fmla="*/ 23 w 60"/>
                    <a:gd name="T3" fmla="*/ 97 h 110"/>
                    <a:gd name="T4" fmla="*/ 0 w 60"/>
                    <a:gd name="T5" fmla="*/ 91 h 110"/>
                    <a:gd name="T6" fmla="*/ 4 w 60"/>
                    <a:gd name="T7" fmla="*/ 75 h 110"/>
                    <a:gd name="T8" fmla="*/ 26 w 60"/>
                    <a:gd name="T9" fmla="*/ 81 h 110"/>
                    <a:gd name="T10" fmla="*/ 39 w 60"/>
                    <a:gd name="T11" fmla="*/ 73 h 110"/>
                    <a:gd name="T12" fmla="*/ 25 w 60"/>
                    <a:gd name="T13" fmla="*/ 61 h 110"/>
                    <a:gd name="T14" fmla="*/ 1 w 60"/>
                    <a:gd name="T15" fmla="*/ 37 h 110"/>
                    <a:gd name="T16" fmla="*/ 24 w 60"/>
                    <a:gd name="T17" fmla="*/ 12 h 110"/>
                    <a:gd name="T18" fmla="*/ 24 w 60"/>
                    <a:gd name="T19" fmla="*/ 0 h 110"/>
                    <a:gd name="T20" fmla="*/ 37 w 60"/>
                    <a:gd name="T21" fmla="*/ 0 h 110"/>
                    <a:gd name="T22" fmla="*/ 37 w 60"/>
                    <a:gd name="T23" fmla="*/ 12 h 110"/>
                    <a:gd name="T24" fmla="*/ 56 w 60"/>
                    <a:gd name="T25" fmla="*/ 16 h 110"/>
                    <a:gd name="T26" fmla="*/ 53 w 60"/>
                    <a:gd name="T27" fmla="*/ 31 h 110"/>
                    <a:gd name="T28" fmla="*/ 33 w 60"/>
                    <a:gd name="T29" fmla="*/ 27 h 110"/>
                    <a:gd name="T30" fmla="*/ 21 w 60"/>
                    <a:gd name="T31" fmla="*/ 34 h 110"/>
                    <a:gd name="T32" fmla="*/ 38 w 60"/>
                    <a:gd name="T33" fmla="*/ 46 h 110"/>
                    <a:gd name="T34" fmla="*/ 60 w 60"/>
                    <a:gd name="T35" fmla="*/ 71 h 110"/>
                    <a:gd name="T36" fmla="*/ 36 w 60"/>
                    <a:gd name="T37" fmla="*/ 96 h 110"/>
                    <a:gd name="T38" fmla="*/ 36 w 60"/>
                    <a:gd name="T39" fmla="*/ 110 h 110"/>
                    <a:gd name="T40" fmla="*/ 23 w 60"/>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10">
                      <a:moveTo>
                        <a:pt x="23" y="110"/>
                      </a:moveTo>
                      <a:cubicBezTo>
                        <a:pt x="23" y="97"/>
                        <a:pt x="23" y="97"/>
                        <a:pt x="23" y="97"/>
                      </a:cubicBezTo>
                      <a:cubicBezTo>
                        <a:pt x="14" y="97"/>
                        <a:pt x="5" y="94"/>
                        <a:pt x="0" y="91"/>
                      </a:cubicBezTo>
                      <a:cubicBezTo>
                        <a:pt x="4" y="75"/>
                        <a:pt x="4" y="75"/>
                        <a:pt x="4" y="75"/>
                      </a:cubicBezTo>
                      <a:cubicBezTo>
                        <a:pt x="10" y="79"/>
                        <a:pt x="18" y="81"/>
                        <a:pt x="26" y="81"/>
                      </a:cubicBezTo>
                      <a:cubicBezTo>
                        <a:pt x="34" y="81"/>
                        <a:pt x="39" y="78"/>
                        <a:pt x="39" y="73"/>
                      </a:cubicBezTo>
                      <a:cubicBezTo>
                        <a:pt x="39" y="68"/>
                        <a:pt x="35" y="65"/>
                        <a:pt x="25" y="61"/>
                      </a:cubicBezTo>
                      <a:cubicBezTo>
                        <a:pt x="11" y="56"/>
                        <a:pt x="1" y="50"/>
                        <a:pt x="1" y="37"/>
                      </a:cubicBezTo>
                      <a:cubicBezTo>
                        <a:pt x="1" y="25"/>
                        <a:pt x="9" y="15"/>
                        <a:pt x="24" y="12"/>
                      </a:cubicBezTo>
                      <a:cubicBezTo>
                        <a:pt x="24" y="0"/>
                        <a:pt x="24" y="0"/>
                        <a:pt x="24" y="0"/>
                      </a:cubicBezTo>
                      <a:cubicBezTo>
                        <a:pt x="37" y="0"/>
                        <a:pt x="37" y="0"/>
                        <a:pt x="37" y="0"/>
                      </a:cubicBezTo>
                      <a:cubicBezTo>
                        <a:pt x="37" y="12"/>
                        <a:pt x="37" y="12"/>
                        <a:pt x="37" y="12"/>
                      </a:cubicBezTo>
                      <a:cubicBezTo>
                        <a:pt x="46" y="12"/>
                        <a:pt x="52" y="14"/>
                        <a:pt x="56" y="16"/>
                      </a:cubicBezTo>
                      <a:cubicBezTo>
                        <a:pt x="53" y="31"/>
                        <a:pt x="53" y="31"/>
                        <a:pt x="53" y="31"/>
                      </a:cubicBezTo>
                      <a:cubicBezTo>
                        <a:pt x="49" y="30"/>
                        <a:pt x="43" y="27"/>
                        <a:pt x="33" y="27"/>
                      </a:cubicBezTo>
                      <a:cubicBezTo>
                        <a:pt x="24" y="27"/>
                        <a:pt x="21" y="30"/>
                        <a:pt x="21" y="34"/>
                      </a:cubicBezTo>
                      <a:cubicBezTo>
                        <a:pt x="21" y="39"/>
                        <a:pt x="26" y="42"/>
                        <a:pt x="38" y="46"/>
                      </a:cubicBezTo>
                      <a:cubicBezTo>
                        <a:pt x="54" y="52"/>
                        <a:pt x="60" y="59"/>
                        <a:pt x="60" y="71"/>
                      </a:cubicBezTo>
                      <a:cubicBezTo>
                        <a:pt x="60" y="83"/>
                        <a:pt x="52" y="93"/>
                        <a:pt x="36" y="96"/>
                      </a:cubicBezTo>
                      <a:cubicBezTo>
                        <a:pt x="36" y="110"/>
                        <a:pt x="36" y="110"/>
                        <a:pt x="36" y="110"/>
                      </a:cubicBezTo>
                      <a:lnTo>
                        <a:pt x="23" y="110"/>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7" name="Freeform 275"/>
                <p:cNvSpPr/>
                <p:nvPr/>
              </p:nvSpPr>
              <p:spPr bwMode="auto">
                <a:xfrm>
                  <a:off x="5199565" y="5415444"/>
                  <a:ext cx="557835" cy="22020"/>
                </a:xfrm>
                <a:custGeom>
                  <a:avLst/>
                  <a:gdLst>
                    <a:gd name="T0" fmla="*/ 0 w 456"/>
                    <a:gd name="T1" fmla="*/ 18 h 18"/>
                    <a:gd name="T2" fmla="*/ 0 w 456"/>
                    <a:gd name="T3" fmla="*/ 0 h 18"/>
                    <a:gd name="T4" fmla="*/ 456 w 456"/>
                    <a:gd name="T5" fmla="*/ 0 h 18"/>
                    <a:gd name="T6" fmla="*/ 456 w 456"/>
                    <a:gd name="T7" fmla="*/ 18 h 18"/>
                    <a:gd name="T8" fmla="*/ 0 w 456"/>
                    <a:gd name="T9" fmla="*/ 18 h 18"/>
                    <a:gd name="T10" fmla="*/ 0 w 456"/>
                    <a:gd name="T11" fmla="*/ 18 h 18"/>
                  </a:gdLst>
                  <a:ahLst/>
                  <a:cxnLst>
                    <a:cxn ang="0">
                      <a:pos x="T0" y="T1"/>
                    </a:cxn>
                    <a:cxn ang="0">
                      <a:pos x="T2" y="T3"/>
                    </a:cxn>
                    <a:cxn ang="0">
                      <a:pos x="T4" y="T5"/>
                    </a:cxn>
                    <a:cxn ang="0">
                      <a:pos x="T6" y="T7"/>
                    </a:cxn>
                    <a:cxn ang="0">
                      <a:pos x="T8" y="T9"/>
                    </a:cxn>
                    <a:cxn ang="0">
                      <a:pos x="T10" y="T11"/>
                    </a:cxn>
                  </a:cxnLst>
                  <a:rect l="0" t="0" r="r" b="b"/>
                  <a:pathLst>
                    <a:path w="456" h="18">
                      <a:moveTo>
                        <a:pt x="0" y="18"/>
                      </a:moveTo>
                      <a:lnTo>
                        <a:pt x="0" y="0"/>
                      </a:lnTo>
                      <a:lnTo>
                        <a:pt x="456" y="0"/>
                      </a:lnTo>
                      <a:lnTo>
                        <a:pt x="456" y="18"/>
                      </a:lnTo>
                      <a:lnTo>
                        <a:pt x="0" y="18"/>
                      </a:lnTo>
                      <a:lnTo>
                        <a:pt x="0" y="18"/>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8" name="Freeform 276"/>
                <p:cNvSpPr/>
                <p:nvPr/>
              </p:nvSpPr>
              <p:spPr bwMode="auto">
                <a:xfrm>
                  <a:off x="5199565" y="5362842"/>
                  <a:ext cx="557835" cy="22020"/>
                </a:xfrm>
                <a:custGeom>
                  <a:avLst/>
                  <a:gdLst>
                    <a:gd name="T0" fmla="*/ 0 w 456"/>
                    <a:gd name="T1" fmla="*/ 18 h 18"/>
                    <a:gd name="T2" fmla="*/ 0 w 456"/>
                    <a:gd name="T3" fmla="*/ 0 h 18"/>
                    <a:gd name="T4" fmla="*/ 456 w 456"/>
                    <a:gd name="T5" fmla="*/ 0 h 18"/>
                    <a:gd name="T6" fmla="*/ 456 w 456"/>
                    <a:gd name="T7" fmla="*/ 18 h 18"/>
                    <a:gd name="T8" fmla="*/ 0 w 456"/>
                    <a:gd name="T9" fmla="*/ 18 h 18"/>
                    <a:gd name="T10" fmla="*/ 0 w 456"/>
                    <a:gd name="T11" fmla="*/ 18 h 18"/>
                  </a:gdLst>
                  <a:ahLst/>
                  <a:cxnLst>
                    <a:cxn ang="0">
                      <a:pos x="T0" y="T1"/>
                    </a:cxn>
                    <a:cxn ang="0">
                      <a:pos x="T2" y="T3"/>
                    </a:cxn>
                    <a:cxn ang="0">
                      <a:pos x="T4" y="T5"/>
                    </a:cxn>
                    <a:cxn ang="0">
                      <a:pos x="T6" y="T7"/>
                    </a:cxn>
                    <a:cxn ang="0">
                      <a:pos x="T8" y="T9"/>
                    </a:cxn>
                    <a:cxn ang="0">
                      <a:pos x="T10" y="T11"/>
                    </a:cxn>
                  </a:cxnLst>
                  <a:rect l="0" t="0" r="r" b="b"/>
                  <a:pathLst>
                    <a:path w="456" h="18">
                      <a:moveTo>
                        <a:pt x="0" y="18"/>
                      </a:moveTo>
                      <a:lnTo>
                        <a:pt x="0" y="0"/>
                      </a:lnTo>
                      <a:lnTo>
                        <a:pt x="456" y="0"/>
                      </a:lnTo>
                      <a:lnTo>
                        <a:pt x="456" y="18"/>
                      </a:lnTo>
                      <a:lnTo>
                        <a:pt x="0" y="18"/>
                      </a:lnTo>
                      <a:lnTo>
                        <a:pt x="0" y="18"/>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sp>
              <p:nvSpPr>
                <p:cNvPr id="189" name="Freeform 277"/>
                <p:cNvSpPr/>
                <p:nvPr/>
              </p:nvSpPr>
              <p:spPr bwMode="auto">
                <a:xfrm>
                  <a:off x="5199565" y="5309016"/>
                  <a:ext cx="557835" cy="23244"/>
                </a:xfrm>
                <a:custGeom>
                  <a:avLst/>
                  <a:gdLst>
                    <a:gd name="T0" fmla="*/ 0 w 456"/>
                    <a:gd name="T1" fmla="*/ 19 h 19"/>
                    <a:gd name="T2" fmla="*/ 0 w 456"/>
                    <a:gd name="T3" fmla="*/ 0 h 19"/>
                    <a:gd name="T4" fmla="*/ 456 w 456"/>
                    <a:gd name="T5" fmla="*/ 0 h 19"/>
                    <a:gd name="T6" fmla="*/ 456 w 456"/>
                    <a:gd name="T7" fmla="*/ 19 h 19"/>
                    <a:gd name="T8" fmla="*/ 0 w 456"/>
                    <a:gd name="T9" fmla="*/ 19 h 19"/>
                    <a:gd name="T10" fmla="*/ 0 w 456"/>
                    <a:gd name="T11" fmla="*/ 19 h 19"/>
                  </a:gdLst>
                  <a:ahLst/>
                  <a:cxnLst>
                    <a:cxn ang="0">
                      <a:pos x="T0" y="T1"/>
                    </a:cxn>
                    <a:cxn ang="0">
                      <a:pos x="T2" y="T3"/>
                    </a:cxn>
                    <a:cxn ang="0">
                      <a:pos x="T4" y="T5"/>
                    </a:cxn>
                    <a:cxn ang="0">
                      <a:pos x="T6" y="T7"/>
                    </a:cxn>
                    <a:cxn ang="0">
                      <a:pos x="T8" y="T9"/>
                    </a:cxn>
                    <a:cxn ang="0">
                      <a:pos x="T10" y="T11"/>
                    </a:cxn>
                  </a:cxnLst>
                  <a:rect l="0" t="0" r="r" b="b"/>
                  <a:pathLst>
                    <a:path w="456" h="19">
                      <a:moveTo>
                        <a:pt x="0" y="19"/>
                      </a:moveTo>
                      <a:lnTo>
                        <a:pt x="0" y="0"/>
                      </a:lnTo>
                      <a:lnTo>
                        <a:pt x="456" y="0"/>
                      </a:lnTo>
                      <a:lnTo>
                        <a:pt x="456" y="19"/>
                      </a:lnTo>
                      <a:lnTo>
                        <a:pt x="0" y="19"/>
                      </a:lnTo>
                      <a:lnTo>
                        <a:pt x="0" y="19"/>
                      </a:lnTo>
                      <a:close/>
                    </a:path>
                  </a:pathLst>
                </a:custGeom>
                <a:grpFill/>
                <a:ln>
                  <a:noFill/>
                </a:ln>
              </p:spPr>
              <p:txBody>
                <a:bodyPr vert="horz" wrap="square" lIns="91440" tIns="45720" rIns="91440" bIns="45720" numCol="1" anchor="t" anchorCtr="0" compatLnSpc="1"/>
                <a:lstStyle/>
                <a:p>
                  <a:pPr>
                    <a:defRPr/>
                  </a:pPr>
                  <a:endParaRPr lang="en-IE" kern="0">
                    <a:solidFill>
                      <a:sysClr val="windowText" lastClr="000000"/>
                    </a:solidFill>
                  </a:endParaRPr>
                </a:p>
              </p:txBody>
            </p:sp>
          </p:grpSp>
        </p:grpSp>
        <p:grpSp>
          <p:nvGrpSpPr>
            <p:cNvPr id="165" name="Group 98"/>
            <p:cNvGrpSpPr/>
            <p:nvPr/>
          </p:nvGrpSpPr>
          <p:grpSpPr>
            <a:xfrm>
              <a:off x="6432163" y="3979113"/>
              <a:ext cx="1556410" cy="948922"/>
              <a:chOff x="6852974" y="3426589"/>
              <a:chExt cx="1556410" cy="1104976"/>
            </a:xfrm>
          </p:grpSpPr>
          <p:sp>
            <p:nvSpPr>
              <p:cNvPr id="174" name="文本框 72"/>
              <p:cNvSpPr txBox="1"/>
              <p:nvPr/>
            </p:nvSpPr>
            <p:spPr>
              <a:xfrm>
                <a:off x="6885978" y="3426589"/>
                <a:ext cx="1523406" cy="322552"/>
              </a:xfrm>
              <a:prstGeom prst="rect">
                <a:avLst/>
              </a:prstGeom>
              <a:noFill/>
            </p:spPr>
            <p:txBody>
              <a:bodyPr wrap="square" rtlCol="0">
                <a:spAutoFit/>
              </a:bodyPr>
              <a:lstStyle/>
              <a:p>
                <a:pPr>
                  <a:defRPr/>
                </a:pPr>
                <a:r>
                  <a:rPr lang="zh-CN" altLang="en-US" sz="1200" b="1" kern="0" dirty="0">
                    <a:solidFill>
                      <a:prstClr val="black">
                        <a:lumMod val="75000"/>
                        <a:lumOff val="25000"/>
                      </a:prstClr>
                    </a:solidFill>
                  </a:rPr>
                  <a:t>客户细分服务</a:t>
                </a:r>
                <a:endParaRPr lang="zh-CN" altLang="en-US" sz="1200" b="1" kern="0" dirty="0">
                  <a:solidFill>
                    <a:prstClr val="black">
                      <a:lumMod val="75000"/>
                      <a:lumOff val="25000"/>
                    </a:prstClr>
                  </a:solidFill>
                </a:endParaRPr>
              </a:p>
            </p:txBody>
          </p:sp>
          <p:sp>
            <p:nvSpPr>
              <p:cNvPr id="175" name="文本框 73"/>
              <p:cNvSpPr txBox="1"/>
              <p:nvPr/>
            </p:nvSpPr>
            <p:spPr>
              <a:xfrm>
                <a:off x="6858499" y="3757731"/>
                <a:ext cx="1523406" cy="322551"/>
              </a:xfrm>
              <a:prstGeom prst="rect">
                <a:avLst/>
              </a:prstGeom>
              <a:noFill/>
            </p:spPr>
            <p:txBody>
              <a:bodyPr wrap="square" rtlCol="0">
                <a:spAutoFit/>
              </a:bodyPr>
              <a:lstStyle/>
              <a:p>
                <a:pPr>
                  <a:defRPr/>
                </a:pPr>
                <a:r>
                  <a:rPr lang="zh-CN" altLang="en-US" sz="1200" b="1" kern="0" dirty="0">
                    <a:solidFill>
                      <a:prstClr val="black">
                        <a:lumMod val="75000"/>
                        <a:lumOff val="25000"/>
                      </a:prstClr>
                    </a:solidFill>
                  </a:rPr>
                  <a:t>营销活动优化服务</a:t>
                </a:r>
                <a:endParaRPr lang="zh-CN" altLang="en-US" sz="1200" b="1" kern="0" dirty="0">
                  <a:solidFill>
                    <a:prstClr val="black">
                      <a:lumMod val="75000"/>
                      <a:lumOff val="25000"/>
                    </a:prstClr>
                  </a:solidFill>
                </a:endParaRPr>
              </a:p>
            </p:txBody>
          </p:sp>
          <p:sp>
            <p:nvSpPr>
              <p:cNvPr id="176" name="Rectangle 137"/>
              <p:cNvSpPr/>
              <p:nvPr/>
            </p:nvSpPr>
            <p:spPr>
              <a:xfrm>
                <a:off x="6852974" y="4090525"/>
                <a:ext cx="1335946" cy="254803"/>
              </a:xfrm>
              <a:prstGeom prst="rect">
                <a:avLst/>
              </a:prstGeom>
              <a:noFill/>
              <a:ln w="25400" cap="flat" cmpd="sng" algn="ctr">
                <a:noFill/>
                <a:prstDash val="solid"/>
              </a:ln>
              <a:effectLst/>
            </p:spPr>
            <p:txBody>
              <a:bodyPr rtlCol="0" anchor="ctr"/>
              <a:lstStyle/>
              <a:p>
                <a:pPr>
                  <a:defRPr/>
                </a:pPr>
                <a:r>
                  <a:rPr lang="zh-CN" altLang="en-US" sz="1200" b="1" kern="0" dirty="0">
                    <a:solidFill>
                      <a:prstClr val="black">
                        <a:lumMod val="75000"/>
                        <a:lumOff val="25000"/>
                      </a:prstClr>
                    </a:solidFill>
                  </a:rPr>
                  <a:t>行为分析服务</a:t>
                </a:r>
                <a:endParaRPr lang="zh-CN" altLang="en-US" sz="1200" b="1" kern="0" dirty="0">
                  <a:solidFill>
                    <a:prstClr val="black">
                      <a:lumMod val="75000"/>
                      <a:lumOff val="25000"/>
                    </a:prstClr>
                  </a:solidFill>
                </a:endParaRPr>
              </a:p>
            </p:txBody>
          </p:sp>
          <p:sp>
            <p:nvSpPr>
              <p:cNvPr id="177" name="矩形 5"/>
              <p:cNvSpPr/>
              <p:nvPr/>
            </p:nvSpPr>
            <p:spPr>
              <a:xfrm>
                <a:off x="6954750" y="4137334"/>
                <a:ext cx="381836" cy="394231"/>
              </a:xfrm>
              <a:prstGeom prst="rect">
                <a:avLst/>
              </a:prstGeom>
            </p:spPr>
            <p:txBody>
              <a:bodyPr wrap="none">
                <a:spAutoFit/>
              </a:bodyPr>
              <a:lstStyle/>
              <a:p>
                <a:pPr>
                  <a:defRPr/>
                </a:pPr>
                <a:r>
                  <a:rPr lang="en-US" altLang="zh-CN" sz="1600" b="1" kern="0" dirty="0">
                    <a:solidFill>
                      <a:sysClr val="windowText" lastClr="000000"/>
                    </a:solidFill>
                  </a:rPr>
                  <a:t>…</a:t>
                </a:r>
                <a:endParaRPr lang="zh-CN" altLang="en-US" sz="1600" b="1" kern="0" dirty="0">
                  <a:solidFill>
                    <a:sysClr val="windowText" lastClr="000000"/>
                  </a:solidFill>
                </a:endParaRPr>
              </a:p>
            </p:txBody>
          </p:sp>
        </p:grpSp>
        <p:sp>
          <p:nvSpPr>
            <p:cNvPr id="166" name="Rectangle 96"/>
            <p:cNvSpPr/>
            <p:nvPr/>
          </p:nvSpPr>
          <p:spPr>
            <a:xfrm>
              <a:off x="1554857" y="3626937"/>
              <a:ext cx="2011680" cy="124137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a:solidFill>
                  <a:prstClr val="white"/>
                </a:solidFill>
              </a:endParaRPr>
            </a:p>
          </p:txBody>
        </p:sp>
        <p:sp>
          <p:nvSpPr>
            <p:cNvPr id="167" name="Rectangle 195"/>
            <p:cNvSpPr/>
            <p:nvPr/>
          </p:nvSpPr>
          <p:spPr>
            <a:xfrm>
              <a:off x="3688248" y="3637910"/>
              <a:ext cx="2011680" cy="124137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a:solidFill>
                  <a:prstClr val="white"/>
                </a:solidFill>
              </a:endParaRPr>
            </a:p>
          </p:txBody>
        </p:sp>
        <p:sp>
          <p:nvSpPr>
            <p:cNvPr id="168" name="Rectangle 196"/>
            <p:cNvSpPr/>
            <p:nvPr/>
          </p:nvSpPr>
          <p:spPr>
            <a:xfrm>
              <a:off x="5821639" y="3637910"/>
              <a:ext cx="2011680" cy="124137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en-US" sz="2100">
                <a:solidFill>
                  <a:prstClr val="white"/>
                </a:solidFill>
              </a:endParaRPr>
            </a:p>
          </p:txBody>
        </p:sp>
        <p:sp>
          <p:nvSpPr>
            <p:cNvPr id="169" name="Rectangle 197"/>
            <p:cNvSpPr/>
            <p:nvPr/>
          </p:nvSpPr>
          <p:spPr>
            <a:xfrm>
              <a:off x="3711103" y="3665918"/>
              <a:ext cx="1980030" cy="307777"/>
            </a:xfrm>
            <a:prstGeom prst="rect">
              <a:avLst/>
            </a:prstGeom>
          </p:spPr>
          <p:txBody>
            <a:bodyPr wrap="none">
              <a:spAutoFit/>
            </a:bodyPr>
            <a:lstStyle/>
            <a:p>
              <a:pPr algn="ctr" defTabSz="1073150"/>
              <a:r>
                <a:rPr lang="zh-CN" altLang="en-US" sz="1400" b="1" dirty="0">
                  <a:solidFill>
                    <a:prstClr val="white">
                      <a:lumMod val="50000"/>
                    </a:prstClr>
                  </a:solidFill>
                </a:rPr>
                <a:t>生产运营数据分析服务</a:t>
              </a:r>
              <a:endParaRPr lang="en-US" sz="1400" b="1" dirty="0">
                <a:solidFill>
                  <a:prstClr val="white">
                    <a:lumMod val="50000"/>
                  </a:prstClr>
                </a:solidFill>
              </a:endParaRPr>
            </a:p>
          </p:txBody>
        </p:sp>
        <p:sp>
          <p:nvSpPr>
            <p:cNvPr id="170" name="Rectangle 198"/>
            <p:cNvSpPr/>
            <p:nvPr/>
          </p:nvSpPr>
          <p:spPr>
            <a:xfrm>
              <a:off x="1643333" y="3665918"/>
              <a:ext cx="1980030" cy="307777"/>
            </a:xfrm>
            <a:prstGeom prst="rect">
              <a:avLst/>
            </a:prstGeom>
          </p:spPr>
          <p:txBody>
            <a:bodyPr wrap="none">
              <a:spAutoFit/>
            </a:bodyPr>
            <a:lstStyle/>
            <a:p>
              <a:pPr algn="ctr" defTabSz="1073150"/>
              <a:r>
                <a:rPr lang="zh-CN" altLang="en-US" sz="1400" b="1" dirty="0">
                  <a:solidFill>
                    <a:prstClr val="white">
                      <a:lumMod val="50000"/>
                    </a:prstClr>
                  </a:solidFill>
                </a:rPr>
                <a:t>经营管理数据分析服务</a:t>
              </a:r>
              <a:endParaRPr lang="en-US" sz="1400" b="1" dirty="0">
                <a:solidFill>
                  <a:prstClr val="white">
                    <a:lumMod val="50000"/>
                  </a:prstClr>
                </a:solidFill>
              </a:endParaRPr>
            </a:p>
          </p:txBody>
        </p:sp>
        <p:sp>
          <p:nvSpPr>
            <p:cNvPr id="171" name="Rectangle 199"/>
            <p:cNvSpPr/>
            <p:nvPr/>
          </p:nvSpPr>
          <p:spPr>
            <a:xfrm>
              <a:off x="5874727" y="3665918"/>
              <a:ext cx="1980030" cy="307777"/>
            </a:xfrm>
            <a:prstGeom prst="rect">
              <a:avLst/>
            </a:prstGeom>
          </p:spPr>
          <p:txBody>
            <a:bodyPr wrap="none">
              <a:spAutoFit/>
            </a:bodyPr>
            <a:lstStyle/>
            <a:p>
              <a:pPr algn="ctr" defTabSz="1073150"/>
              <a:r>
                <a:rPr lang="zh-CN" altLang="en-US" sz="1400" b="1" dirty="0">
                  <a:solidFill>
                    <a:prstClr val="white">
                      <a:lumMod val="50000"/>
                    </a:prstClr>
                  </a:solidFill>
                </a:rPr>
                <a:t>客户服务数据分析服务</a:t>
              </a:r>
              <a:endParaRPr lang="en-US" sz="1400" b="1" dirty="0">
                <a:solidFill>
                  <a:prstClr val="white">
                    <a:lumMod val="50000"/>
                  </a:prstClr>
                </a:solidFill>
              </a:endParaRPr>
            </a:p>
          </p:txBody>
        </p:sp>
        <p:sp>
          <p:nvSpPr>
            <p:cNvPr id="172" name="右箭头 15"/>
            <p:cNvSpPr/>
            <p:nvPr/>
          </p:nvSpPr>
          <p:spPr>
            <a:xfrm>
              <a:off x="1078769" y="4386486"/>
              <a:ext cx="125797" cy="2962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zh-CN" altLang="en-US" sz="2100">
                <a:solidFill>
                  <a:prstClr val="white"/>
                </a:solidFill>
              </a:endParaRPr>
            </a:p>
          </p:txBody>
        </p:sp>
        <p:sp>
          <p:nvSpPr>
            <p:cNvPr id="173" name="右箭头 302"/>
            <p:cNvSpPr/>
            <p:nvPr/>
          </p:nvSpPr>
          <p:spPr>
            <a:xfrm flipH="1">
              <a:off x="8178508" y="4402284"/>
              <a:ext cx="125797" cy="2962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150"/>
              <a:endParaRPr lang="zh-CN" altLang="en-US" sz="2100">
                <a:solidFill>
                  <a:prstClr val="white"/>
                </a:solidFill>
              </a:endParaRPr>
            </a:p>
          </p:txBody>
        </p: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endParaRPr lang="zh-CN" altLang="en-US"/>
          </a:p>
        </p:txBody>
      </p:sp>
      <p:sp>
        <p:nvSpPr>
          <p:cNvPr id="8" name="文本占位符 7"/>
          <p:cNvSpPr>
            <a:spLocks noGrp="1"/>
          </p:cNvSpPr>
          <p:nvPr>
            <p:ph type="body" sz="quarter" idx="4294967295"/>
          </p:nvPr>
        </p:nvSpPr>
        <p:spPr>
          <a:xfrm>
            <a:off x="0" y="961390"/>
            <a:ext cx="10852150" cy="5388610"/>
          </a:xfrm>
        </p:spPr>
        <p:txBody>
          <a:bodyPr/>
          <a:lstStyle/>
          <a:p>
            <a:endParaRPr lang="zh-CN" altLang="en-US" sz="4400" dirty="0">
              <a:solidFill>
                <a:srgbClr val="FF0000"/>
              </a:solidFill>
            </a:endParaRPr>
          </a:p>
          <a:p>
            <a:endParaRPr lang="zh-CN" altLang="en-US" sz="4400" dirty="0">
              <a:solidFill>
                <a:srgbClr val="FF0000"/>
              </a:solidFill>
            </a:endParaRPr>
          </a:p>
          <a:p>
            <a:pPr marL="0" indent="0">
              <a:buNone/>
            </a:pPr>
            <a:r>
              <a:rPr lang="zh-CN" altLang="en-US" sz="4400" dirty="0">
                <a:solidFill>
                  <a:srgbClr val="FF0000"/>
                </a:solidFill>
              </a:rPr>
              <a:t>          数字化转型</a:t>
            </a:r>
            <a:endParaRPr lang="zh-CN" altLang="en-US" sz="4400" dirty="0">
              <a:solidFill>
                <a:srgbClr val="FF0000"/>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数字化转型</a:t>
            </a:r>
            <a:endParaRPr lang="zh-HK" altLang="en-US" dirty="0"/>
          </a:p>
        </p:txBody>
      </p:sp>
      <p:sp>
        <p:nvSpPr>
          <p:cNvPr id="467" name="Slide Number Placeholder 3"/>
          <p:cNvSpPr txBox="1"/>
          <p:nvPr/>
        </p:nvSpPr>
        <p:spPr>
          <a:xfrm>
            <a:off x="10665311" y="6289679"/>
            <a:ext cx="918882" cy="222436"/>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tx1">
                    <a:lumMod val="50000"/>
                    <a:lumOff val="50000"/>
                  </a:schemeClr>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60D04238-8F45-4BBE-B195-8D6A34B1268E}" type="slidenum">
              <a:rPr lang="en-US" smtClean="0">
                <a:solidFill>
                  <a:prstClr val="black">
                    <a:lumMod val="50000"/>
                    <a:lumOff val="50000"/>
                  </a:prstClr>
                </a:solidFill>
                <a:latin typeface="微软雅黑" panose="020B0503020204020204" pitchFamily="34" charset="-122"/>
              </a:rPr>
            </a:fld>
            <a:endParaRPr lang="en-US">
              <a:solidFill>
                <a:prstClr val="black">
                  <a:lumMod val="50000"/>
                  <a:lumOff val="50000"/>
                </a:prstClr>
              </a:solidFill>
              <a:latin typeface="微软雅黑" panose="020B0503020204020204" pitchFamily="34" charset="-122"/>
            </a:endParaRPr>
          </a:p>
        </p:txBody>
      </p:sp>
      <p:sp>
        <p:nvSpPr>
          <p:cNvPr id="468" name="TextBox 4"/>
          <p:cNvSpPr txBox="1"/>
          <p:nvPr/>
        </p:nvSpPr>
        <p:spPr>
          <a:xfrm>
            <a:off x="1053636" y="1167324"/>
            <a:ext cx="2779437" cy="646331"/>
          </a:xfrm>
          <a:prstGeom prst="rect">
            <a:avLst/>
          </a:prstGeom>
          <a:noFill/>
        </p:spPr>
        <p:txBody>
          <a:bodyPr wrap="square" rtlCol="0" anchor="ctr">
            <a:spAutoFit/>
          </a:bodyPr>
          <a:lstStyle/>
          <a:p>
            <a:pPr indent="180975" algn="ctr" fontAlgn="base">
              <a:spcBef>
                <a:spcPct val="0"/>
              </a:spcBef>
              <a:spcAft>
                <a:spcPct val="0"/>
              </a:spcAft>
            </a:pPr>
            <a:r>
              <a:rPr lang="zh-CN" altLang="en-US" dirty="0">
                <a:solidFill>
                  <a:prstClr val="black"/>
                </a:solidFill>
                <a:cs typeface="Arial" panose="020B0604020202020204" pitchFamily="34" charset="0"/>
              </a:rPr>
              <a:t>企业数字化转型的背景：</a:t>
            </a:r>
            <a:br>
              <a:rPr lang="en-US" altLang="zh-CN" dirty="0">
                <a:solidFill>
                  <a:prstClr val="black"/>
                </a:solidFill>
                <a:cs typeface="Arial" panose="020B0604020202020204" pitchFamily="34" charset="0"/>
              </a:rPr>
            </a:br>
            <a:r>
              <a:rPr lang="zh-CN" altLang="en-US" b="1" dirty="0">
                <a:solidFill>
                  <a:prstClr val="black"/>
                </a:solidFill>
                <a:cs typeface="Arial" panose="020B0604020202020204" pitchFamily="34" charset="0"/>
              </a:rPr>
              <a:t>技术重塑供需</a:t>
            </a:r>
            <a:endParaRPr lang="en-US" altLang="zh-CN" b="1" dirty="0">
              <a:solidFill>
                <a:prstClr val="black"/>
              </a:solidFill>
              <a:cs typeface="Arial" panose="020B0604020202020204" pitchFamily="34" charset="0"/>
            </a:endParaRPr>
          </a:p>
        </p:txBody>
      </p:sp>
      <p:sp>
        <p:nvSpPr>
          <p:cNvPr id="469" name="TextBox 5"/>
          <p:cNvSpPr txBox="1"/>
          <p:nvPr/>
        </p:nvSpPr>
        <p:spPr>
          <a:xfrm>
            <a:off x="4713821" y="1167324"/>
            <a:ext cx="3057381" cy="646331"/>
          </a:xfrm>
          <a:prstGeom prst="rect">
            <a:avLst/>
          </a:prstGeom>
          <a:noFill/>
        </p:spPr>
        <p:txBody>
          <a:bodyPr wrap="square" rtlCol="0" anchor="ctr">
            <a:spAutoFit/>
          </a:bodyPr>
          <a:lstStyle/>
          <a:p>
            <a:pPr indent="180975" algn="ctr" fontAlgn="base">
              <a:spcBef>
                <a:spcPct val="0"/>
              </a:spcBef>
              <a:spcAft>
                <a:spcPct val="0"/>
              </a:spcAft>
            </a:pPr>
            <a:r>
              <a:rPr lang="zh-CN" altLang="en-US" dirty="0">
                <a:solidFill>
                  <a:prstClr val="black"/>
                </a:solidFill>
                <a:cs typeface="Arial" panose="020B0604020202020204" pitchFamily="34" charset="0"/>
              </a:rPr>
              <a:t>什么是企业数字化转型：</a:t>
            </a:r>
            <a:endParaRPr lang="en-US" altLang="zh-CN" dirty="0">
              <a:solidFill>
                <a:prstClr val="black"/>
              </a:solidFill>
              <a:cs typeface="Arial" panose="020B0604020202020204" pitchFamily="34" charset="0"/>
            </a:endParaRPr>
          </a:p>
          <a:p>
            <a:pPr algn="ctr" fontAlgn="base">
              <a:spcBef>
                <a:spcPct val="0"/>
              </a:spcBef>
              <a:spcAft>
                <a:spcPct val="0"/>
              </a:spcAft>
            </a:pPr>
            <a:r>
              <a:rPr lang="zh-CN" altLang="en-US" b="1" dirty="0">
                <a:solidFill>
                  <a:prstClr val="black"/>
                </a:solidFill>
                <a:cs typeface="Arial" panose="020B0604020202020204" pitchFamily="34" charset="0"/>
              </a:rPr>
              <a:t>全面数据驱动的业务和管理</a:t>
            </a:r>
            <a:endParaRPr lang="en-US" altLang="zh-CN" b="1" dirty="0">
              <a:solidFill>
                <a:prstClr val="black"/>
              </a:solidFill>
              <a:cs typeface="Arial" panose="020B0604020202020204" pitchFamily="34" charset="0"/>
            </a:endParaRPr>
          </a:p>
        </p:txBody>
      </p:sp>
      <p:sp>
        <p:nvSpPr>
          <p:cNvPr id="470" name="TextBox 6"/>
          <p:cNvSpPr txBox="1"/>
          <p:nvPr/>
        </p:nvSpPr>
        <p:spPr>
          <a:xfrm>
            <a:off x="8584738" y="1167325"/>
            <a:ext cx="2779437" cy="646331"/>
          </a:xfrm>
          <a:prstGeom prst="rect">
            <a:avLst/>
          </a:prstGeom>
          <a:noFill/>
        </p:spPr>
        <p:txBody>
          <a:bodyPr wrap="square" rtlCol="0" anchor="ctr">
            <a:spAutoFit/>
          </a:bodyPr>
          <a:lstStyle/>
          <a:p>
            <a:pPr indent="180975" algn="ctr" fontAlgn="base">
              <a:spcBef>
                <a:spcPct val="0"/>
              </a:spcBef>
              <a:spcAft>
                <a:spcPct val="0"/>
              </a:spcAft>
            </a:pPr>
            <a:r>
              <a:rPr lang="zh-CN" altLang="en-US" dirty="0">
                <a:solidFill>
                  <a:prstClr val="black"/>
                </a:solidFill>
                <a:cs typeface="Arial" panose="020B0604020202020204" pitchFamily="34" charset="0"/>
              </a:rPr>
              <a:t>数字化企业的未来趋势：</a:t>
            </a:r>
            <a:br>
              <a:rPr lang="en-US" altLang="zh-CN" b="1" dirty="0">
                <a:solidFill>
                  <a:prstClr val="black"/>
                </a:solidFill>
                <a:cs typeface="Arial" panose="020B0604020202020204" pitchFamily="34" charset="0"/>
              </a:rPr>
            </a:br>
            <a:r>
              <a:rPr lang="zh-CN" altLang="en-US" b="1" dirty="0">
                <a:solidFill>
                  <a:prstClr val="black"/>
                </a:solidFill>
                <a:cs typeface="Arial" panose="020B0604020202020204" pitchFamily="34" charset="0"/>
              </a:rPr>
              <a:t>“四化”企业，市场强者</a:t>
            </a:r>
            <a:endParaRPr lang="en-US" altLang="zh-CN" b="1" dirty="0">
              <a:solidFill>
                <a:prstClr val="black"/>
              </a:solidFill>
              <a:cs typeface="Arial" panose="020B0604020202020204" pitchFamily="34" charset="0"/>
            </a:endParaRPr>
          </a:p>
        </p:txBody>
      </p:sp>
      <p:sp>
        <p:nvSpPr>
          <p:cNvPr id="471" name="TextBox 7"/>
          <p:cNvSpPr txBox="1"/>
          <p:nvPr/>
        </p:nvSpPr>
        <p:spPr>
          <a:xfrm>
            <a:off x="4750040" y="5224333"/>
            <a:ext cx="3057381" cy="369332"/>
          </a:xfrm>
          <a:prstGeom prst="rect">
            <a:avLst/>
          </a:prstGeom>
          <a:noFill/>
        </p:spPr>
        <p:txBody>
          <a:bodyPr wrap="square" rtlCol="0" anchor="ctr">
            <a:spAutoFit/>
          </a:bodyPr>
          <a:lstStyle/>
          <a:p>
            <a:pPr algn="ctr" fontAlgn="base">
              <a:spcBef>
                <a:spcPct val="0"/>
              </a:spcBef>
              <a:spcAft>
                <a:spcPct val="0"/>
              </a:spcAft>
            </a:pPr>
            <a:r>
              <a:rPr lang="zh-CN" altLang="en-US" b="1" dirty="0">
                <a:cs typeface="Arial" panose="020B0604020202020204" pitchFamily="34" charset="0"/>
              </a:rPr>
              <a:t>谁在践行企业数字化转型</a:t>
            </a:r>
            <a:endParaRPr lang="en-US" altLang="zh-CN" b="1" dirty="0">
              <a:cs typeface="Arial" panose="020B0604020202020204" pitchFamily="34" charset="0"/>
            </a:endParaRPr>
          </a:p>
        </p:txBody>
      </p:sp>
      <p:sp>
        <p:nvSpPr>
          <p:cNvPr id="472" name="TextBox 23"/>
          <p:cNvSpPr txBox="1"/>
          <p:nvPr/>
        </p:nvSpPr>
        <p:spPr>
          <a:xfrm>
            <a:off x="657845" y="3186401"/>
            <a:ext cx="3610191" cy="1846659"/>
          </a:xfrm>
          <a:prstGeom prst="rect">
            <a:avLst/>
          </a:prstGeom>
          <a:noFill/>
        </p:spPr>
        <p:txBody>
          <a:bodyPr wrap="square" rtlCol="0" anchor="t">
            <a:spAutoFit/>
          </a:bodyPr>
          <a:lstStyle/>
          <a:p>
            <a:pPr marL="176530" indent="-176530" fontAlgn="base">
              <a:spcBef>
                <a:spcPts val="1200"/>
              </a:spcBef>
              <a:spcAft>
                <a:spcPct val="0"/>
              </a:spcAft>
              <a:buFont typeface="Wingdings" panose="05000000000000000000" pitchFamily="2" charset="2"/>
              <a:buChar char="§"/>
            </a:pPr>
            <a:r>
              <a:rPr lang="zh-CN" altLang="en-US" sz="1400" dirty="0">
                <a:solidFill>
                  <a:prstClr val="black"/>
                </a:solidFill>
                <a:cs typeface="Arial" panose="020B0604020202020204" pitchFamily="34" charset="0"/>
              </a:rPr>
              <a:t>技术推动市场加速重塑，竞争日益加剧</a:t>
            </a:r>
            <a:endParaRPr lang="en-US" altLang="zh-CN" sz="1400" dirty="0">
              <a:solidFill>
                <a:prstClr val="black"/>
              </a:solidFill>
              <a:cs typeface="Arial" panose="020B0604020202020204" pitchFamily="34" charset="0"/>
            </a:endParaRPr>
          </a:p>
          <a:p>
            <a:pPr marL="176530" indent="-176530" fontAlgn="base">
              <a:spcBef>
                <a:spcPts val="1200"/>
              </a:spcBef>
              <a:spcAft>
                <a:spcPct val="0"/>
              </a:spcAft>
              <a:buFont typeface="Wingdings" panose="05000000000000000000" pitchFamily="2" charset="2"/>
              <a:buChar char="§"/>
            </a:pPr>
            <a:r>
              <a:rPr lang="zh-CN" altLang="en-US" sz="1400" dirty="0">
                <a:solidFill>
                  <a:prstClr val="black"/>
                </a:solidFill>
                <a:cs typeface="Arial" panose="020B0604020202020204" pitchFamily="34" charset="0"/>
              </a:rPr>
              <a:t>消费和客户需求</a:t>
            </a:r>
            <a:r>
              <a:rPr lang="zh-CN" altLang="en-US" sz="1400" b="1" dirty="0">
                <a:solidFill>
                  <a:srgbClr val="FF0000"/>
                </a:solidFill>
                <a:cs typeface="Arial" panose="020B0604020202020204" pitchFamily="34" charset="0"/>
              </a:rPr>
              <a:t>个性化、多元化、实时化</a:t>
            </a:r>
            <a:endParaRPr lang="en-US" altLang="zh-CN" sz="1400" b="1" dirty="0">
              <a:solidFill>
                <a:srgbClr val="FF0000"/>
              </a:solidFill>
              <a:cs typeface="Arial" panose="020B0604020202020204" pitchFamily="34" charset="0"/>
            </a:endParaRPr>
          </a:p>
          <a:p>
            <a:pPr marL="176530" indent="-176530" fontAlgn="base">
              <a:spcBef>
                <a:spcPts val="1200"/>
              </a:spcBef>
              <a:spcAft>
                <a:spcPct val="0"/>
              </a:spcAft>
              <a:buFont typeface="Wingdings" panose="05000000000000000000" pitchFamily="2" charset="2"/>
              <a:buChar char="§"/>
            </a:pPr>
            <a:r>
              <a:rPr lang="zh-CN" altLang="en-US" sz="1400" dirty="0">
                <a:solidFill>
                  <a:prstClr val="black"/>
                </a:solidFill>
                <a:cs typeface="Arial" panose="020B0604020202020204" pitchFamily="34" charset="0"/>
              </a:rPr>
              <a:t>供给需要持续性</a:t>
            </a:r>
            <a:r>
              <a:rPr lang="zh-CN" altLang="en-US" sz="1400" b="1" dirty="0">
                <a:solidFill>
                  <a:srgbClr val="FF0000"/>
                </a:solidFill>
                <a:cs typeface="Arial" panose="020B0604020202020204" pitchFamily="34" charset="0"/>
              </a:rPr>
              <a:t>提升效率</a:t>
            </a:r>
            <a:r>
              <a:rPr lang="zh-CN" altLang="en-US" sz="1400" dirty="0">
                <a:solidFill>
                  <a:prstClr val="black"/>
                </a:solidFill>
                <a:cs typeface="Arial" panose="020B0604020202020204" pitchFamily="34" charset="0"/>
              </a:rPr>
              <a:t>和</a:t>
            </a:r>
            <a:r>
              <a:rPr lang="zh-CN" altLang="en-US" sz="1400" b="1" dirty="0">
                <a:solidFill>
                  <a:srgbClr val="FF0000"/>
                </a:solidFill>
                <a:cs typeface="Arial" panose="020B0604020202020204" pitchFamily="34" charset="0"/>
              </a:rPr>
              <a:t>创新模式</a:t>
            </a:r>
            <a:endParaRPr lang="en-US" altLang="zh-CN" sz="1400" b="1" dirty="0">
              <a:solidFill>
                <a:srgbClr val="FF0000"/>
              </a:solidFill>
              <a:cs typeface="Arial" panose="020B0604020202020204" pitchFamily="34" charset="0"/>
            </a:endParaRPr>
          </a:p>
          <a:p>
            <a:pPr marL="176530" indent="-176530" fontAlgn="base">
              <a:spcBef>
                <a:spcPts val="1200"/>
              </a:spcBef>
              <a:spcAft>
                <a:spcPct val="0"/>
              </a:spcAft>
              <a:buFont typeface="Wingdings" panose="05000000000000000000" pitchFamily="2" charset="2"/>
              <a:buChar char="§"/>
            </a:pPr>
            <a:r>
              <a:rPr lang="zh-CN" altLang="en-US" sz="1400" dirty="0">
                <a:solidFill>
                  <a:prstClr val="black"/>
                </a:solidFill>
                <a:cs typeface="Arial" panose="020B0604020202020204" pitchFamily="34" charset="0"/>
              </a:rPr>
              <a:t>以新技术和新能力提升获客、降本增效、发展和创新产品，获得市场优势和可持续发展。</a:t>
            </a:r>
            <a:endParaRPr lang="en-US" altLang="zh-CN" sz="1400" dirty="0">
              <a:solidFill>
                <a:prstClr val="black"/>
              </a:solidFill>
              <a:cs typeface="Arial" panose="020B0604020202020204" pitchFamily="34" charset="0"/>
            </a:endParaRPr>
          </a:p>
        </p:txBody>
      </p:sp>
      <p:grpSp>
        <p:nvGrpSpPr>
          <p:cNvPr id="473" name="Group 29"/>
          <p:cNvGrpSpPr/>
          <p:nvPr/>
        </p:nvGrpSpPr>
        <p:grpSpPr>
          <a:xfrm>
            <a:off x="554023" y="1957970"/>
            <a:ext cx="3715494" cy="1054510"/>
            <a:chOff x="553229" y="4373645"/>
            <a:chExt cx="3715494" cy="1054510"/>
          </a:xfrm>
        </p:grpSpPr>
        <p:grpSp>
          <p:nvGrpSpPr>
            <p:cNvPr id="474" name="Group 27"/>
            <p:cNvGrpSpPr/>
            <p:nvPr/>
          </p:nvGrpSpPr>
          <p:grpSpPr>
            <a:xfrm>
              <a:off x="553229" y="4373645"/>
              <a:ext cx="1593501" cy="1054510"/>
              <a:chOff x="745348" y="4427035"/>
              <a:chExt cx="1871292" cy="1214596"/>
            </a:xfrm>
          </p:grpSpPr>
          <p:grpSp>
            <p:nvGrpSpPr>
              <p:cNvPr id="481" name="Group 19"/>
              <p:cNvGrpSpPr/>
              <p:nvPr/>
            </p:nvGrpSpPr>
            <p:grpSpPr>
              <a:xfrm>
                <a:off x="745348" y="4427035"/>
                <a:ext cx="1427823" cy="1214596"/>
                <a:chOff x="1853935" y="1584680"/>
                <a:chExt cx="1427823" cy="1214596"/>
              </a:xfrm>
            </p:grpSpPr>
            <p:sp>
              <p:nvSpPr>
                <p:cNvPr id="483" name="TextBox 9"/>
                <p:cNvSpPr txBox="1"/>
                <p:nvPr/>
              </p:nvSpPr>
              <p:spPr>
                <a:xfrm>
                  <a:off x="1853935" y="1584680"/>
                  <a:ext cx="1425759" cy="361431"/>
                </a:xfrm>
                <a:prstGeom prst="rect">
                  <a:avLst/>
                </a:prstGeom>
                <a:solidFill>
                  <a:srgbClr val="C00000"/>
                </a:solidFill>
                <a:ln>
                  <a:solidFill>
                    <a:srgbClr val="C00000"/>
                  </a:solidFill>
                </a:ln>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Arial" panose="020B0604020202020204" pitchFamily="34" charset="0"/>
                    </a:rPr>
                    <a:t>新需求</a:t>
                  </a:r>
                  <a:endParaRPr kumimoji="0" lang="en-US" sz="14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84" name="TextBox 15"/>
                <p:cNvSpPr txBox="1"/>
                <p:nvPr/>
              </p:nvSpPr>
              <p:spPr>
                <a:xfrm>
                  <a:off x="1855999" y="1931843"/>
                  <a:ext cx="1425759" cy="867433"/>
                </a:xfrm>
                <a:prstGeom prst="rect">
                  <a:avLst/>
                </a:prstGeom>
                <a:noFill/>
                <a:ln>
                  <a:solidFill>
                    <a:srgbClr val="C00000"/>
                  </a:solidFill>
                </a:ln>
              </p:spPr>
              <p:txBody>
                <a:bodyPr wrap="square" lIns="0" rIns="0" rtlCol="0" anchor="ctr">
                  <a:spAutoFit/>
                </a:bodyPr>
                <a:lstStyle/>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新生代差异世界观</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网络和新技术赋能</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新的产品服务需求</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新的消费采购模式</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482" name="Right Triangle 24"/>
              <p:cNvSpPr/>
              <p:nvPr/>
            </p:nvSpPr>
            <p:spPr>
              <a:xfrm rot="13500000">
                <a:off x="1754271" y="4603755"/>
                <a:ext cx="856063" cy="868674"/>
              </a:xfrm>
              <a:prstGeom prst="rtTriangle">
                <a:avLst/>
              </a:prstGeom>
              <a:gradFill flip="none" rotWithShape="1">
                <a:gsLst>
                  <a:gs pos="0">
                    <a:srgbClr val="C0504D">
                      <a:lumMod val="40000"/>
                      <a:lumOff val="60000"/>
                      <a:shade val="30000"/>
                      <a:satMod val="115000"/>
                    </a:srgbClr>
                  </a:gs>
                  <a:gs pos="38000">
                    <a:srgbClr val="C0504D">
                      <a:lumMod val="40000"/>
                      <a:lumOff val="60000"/>
                      <a:shade val="67500"/>
                      <a:satMod val="115000"/>
                    </a:srgbClr>
                  </a:gs>
                  <a:gs pos="73000">
                    <a:srgbClr val="C0504D">
                      <a:lumMod val="40000"/>
                      <a:lumOff val="60000"/>
                      <a:shade val="100000"/>
                      <a:satMod val="115000"/>
                    </a:srgbClr>
                  </a:gs>
                </a:gsLst>
                <a:lin ang="8100000" scaled="1"/>
                <a:tileRect/>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475" name="Group 26"/>
            <p:cNvGrpSpPr/>
            <p:nvPr/>
          </p:nvGrpSpPr>
          <p:grpSpPr>
            <a:xfrm>
              <a:off x="2662915" y="4383186"/>
              <a:ext cx="1605808" cy="1044969"/>
              <a:chOff x="3137003" y="4430733"/>
              <a:chExt cx="1847149" cy="1202019"/>
            </a:xfrm>
          </p:grpSpPr>
          <p:grpSp>
            <p:nvGrpSpPr>
              <p:cNvPr id="477" name="Group 20"/>
              <p:cNvGrpSpPr/>
              <p:nvPr/>
            </p:nvGrpSpPr>
            <p:grpSpPr>
              <a:xfrm>
                <a:off x="3558394" y="4430733"/>
                <a:ext cx="1425758" cy="1202019"/>
                <a:chOff x="1853935" y="1588378"/>
                <a:chExt cx="1425758" cy="1202019"/>
              </a:xfrm>
            </p:grpSpPr>
            <p:sp>
              <p:nvSpPr>
                <p:cNvPr id="479" name="TextBox 21"/>
                <p:cNvSpPr txBox="1"/>
                <p:nvPr/>
              </p:nvSpPr>
              <p:spPr>
                <a:xfrm>
                  <a:off x="1853935" y="1588378"/>
                  <a:ext cx="1425758" cy="354033"/>
                </a:xfrm>
                <a:prstGeom prst="rect">
                  <a:avLst/>
                </a:prstGeom>
                <a:solidFill>
                  <a:srgbClr val="1F497D">
                    <a:lumMod val="60000"/>
                    <a:lumOff val="40000"/>
                  </a:srgbClr>
                </a:solidFill>
                <a:ln>
                  <a:solidFill>
                    <a:srgbClr val="1F497D">
                      <a:lumMod val="60000"/>
                      <a:lumOff val="40000"/>
                    </a:srgbClr>
                  </a:solidFill>
                </a:ln>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Arial" panose="020B0604020202020204" pitchFamily="34" charset="0"/>
                    </a:rPr>
                    <a:t>新供给</a:t>
                  </a:r>
                  <a:endParaRPr kumimoji="0" lang="en-US" sz="14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80" name="TextBox 22"/>
                <p:cNvSpPr txBox="1"/>
                <p:nvPr/>
              </p:nvSpPr>
              <p:spPr>
                <a:xfrm>
                  <a:off x="1853935" y="1940718"/>
                  <a:ext cx="1425758" cy="849679"/>
                </a:xfrm>
                <a:prstGeom prst="rect">
                  <a:avLst/>
                </a:prstGeom>
                <a:noFill/>
                <a:ln>
                  <a:solidFill>
                    <a:srgbClr val="1F497D">
                      <a:lumMod val="60000"/>
                      <a:lumOff val="40000"/>
                    </a:srgbClr>
                  </a:solidFill>
                </a:ln>
              </p:spPr>
              <p:txBody>
                <a:bodyPr wrap="square" lIns="0" rIns="0" rtlCol="0" anchor="ctr">
                  <a:spAutoFit/>
                </a:bodyPr>
                <a:lstStyle/>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新型竞争方式涌现</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产品的颠覆式创新</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敏捷按需的供应链</a:t>
                  </a:r>
                  <a:endParaRPr kumimoji="0" lang="en-US" altLang="zh-CN" sz="1050" b="0" i="0" u="none" strike="noStrike" kern="0" cap="none" spc="0" normalizeH="0" baseline="0" noProof="0" dirty="0">
                    <a:ln>
                      <a:noFill/>
                    </a:ln>
                    <a:solidFill>
                      <a:prstClr val="black"/>
                    </a:solidFill>
                    <a:effectLst/>
                    <a:uLnTx/>
                    <a:uFillTx/>
                    <a:cs typeface="Arial" panose="020B0604020202020204" pitchFamily="34" charset="0"/>
                  </a:endParaRPr>
                </a:p>
                <a:p>
                  <a:pPr marL="85725" marR="0" lvl="0" indent="-85725" algn="ctr" defTabSz="91440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050" b="0" i="0" u="none" strike="noStrike" kern="0" cap="none" spc="0" normalizeH="0" baseline="0" noProof="0" dirty="0">
                      <a:ln>
                        <a:noFill/>
                      </a:ln>
                      <a:solidFill>
                        <a:prstClr val="black"/>
                      </a:solidFill>
                      <a:effectLst/>
                      <a:uLnTx/>
                      <a:uFillTx/>
                      <a:cs typeface="Arial" panose="020B0604020202020204" pitchFamily="34" charset="0"/>
                    </a:rPr>
                    <a:t>自动化高弹性制造</a:t>
                  </a:r>
                  <a:endParaRPr kumimoji="0" lang="en-US" sz="105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478" name="Right Triangle 25"/>
              <p:cNvSpPr/>
              <p:nvPr/>
            </p:nvSpPr>
            <p:spPr>
              <a:xfrm rot="8100000" flipH="1">
                <a:off x="3137003" y="4600154"/>
                <a:ext cx="856180" cy="859250"/>
              </a:xfrm>
              <a:prstGeom prst="rtTriangle">
                <a:avLst/>
              </a:prstGeom>
              <a:solidFill>
                <a:srgbClr val="4F81BD">
                  <a:lumMod val="40000"/>
                  <a:lumOff val="60000"/>
                </a:srgb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476" name="Oval 28"/>
            <p:cNvSpPr/>
            <p:nvPr/>
          </p:nvSpPr>
          <p:spPr>
            <a:xfrm>
              <a:off x="1970937" y="4470655"/>
              <a:ext cx="866618" cy="866618"/>
            </a:xfrm>
            <a:prstGeom prst="ellipse">
              <a:avLst/>
            </a:prstGeom>
            <a:solidFill>
              <a:sysClr val="window" lastClr="FFFFFF">
                <a:lumMod val="85000"/>
                <a:alpha val="64000"/>
              </a:sysClr>
            </a:solidFill>
            <a:ln w="12700" cap="flat" cmpd="sng" algn="ctr">
              <a:noFill/>
              <a:prstDash val="solid"/>
              <a:miter lim="800000"/>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Arial" panose="020B0604020202020204"/>
                  <a:ea typeface="幼圆" panose="02010509060101010101" pitchFamily="49" charset="-122"/>
                  <a:cs typeface="+mn-cs"/>
                </a:rPr>
                <a:t>企业</a:t>
              </a:r>
              <a:br>
                <a:rPr kumimoji="0" lang="en-US" altLang="zh-CN" sz="1500" b="1" i="0" u="none" strike="noStrike" kern="0" cap="none" spc="0" normalizeH="0" baseline="0" noProof="0" dirty="0">
                  <a:ln>
                    <a:noFill/>
                  </a:ln>
                  <a:solidFill>
                    <a:prstClr val="black"/>
                  </a:solidFill>
                  <a:effectLst/>
                  <a:uLnTx/>
                  <a:uFillTx/>
                  <a:latin typeface="Arial" panose="020B0604020202020204"/>
                  <a:ea typeface="幼圆" panose="02010509060101010101" pitchFamily="49" charset="-122"/>
                  <a:cs typeface="+mn-cs"/>
                </a:rPr>
              </a:br>
              <a:r>
                <a:rPr kumimoji="0" lang="zh-CN" altLang="en-US" sz="1500" b="1" i="0" u="none" strike="noStrike" kern="0" cap="none" spc="0" normalizeH="0" baseline="0" noProof="0" dirty="0">
                  <a:ln>
                    <a:noFill/>
                  </a:ln>
                  <a:solidFill>
                    <a:prstClr val="black"/>
                  </a:solidFill>
                  <a:effectLst/>
                  <a:uLnTx/>
                  <a:uFillTx/>
                  <a:latin typeface="Arial" panose="020B0604020202020204"/>
                  <a:ea typeface="幼圆" panose="02010509060101010101" pitchFamily="49" charset="-122"/>
                  <a:cs typeface="+mn-cs"/>
                </a:rPr>
                <a:t>数字化</a:t>
              </a:r>
              <a:br>
                <a:rPr kumimoji="0" lang="en-US" altLang="zh-CN" sz="1500" b="1" i="0" u="none" strike="noStrike" kern="0" cap="none" spc="0" normalizeH="0" baseline="0" noProof="0" dirty="0">
                  <a:ln>
                    <a:noFill/>
                  </a:ln>
                  <a:solidFill>
                    <a:prstClr val="black"/>
                  </a:solidFill>
                  <a:effectLst/>
                  <a:uLnTx/>
                  <a:uFillTx/>
                  <a:latin typeface="Arial" panose="020B0604020202020204"/>
                  <a:ea typeface="幼圆" panose="02010509060101010101" pitchFamily="49" charset="-122"/>
                  <a:cs typeface="+mn-cs"/>
                </a:rPr>
              </a:br>
              <a:r>
                <a:rPr kumimoji="0" lang="zh-CN" altLang="en-US" sz="1500" b="1" i="0" u="none" strike="noStrike" kern="0" cap="none" spc="0" normalizeH="0" baseline="0" noProof="0" dirty="0">
                  <a:ln>
                    <a:noFill/>
                  </a:ln>
                  <a:solidFill>
                    <a:prstClr val="black"/>
                  </a:solidFill>
                  <a:effectLst/>
                  <a:uLnTx/>
                  <a:uFillTx/>
                  <a:latin typeface="Arial" panose="020B0604020202020204"/>
                  <a:ea typeface="幼圆" panose="02010509060101010101" pitchFamily="49" charset="-122"/>
                  <a:cs typeface="+mn-cs"/>
                </a:rPr>
                <a:t>转型</a:t>
              </a:r>
              <a:endParaRPr kumimoji="0" lang="en-US" sz="1500" b="1"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aphicFrame>
        <p:nvGraphicFramePr>
          <p:cNvPr id="485" name="Diagram 30"/>
          <p:cNvGraphicFramePr/>
          <p:nvPr/>
        </p:nvGraphicFramePr>
        <p:xfrm>
          <a:off x="4746045" y="1969532"/>
          <a:ext cx="3215465" cy="10118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86" name="TextBox 37"/>
          <p:cNvSpPr txBox="1"/>
          <p:nvPr/>
        </p:nvSpPr>
        <p:spPr>
          <a:xfrm>
            <a:off x="4673846" y="3156046"/>
            <a:ext cx="3435211" cy="1831271"/>
          </a:xfrm>
          <a:prstGeom prst="rect">
            <a:avLst/>
          </a:prstGeom>
          <a:noFill/>
        </p:spPr>
        <p:txBody>
          <a:bodyPr wrap="square" rtlCol="0" anchor="t">
            <a:spAutoFit/>
          </a:bodyPr>
          <a:lstStyle/>
          <a:p>
            <a:pPr marL="176530" indent="-176530" fontAlgn="base">
              <a:spcBef>
                <a:spcPts val="600"/>
              </a:spcBef>
              <a:spcAft>
                <a:spcPct val="0"/>
              </a:spcAft>
              <a:buFont typeface="Wingdings" panose="05000000000000000000" pitchFamily="2" charset="2"/>
              <a:buChar char="§"/>
            </a:pPr>
            <a:r>
              <a:rPr lang="zh-CN" altLang="en-US" sz="1400" dirty="0">
                <a:solidFill>
                  <a:prstClr val="black"/>
                </a:solidFill>
                <a:cs typeface="Arial" panose="020B0604020202020204" pitchFamily="34" charset="0"/>
              </a:rPr>
              <a:t>特点是</a:t>
            </a:r>
            <a:r>
              <a:rPr lang="zh-CN" altLang="en-US" sz="1400" b="1" dirty="0">
                <a:solidFill>
                  <a:srgbClr val="FF0000"/>
                </a:solidFill>
                <a:cs typeface="Arial" panose="020B0604020202020204" pitchFamily="34" charset="0"/>
              </a:rPr>
              <a:t>云、大、物、智、移</a:t>
            </a:r>
            <a:r>
              <a:rPr lang="zh-CN" altLang="en-US" sz="1400" dirty="0">
                <a:solidFill>
                  <a:prstClr val="black"/>
                </a:solidFill>
                <a:cs typeface="Arial" panose="020B0604020202020204" pitchFamily="34" charset="0"/>
              </a:rPr>
              <a:t>等技术结合</a:t>
            </a:r>
            <a:endParaRPr lang="en-US" altLang="zh-CN" sz="1400" dirty="0">
              <a:solidFill>
                <a:prstClr val="black"/>
              </a:solidFill>
              <a:cs typeface="Arial" panose="020B0604020202020204" pitchFamily="34" charset="0"/>
            </a:endParaRPr>
          </a:p>
          <a:p>
            <a:pPr marL="176530" indent="-176530" fontAlgn="base">
              <a:spcBef>
                <a:spcPts val="600"/>
              </a:spcBef>
              <a:spcAft>
                <a:spcPct val="0"/>
              </a:spcAft>
              <a:buFont typeface="Wingdings" panose="05000000000000000000" pitchFamily="2" charset="2"/>
              <a:buChar char="§"/>
            </a:pPr>
            <a:r>
              <a:rPr lang="zh-CN" altLang="en-US" sz="1400" b="1" dirty="0">
                <a:solidFill>
                  <a:prstClr val="black"/>
                </a:solidFill>
                <a:cs typeface="Arial" panose="020B0604020202020204" pitchFamily="34" charset="0"/>
              </a:rPr>
              <a:t>运用新技术为业务提供创新的价值</a:t>
            </a:r>
            <a:r>
              <a:rPr lang="zh-CN" altLang="en-US" sz="1400" dirty="0">
                <a:solidFill>
                  <a:prstClr val="black"/>
                </a:solidFill>
                <a:cs typeface="Arial" panose="020B0604020202020204" pitchFamily="34" charset="0"/>
              </a:rPr>
              <a:t>，</a:t>
            </a:r>
            <a:r>
              <a:rPr lang="zh-CN" altLang="en-US" sz="1400" b="1" dirty="0">
                <a:solidFill>
                  <a:prstClr val="black"/>
                </a:solidFill>
                <a:cs typeface="Arial" panose="020B0604020202020204" pitchFamily="34" charset="0"/>
              </a:rPr>
              <a:t>业务和管理的全过程数字化为核心</a:t>
            </a:r>
            <a:endParaRPr lang="en-US" altLang="zh-CN" sz="1400" dirty="0">
              <a:solidFill>
                <a:prstClr val="black"/>
              </a:solidFill>
              <a:cs typeface="Arial" panose="020B0604020202020204" pitchFamily="34" charset="0"/>
            </a:endParaRPr>
          </a:p>
          <a:p>
            <a:pPr marL="176530" indent="-176530"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客户体验数字化</a:t>
            </a:r>
            <a:r>
              <a:rPr lang="zh-CN" altLang="en-US" sz="1400" dirty="0">
                <a:solidFill>
                  <a:prstClr val="black"/>
                </a:solidFill>
                <a:cs typeface="Arial" panose="020B0604020202020204" pitchFamily="34" charset="0"/>
              </a:rPr>
              <a:t>，即以客户为中心，更接近、满足、赢得和持续赢得客户；</a:t>
            </a:r>
            <a:endParaRPr lang="en-US" altLang="zh-CN" sz="1400" dirty="0">
              <a:solidFill>
                <a:prstClr val="black"/>
              </a:solidFill>
              <a:cs typeface="Arial" panose="020B0604020202020204" pitchFamily="34" charset="0"/>
            </a:endParaRPr>
          </a:p>
          <a:p>
            <a:pPr marL="176530" indent="-176530"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运营管理数字化</a:t>
            </a:r>
            <a:r>
              <a:rPr lang="zh-CN" altLang="en-US" sz="1400" dirty="0">
                <a:solidFill>
                  <a:prstClr val="black"/>
                </a:solidFill>
                <a:cs typeface="Arial" panose="020B0604020202020204" pitchFamily="34" charset="0"/>
              </a:rPr>
              <a:t>，即定制产出、缩短渠道、柔性供应、敏捷服务、集成布局。</a:t>
            </a:r>
            <a:endParaRPr lang="zh-CN" altLang="en-US" sz="1400" dirty="0">
              <a:solidFill>
                <a:prstClr val="black"/>
              </a:solidFill>
              <a:cs typeface="Arial" panose="020B0604020202020204" pitchFamily="34" charset="0"/>
            </a:endParaRPr>
          </a:p>
        </p:txBody>
      </p:sp>
      <p:sp>
        <p:nvSpPr>
          <p:cNvPr id="487" name="TextBox 39"/>
          <p:cNvSpPr txBox="1"/>
          <p:nvPr/>
        </p:nvSpPr>
        <p:spPr>
          <a:xfrm>
            <a:off x="8519913" y="3134283"/>
            <a:ext cx="3365485" cy="2046714"/>
          </a:xfrm>
          <a:prstGeom prst="rect">
            <a:avLst/>
          </a:prstGeom>
          <a:noFill/>
        </p:spPr>
        <p:txBody>
          <a:bodyPr wrap="square" rtlCol="0" anchor="t">
            <a:spAutoFit/>
          </a:bodyPr>
          <a:lstStyle/>
          <a:p>
            <a:pPr marL="174625" indent="-174625"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智能化业务决策</a:t>
            </a:r>
            <a:r>
              <a:rPr lang="zh-CN" altLang="en-US" sz="1400" dirty="0">
                <a:solidFill>
                  <a:prstClr val="black"/>
                </a:solidFill>
                <a:cs typeface="Arial" panose="020B0604020202020204" pitchFamily="34" charset="0"/>
              </a:rPr>
              <a:t>，精准实时把握客户需求、合理化资源配置；</a:t>
            </a:r>
            <a:endParaRPr lang="en-US" altLang="zh-CN" sz="1400" dirty="0">
              <a:solidFill>
                <a:prstClr val="black"/>
              </a:solidFill>
              <a:cs typeface="Arial" panose="020B0604020202020204" pitchFamily="34" charset="0"/>
            </a:endParaRPr>
          </a:p>
          <a:p>
            <a:pPr marL="174625" indent="-174625"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一体化运营管理</a:t>
            </a:r>
            <a:r>
              <a:rPr lang="zh-CN" altLang="en-US" sz="1400" dirty="0">
                <a:solidFill>
                  <a:prstClr val="black"/>
                </a:solidFill>
                <a:cs typeface="Arial" panose="020B0604020202020204" pitchFamily="34" charset="0"/>
              </a:rPr>
              <a:t>，部门横纵端到端协同，及时高效解决运营问题；</a:t>
            </a:r>
            <a:endParaRPr lang="en-US" altLang="zh-CN" sz="1400" dirty="0">
              <a:solidFill>
                <a:prstClr val="black"/>
              </a:solidFill>
              <a:cs typeface="Arial" panose="020B0604020202020204" pitchFamily="34" charset="0"/>
            </a:endParaRPr>
          </a:p>
          <a:p>
            <a:pPr marL="174625" indent="-174625"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生态化价值合作</a:t>
            </a:r>
            <a:r>
              <a:rPr lang="zh-CN" altLang="en-US" sz="1400" dirty="0">
                <a:solidFill>
                  <a:prstClr val="black"/>
                </a:solidFill>
                <a:cs typeface="Arial" panose="020B0604020202020204" pitchFamily="34" charset="0"/>
              </a:rPr>
              <a:t>，连接和整合价值链，共享共赢发展；</a:t>
            </a:r>
            <a:endParaRPr lang="en-US" altLang="zh-CN" sz="1400" dirty="0">
              <a:solidFill>
                <a:prstClr val="black"/>
              </a:solidFill>
              <a:cs typeface="Arial" panose="020B0604020202020204" pitchFamily="34" charset="0"/>
            </a:endParaRPr>
          </a:p>
          <a:p>
            <a:pPr marL="174625" indent="-174625" fontAlgn="base">
              <a:spcBef>
                <a:spcPts val="600"/>
              </a:spcBef>
              <a:spcAft>
                <a:spcPct val="0"/>
              </a:spcAft>
              <a:buFont typeface="Wingdings" panose="05000000000000000000" pitchFamily="2" charset="2"/>
              <a:buChar char="§"/>
            </a:pPr>
            <a:r>
              <a:rPr lang="zh-CN" altLang="en-US" sz="1400" b="1" dirty="0">
                <a:solidFill>
                  <a:srgbClr val="FF0000"/>
                </a:solidFill>
                <a:cs typeface="Arial" panose="020B0604020202020204" pitchFamily="34" charset="0"/>
              </a:rPr>
              <a:t>敏捷化变革创新</a:t>
            </a:r>
            <a:r>
              <a:rPr lang="zh-CN" altLang="en-US" sz="1400" dirty="0">
                <a:solidFill>
                  <a:prstClr val="black"/>
                </a:solidFill>
                <a:cs typeface="Arial" panose="020B0604020202020204" pitchFamily="34" charset="0"/>
              </a:rPr>
              <a:t>，技术契合业务能力和水平，动态引领市场。</a:t>
            </a:r>
            <a:endParaRPr lang="zh-CN" altLang="en-US" sz="1400" dirty="0">
              <a:solidFill>
                <a:prstClr val="black"/>
              </a:solidFill>
              <a:cs typeface="Arial" panose="020B0604020202020204" pitchFamily="34" charset="0"/>
            </a:endParaRPr>
          </a:p>
        </p:txBody>
      </p:sp>
      <p:grpSp>
        <p:nvGrpSpPr>
          <p:cNvPr id="488" name="Group 53"/>
          <p:cNvGrpSpPr/>
          <p:nvPr/>
        </p:nvGrpSpPr>
        <p:grpSpPr>
          <a:xfrm>
            <a:off x="8438038" y="2037327"/>
            <a:ext cx="3303189" cy="793700"/>
            <a:chOff x="8653209" y="1986525"/>
            <a:chExt cx="3303189" cy="793700"/>
          </a:xfrm>
          <a:solidFill>
            <a:srgbClr val="AE0B2A"/>
          </a:solidFill>
        </p:grpSpPr>
        <p:grpSp>
          <p:nvGrpSpPr>
            <p:cNvPr id="489" name="Group 40"/>
            <p:cNvGrpSpPr/>
            <p:nvPr/>
          </p:nvGrpSpPr>
          <p:grpSpPr>
            <a:xfrm>
              <a:off x="8653209" y="1986525"/>
              <a:ext cx="793700" cy="793700"/>
              <a:chOff x="487903" y="351"/>
              <a:chExt cx="906460" cy="906460"/>
            </a:xfrm>
            <a:grpFill/>
          </p:grpSpPr>
          <p:sp>
            <p:nvSpPr>
              <p:cNvPr id="499" name="Oval 50"/>
              <p:cNvSpPr/>
              <p:nvPr/>
            </p:nvSpPr>
            <p:spPr>
              <a:xfrm>
                <a:off x="487903" y="351"/>
                <a:ext cx="906460" cy="906460"/>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500" name="Oval 4"/>
              <p:cNvSpPr txBox="1"/>
              <p:nvPr/>
            </p:nvSpPr>
            <p:spPr>
              <a:xfrm>
                <a:off x="620650" y="133099"/>
                <a:ext cx="640963" cy="640963"/>
              </a:xfrm>
              <a:prstGeom prst="rect">
                <a:avLst/>
              </a:prstGeom>
              <a:noFill/>
              <a:ln>
                <a:noFill/>
              </a:ln>
              <a:effectLst/>
            </p:spPr>
            <p:txBody>
              <a:bodyPr spcFirstLastPara="0" vert="horz" wrap="square" lIns="0" tIns="24130" rIns="0" bIns="24130"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defRPr/>
                </a:pPr>
                <a:r>
                  <a:rPr kumimoji="0" lang="zh-CN" altLang="en-US" sz="1400" b="1" strike="noStrike" kern="0" cap="none" spc="0" normalizeH="0" baseline="0" noProof="0" dirty="0">
                    <a:ln>
                      <a:noFill/>
                    </a:ln>
                    <a:solidFill>
                      <a:schemeClr val="bg1"/>
                    </a:solidFill>
                    <a:effectLst/>
                    <a:uLnTx/>
                    <a:uFillTx/>
                    <a:latin typeface="+mn-ea"/>
                    <a:cs typeface="+mn-cs"/>
                  </a:rPr>
                  <a:t>智能化</a:t>
                </a:r>
                <a:endParaRPr kumimoji="0" lang="en-US" sz="1400" b="1" strike="noStrike" kern="0" cap="none" spc="0" normalizeH="0" baseline="0" noProof="0" dirty="0">
                  <a:ln>
                    <a:noFill/>
                  </a:ln>
                  <a:solidFill>
                    <a:schemeClr val="bg1"/>
                  </a:solidFill>
                  <a:effectLst/>
                  <a:uLnTx/>
                  <a:uFillTx/>
                  <a:latin typeface="+mn-ea"/>
                  <a:cs typeface="+mn-cs"/>
                </a:endParaRPr>
              </a:p>
            </p:txBody>
          </p:sp>
        </p:grpSp>
        <p:grpSp>
          <p:nvGrpSpPr>
            <p:cNvPr id="490" name="Group 41"/>
            <p:cNvGrpSpPr/>
            <p:nvPr/>
          </p:nvGrpSpPr>
          <p:grpSpPr>
            <a:xfrm>
              <a:off x="9489705" y="1986525"/>
              <a:ext cx="793700" cy="793700"/>
              <a:chOff x="1213071" y="351"/>
              <a:chExt cx="906460" cy="906460"/>
            </a:xfrm>
            <a:grpFill/>
          </p:grpSpPr>
          <p:sp>
            <p:nvSpPr>
              <p:cNvPr id="497" name="Oval 48"/>
              <p:cNvSpPr/>
              <p:nvPr/>
            </p:nvSpPr>
            <p:spPr>
              <a:xfrm>
                <a:off x="1213071" y="351"/>
                <a:ext cx="906460" cy="906460"/>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498" name="Oval 6"/>
              <p:cNvSpPr txBox="1"/>
              <p:nvPr/>
            </p:nvSpPr>
            <p:spPr>
              <a:xfrm>
                <a:off x="1345818" y="133099"/>
                <a:ext cx="640963" cy="640963"/>
              </a:xfrm>
              <a:prstGeom prst="rect">
                <a:avLst/>
              </a:prstGeom>
              <a:noFill/>
              <a:ln>
                <a:noFill/>
              </a:ln>
              <a:effectLst/>
            </p:spPr>
            <p:txBody>
              <a:bodyPr spcFirstLastPara="0" vert="horz" wrap="square" lIns="0" tIns="24130" rIns="0" bIns="24130"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defRPr/>
                </a:pPr>
                <a:r>
                  <a:rPr kumimoji="0" lang="zh-CN" altLang="en-US" sz="1400" b="1" strike="noStrike" kern="0" cap="none" spc="0" normalizeH="0" baseline="0" noProof="0" dirty="0">
                    <a:ln>
                      <a:noFill/>
                    </a:ln>
                    <a:solidFill>
                      <a:schemeClr val="bg1"/>
                    </a:solidFill>
                    <a:effectLst/>
                    <a:uLnTx/>
                    <a:uFillTx/>
                    <a:latin typeface="+mn-ea"/>
                    <a:cs typeface="+mn-cs"/>
                  </a:rPr>
                  <a:t>一体化</a:t>
                </a:r>
                <a:endParaRPr kumimoji="0" lang="en-US" sz="1400" b="1" strike="noStrike" kern="0" cap="none" spc="0" normalizeH="0" baseline="0" noProof="0" dirty="0">
                  <a:ln>
                    <a:noFill/>
                  </a:ln>
                  <a:solidFill>
                    <a:schemeClr val="bg1"/>
                  </a:solidFill>
                  <a:effectLst/>
                  <a:uLnTx/>
                  <a:uFillTx/>
                  <a:latin typeface="+mn-ea"/>
                  <a:cs typeface="+mn-cs"/>
                </a:endParaRPr>
              </a:p>
            </p:txBody>
          </p:sp>
        </p:grpSp>
        <p:grpSp>
          <p:nvGrpSpPr>
            <p:cNvPr id="491" name="Group 42"/>
            <p:cNvGrpSpPr/>
            <p:nvPr/>
          </p:nvGrpSpPr>
          <p:grpSpPr>
            <a:xfrm>
              <a:off x="10326201" y="1986525"/>
              <a:ext cx="793700" cy="793700"/>
              <a:chOff x="1938238" y="351"/>
              <a:chExt cx="906460" cy="906460"/>
            </a:xfrm>
            <a:grpFill/>
          </p:grpSpPr>
          <p:sp>
            <p:nvSpPr>
              <p:cNvPr id="495" name="Oval 46"/>
              <p:cNvSpPr/>
              <p:nvPr/>
            </p:nvSpPr>
            <p:spPr>
              <a:xfrm>
                <a:off x="1938238" y="351"/>
                <a:ext cx="906460" cy="906460"/>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496" name="Oval 8"/>
              <p:cNvSpPr txBox="1"/>
              <p:nvPr/>
            </p:nvSpPr>
            <p:spPr>
              <a:xfrm>
                <a:off x="2070985" y="133099"/>
                <a:ext cx="640963" cy="640963"/>
              </a:xfrm>
              <a:prstGeom prst="rect">
                <a:avLst/>
              </a:prstGeom>
              <a:noFill/>
              <a:ln>
                <a:noFill/>
              </a:ln>
              <a:effectLst/>
            </p:spPr>
            <p:txBody>
              <a:bodyPr spcFirstLastPara="0" vert="horz" wrap="square" lIns="0" tIns="24130" rIns="0" bIns="24130"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defRPr/>
                </a:pPr>
                <a:r>
                  <a:rPr kumimoji="0" lang="zh-CN" altLang="en-US" sz="1400" b="1" strike="noStrike" kern="0" cap="none" spc="0" normalizeH="0" baseline="0" noProof="0" dirty="0">
                    <a:ln>
                      <a:noFill/>
                    </a:ln>
                    <a:solidFill>
                      <a:schemeClr val="bg1"/>
                    </a:solidFill>
                    <a:effectLst/>
                    <a:uLnTx/>
                    <a:uFillTx/>
                    <a:latin typeface="+mn-ea"/>
                    <a:cs typeface="+mn-cs"/>
                  </a:rPr>
                  <a:t>生态化</a:t>
                </a:r>
                <a:endParaRPr kumimoji="0" lang="en-US" sz="1400" b="1" strike="noStrike" kern="0" cap="none" spc="0" normalizeH="0" baseline="0" noProof="0" dirty="0">
                  <a:ln>
                    <a:noFill/>
                  </a:ln>
                  <a:solidFill>
                    <a:schemeClr val="bg1"/>
                  </a:solidFill>
                  <a:effectLst/>
                  <a:uLnTx/>
                  <a:uFillTx/>
                  <a:latin typeface="+mn-ea"/>
                  <a:cs typeface="+mn-cs"/>
                </a:endParaRPr>
              </a:p>
            </p:txBody>
          </p:sp>
        </p:grpSp>
        <p:grpSp>
          <p:nvGrpSpPr>
            <p:cNvPr id="492" name="Group 43"/>
            <p:cNvGrpSpPr/>
            <p:nvPr/>
          </p:nvGrpSpPr>
          <p:grpSpPr>
            <a:xfrm>
              <a:off x="11162698" y="1986525"/>
              <a:ext cx="793700" cy="793700"/>
              <a:chOff x="2663406" y="351"/>
              <a:chExt cx="906460" cy="906460"/>
            </a:xfrm>
            <a:grpFill/>
          </p:grpSpPr>
          <p:sp>
            <p:nvSpPr>
              <p:cNvPr id="493" name="Oval 44"/>
              <p:cNvSpPr/>
              <p:nvPr/>
            </p:nvSpPr>
            <p:spPr>
              <a:xfrm>
                <a:off x="2663406" y="351"/>
                <a:ext cx="906460" cy="906460"/>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494" name="Oval 10"/>
              <p:cNvSpPr txBox="1"/>
              <p:nvPr/>
            </p:nvSpPr>
            <p:spPr>
              <a:xfrm>
                <a:off x="2796152" y="133099"/>
                <a:ext cx="640963" cy="640963"/>
              </a:xfrm>
              <a:prstGeom prst="rect">
                <a:avLst/>
              </a:prstGeom>
              <a:noFill/>
              <a:ln>
                <a:noFill/>
              </a:ln>
              <a:effectLst/>
            </p:spPr>
            <p:txBody>
              <a:bodyPr spcFirstLastPara="0" vert="horz" wrap="square" lIns="0" tIns="24130" rIns="0" bIns="24130"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defRPr/>
                </a:pPr>
                <a:r>
                  <a:rPr kumimoji="0" lang="zh-CN" altLang="en-US" sz="1400" b="1" strike="noStrike" kern="0" cap="none" spc="0" normalizeH="0" baseline="0" noProof="0" dirty="0">
                    <a:ln>
                      <a:noFill/>
                    </a:ln>
                    <a:solidFill>
                      <a:schemeClr val="bg1"/>
                    </a:solidFill>
                    <a:effectLst/>
                    <a:uLnTx/>
                    <a:uFillTx/>
                    <a:latin typeface="+mn-ea"/>
                    <a:cs typeface="+mn-cs"/>
                  </a:rPr>
                  <a:t>敏捷化</a:t>
                </a:r>
                <a:endParaRPr kumimoji="0" lang="en-US" sz="1400" b="1" strike="noStrike" kern="0" cap="none" spc="0" normalizeH="0" baseline="0" noProof="0" dirty="0">
                  <a:ln>
                    <a:noFill/>
                  </a:ln>
                  <a:solidFill>
                    <a:schemeClr val="bg1"/>
                  </a:solidFill>
                  <a:effectLst/>
                  <a:uLnTx/>
                  <a:uFillTx/>
                  <a:latin typeface="+mn-ea"/>
                  <a:cs typeface="+mn-cs"/>
                </a:endParaRPr>
              </a:p>
            </p:txBody>
          </p:sp>
        </p:grpSp>
      </p:grpSp>
      <p:pic>
        <p:nvPicPr>
          <p:cNvPr id="501" name="Graphic 67" descr="Airplan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1260" y="5942401"/>
            <a:ext cx="309757" cy="309757"/>
          </a:xfrm>
          <a:prstGeom prst="rect">
            <a:avLst/>
          </a:prstGeom>
        </p:spPr>
      </p:pic>
      <p:pic>
        <p:nvPicPr>
          <p:cNvPr id="502" name="Graphic 69" descr="Money"/>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0788" y="5942401"/>
            <a:ext cx="309757" cy="309757"/>
          </a:xfrm>
          <a:prstGeom prst="rect">
            <a:avLst/>
          </a:prstGeom>
        </p:spPr>
      </p:pic>
      <p:pic>
        <p:nvPicPr>
          <p:cNvPr id="503" name="Graphic 71" descr="Blackboard"/>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27061" y="5970673"/>
            <a:ext cx="309757" cy="309757"/>
          </a:xfrm>
          <a:prstGeom prst="rect">
            <a:avLst/>
          </a:prstGeom>
        </p:spPr>
      </p:pic>
      <p:pic>
        <p:nvPicPr>
          <p:cNvPr id="504" name="Graphic 73" descr="Factory"/>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8643" y="5924412"/>
            <a:ext cx="309757" cy="309757"/>
          </a:xfrm>
          <a:prstGeom prst="rect">
            <a:avLst/>
          </a:prstGeom>
        </p:spPr>
      </p:pic>
      <p:grpSp>
        <p:nvGrpSpPr>
          <p:cNvPr id="505" name="Group 79"/>
          <p:cNvGrpSpPr/>
          <p:nvPr/>
        </p:nvGrpSpPr>
        <p:grpSpPr>
          <a:xfrm>
            <a:off x="1079747" y="5637537"/>
            <a:ext cx="1758603" cy="1115982"/>
            <a:chOff x="1078952" y="5648157"/>
            <a:chExt cx="1758603" cy="1115982"/>
          </a:xfrm>
        </p:grpSpPr>
        <p:sp>
          <p:nvSpPr>
            <p:cNvPr id="506" name="TextBox 54"/>
            <p:cNvSpPr txBox="1"/>
            <p:nvPr/>
          </p:nvSpPr>
          <p:spPr>
            <a:xfrm>
              <a:off x="1382026" y="6517918"/>
              <a:ext cx="1080120" cy="246221"/>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cs typeface="Arial" panose="020B0604020202020204" pitchFamily="34" charset="0"/>
                </a:rPr>
                <a:t>新零售</a:t>
              </a:r>
              <a:endParaRPr kumimoji="0" lang="en-US" sz="1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07" name="Rectangle: Rounded Corners 76"/>
            <p:cNvSpPr/>
            <p:nvPr/>
          </p:nvSpPr>
          <p:spPr>
            <a:xfrm>
              <a:off x="1078952" y="5648157"/>
              <a:ext cx="1708568" cy="873096"/>
            </a:xfrm>
            <a:prstGeom prst="roundRect">
              <a:avLst/>
            </a:prstGeom>
            <a:noFill/>
            <a:ln w="12700" cap="flat" cmpd="sng" algn="ctr">
              <a:solidFill>
                <a:srgbClr val="9BBB59">
                  <a:lumMod val="50000"/>
                </a:srgbClr>
              </a:solidFill>
              <a:prstDash val="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508" name="Graphic 63" descr="Shopping cart"/>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91015" y="5959504"/>
              <a:ext cx="262142" cy="262142"/>
            </a:xfrm>
            <a:prstGeom prst="rect">
              <a:avLst/>
            </a:prstGeom>
          </p:spPr>
        </p:pic>
        <p:pic>
          <p:nvPicPr>
            <p:cNvPr id="509" name="图片 92"/>
            <p:cNvPicPr>
              <a:picLocks noChangeAspect="1"/>
            </p:cNvPicPr>
            <p:nvPr/>
          </p:nvPicPr>
          <p:blipFill>
            <a:blip r:embed="rId16">
              <a:clrChange>
                <a:clrFrom>
                  <a:srgbClr val="FFFFFF"/>
                </a:clrFrom>
                <a:clrTo>
                  <a:srgbClr val="FFFFFF">
                    <a:alpha val="0"/>
                  </a:srgbClr>
                </a:clrTo>
              </a:clrChange>
            </a:blip>
            <a:stretch>
              <a:fillRect/>
            </a:stretch>
          </p:blipFill>
          <p:spPr>
            <a:xfrm>
              <a:off x="2101704" y="5898827"/>
              <a:ext cx="540046" cy="182475"/>
            </a:xfrm>
            <a:prstGeom prst="rect">
              <a:avLst/>
            </a:prstGeom>
          </p:spPr>
        </p:pic>
        <p:pic>
          <p:nvPicPr>
            <p:cNvPr id="510" name="图片 93"/>
            <p:cNvPicPr>
              <a:picLocks noChangeAspect="1"/>
            </p:cNvPicPr>
            <p:nvPr/>
          </p:nvPicPr>
          <p:blipFill rotWithShape="1">
            <a:blip r:embed="rId17">
              <a:clrChange>
                <a:clrFrom>
                  <a:srgbClr val="FFFFFF"/>
                </a:clrFrom>
                <a:clrTo>
                  <a:srgbClr val="FFFFFF">
                    <a:alpha val="0"/>
                  </a:srgbClr>
                </a:clrTo>
              </a:clrChange>
            </a:blip>
            <a:srcRect l="17828" t="24335" r="22072" b="14197"/>
            <a:stretch>
              <a:fillRect/>
            </a:stretch>
          </p:blipFill>
          <p:spPr>
            <a:xfrm>
              <a:off x="1188196" y="5807371"/>
              <a:ext cx="614315" cy="241230"/>
            </a:xfrm>
            <a:prstGeom prst="rect">
              <a:avLst/>
            </a:prstGeom>
          </p:spPr>
        </p:pic>
        <p:pic>
          <p:nvPicPr>
            <p:cNvPr id="511" name="Picture 2" descr="âäº¬ä¸âçå¾çæç´¢ç»æ"/>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3744" y="6190604"/>
              <a:ext cx="563591" cy="225933"/>
            </a:xfrm>
            <a:prstGeom prst="rect">
              <a:avLst/>
            </a:prstGeom>
            <a:noFill/>
            <a:extLst>
              <a:ext uri="{909E8E84-426E-40DD-AFC4-6F175D3DCCD1}">
                <a14:hiddenFill xmlns:a14="http://schemas.microsoft.com/office/drawing/2010/main">
                  <a:solidFill>
                    <a:srgbClr val="FFFFFF"/>
                  </a:solidFill>
                </a14:hiddenFill>
              </a:ext>
            </a:extLst>
          </p:spPr>
        </p:pic>
        <p:pic>
          <p:nvPicPr>
            <p:cNvPr id="512" name="Picture 4" descr="âç»å³éå¢ logoâçå¾çæç´¢ç»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9466" y="6140600"/>
              <a:ext cx="1008089" cy="3389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3" name="Group 86"/>
          <p:cNvGrpSpPr/>
          <p:nvPr/>
        </p:nvGrpSpPr>
        <p:grpSpPr>
          <a:xfrm>
            <a:off x="3227655" y="5637537"/>
            <a:ext cx="1708568" cy="1115982"/>
            <a:chOff x="1078952" y="5648157"/>
            <a:chExt cx="1708568" cy="1115982"/>
          </a:xfrm>
        </p:grpSpPr>
        <p:sp>
          <p:nvSpPr>
            <p:cNvPr id="514" name="TextBox 87"/>
            <p:cNvSpPr txBox="1"/>
            <p:nvPr/>
          </p:nvSpPr>
          <p:spPr>
            <a:xfrm>
              <a:off x="1382026" y="6517918"/>
              <a:ext cx="1080120" cy="246221"/>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cs typeface="Arial" panose="020B0604020202020204" pitchFamily="34" charset="0"/>
                </a:rPr>
                <a:t>新服务</a:t>
              </a:r>
              <a:endParaRPr kumimoji="0" lang="en-US" sz="1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15" name="Rectangle: Rounded Corners 88"/>
            <p:cNvSpPr/>
            <p:nvPr/>
          </p:nvSpPr>
          <p:spPr>
            <a:xfrm>
              <a:off x="1078952" y="5648157"/>
              <a:ext cx="1708568" cy="873096"/>
            </a:xfrm>
            <a:prstGeom prst="roundRect">
              <a:avLst/>
            </a:prstGeom>
            <a:noFill/>
            <a:ln w="12700" cap="flat" cmpd="sng" algn="ctr">
              <a:solidFill>
                <a:srgbClr val="9BBB59">
                  <a:lumMod val="50000"/>
                </a:srgbClr>
              </a:solidFill>
              <a:prstDash val="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516" name="Group 94"/>
          <p:cNvGrpSpPr/>
          <p:nvPr/>
        </p:nvGrpSpPr>
        <p:grpSpPr>
          <a:xfrm>
            <a:off x="5375564" y="5637537"/>
            <a:ext cx="1708568" cy="1115982"/>
            <a:chOff x="1078952" y="5648157"/>
            <a:chExt cx="1708568" cy="1115982"/>
          </a:xfrm>
        </p:grpSpPr>
        <p:sp>
          <p:nvSpPr>
            <p:cNvPr id="517" name="TextBox 95"/>
            <p:cNvSpPr txBox="1"/>
            <p:nvPr/>
          </p:nvSpPr>
          <p:spPr>
            <a:xfrm>
              <a:off x="1382026" y="6517918"/>
              <a:ext cx="1080120" cy="246221"/>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cs typeface="Arial" panose="020B0604020202020204" pitchFamily="34" charset="0"/>
                </a:rPr>
                <a:t>新制造</a:t>
              </a:r>
              <a:endParaRPr kumimoji="0" lang="en-US" sz="1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18" name="Rectangle: Rounded Corners 96"/>
            <p:cNvSpPr/>
            <p:nvPr/>
          </p:nvSpPr>
          <p:spPr>
            <a:xfrm>
              <a:off x="1078952" y="5648157"/>
              <a:ext cx="1708568" cy="873096"/>
            </a:xfrm>
            <a:prstGeom prst="roundRect">
              <a:avLst/>
            </a:prstGeom>
            <a:noFill/>
            <a:ln w="12700" cap="flat" cmpd="sng" algn="ctr">
              <a:solidFill>
                <a:srgbClr val="9BBB59">
                  <a:lumMod val="50000"/>
                </a:srgbClr>
              </a:solidFill>
              <a:prstDash val="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519" name="Group 102"/>
          <p:cNvGrpSpPr/>
          <p:nvPr/>
        </p:nvGrpSpPr>
        <p:grpSpPr>
          <a:xfrm>
            <a:off x="7523473" y="5637537"/>
            <a:ext cx="1708568" cy="1115982"/>
            <a:chOff x="1078952" y="5648157"/>
            <a:chExt cx="1708568" cy="1115982"/>
          </a:xfrm>
        </p:grpSpPr>
        <p:sp>
          <p:nvSpPr>
            <p:cNvPr id="520" name="TextBox 103"/>
            <p:cNvSpPr txBox="1"/>
            <p:nvPr/>
          </p:nvSpPr>
          <p:spPr>
            <a:xfrm>
              <a:off x="1382026" y="6517918"/>
              <a:ext cx="1080120" cy="246221"/>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cs typeface="Arial" panose="020B0604020202020204" pitchFamily="34" charset="0"/>
                </a:rPr>
                <a:t>新交通</a:t>
              </a:r>
              <a:endParaRPr kumimoji="0" lang="en-US" sz="1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21" name="Rectangle: Rounded Corners 104"/>
            <p:cNvSpPr/>
            <p:nvPr/>
          </p:nvSpPr>
          <p:spPr>
            <a:xfrm>
              <a:off x="1078952" y="5648157"/>
              <a:ext cx="1708568" cy="873096"/>
            </a:xfrm>
            <a:prstGeom prst="roundRect">
              <a:avLst/>
            </a:prstGeom>
            <a:noFill/>
            <a:ln w="12700" cap="flat" cmpd="sng" algn="ctr">
              <a:solidFill>
                <a:srgbClr val="9BBB59">
                  <a:lumMod val="50000"/>
                </a:srgbClr>
              </a:solidFill>
              <a:prstDash val="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522" name="Group 110"/>
          <p:cNvGrpSpPr/>
          <p:nvPr/>
        </p:nvGrpSpPr>
        <p:grpSpPr>
          <a:xfrm>
            <a:off x="9671382" y="5637537"/>
            <a:ext cx="1708568" cy="1115982"/>
            <a:chOff x="1078952" y="5648157"/>
            <a:chExt cx="1708568" cy="1115982"/>
          </a:xfrm>
        </p:grpSpPr>
        <p:sp>
          <p:nvSpPr>
            <p:cNvPr id="523" name="TextBox 111"/>
            <p:cNvSpPr txBox="1"/>
            <p:nvPr/>
          </p:nvSpPr>
          <p:spPr>
            <a:xfrm>
              <a:off x="1382026" y="6517918"/>
              <a:ext cx="1080120" cy="246221"/>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cs typeface="Arial" panose="020B0604020202020204" pitchFamily="34" charset="0"/>
                </a:rPr>
                <a:t>新金融</a:t>
              </a:r>
              <a:endParaRPr kumimoji="0" lang="en-US" sz="1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24" name="Rectangle: Rounded Corners 112"/>
            <p:cNvSpPr/>
            <p:nvPr/>
          </p:nvSpPr>
          <p:spPr>
            <a:xfrm>
              <a:off x="1078952" y="5648157"/>
              <a:ext cx="1708568" cy="873096"/>
            </a:xfrm>
            <a:prstGeom prst="roundRect">
              <a:avLst/>
            </a:prstGeom>
            <a:noFill/>
            <a:ln w="12700" cap="flat" cmpd="sng" algn="ctr">
              <a:solidFill>
                <a:srgbClr val="9BBB59">
                  <a:lumMod val="50000"/>
                </a:srgbClr>
              </a:solidFill>
              <a:prstDash val="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525" name="Picture 6" descr="âå¥½æªæ¥ logoâçå¾çæç´¢ç»æ"/>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20275" y="5796752"/>
            <a:ext cx="813565" cy="184528"/>
          </a:xfrm>
          <a:prstGeom prst="rect">
            <a:avLst/>
          </a:prstGeom>
          <a:noFill/>
          <a:extLst>
            <a:ext uri="{909E8E84-426E-40DD-AFC4-6F175D3DCCD1}">
              <a14:hiddenFill xmlns:a14="http://schemas.microsoft.com/office/drawing/2010/main">
                <a:solidFill>
                  <a:srgbClr val="FFFFFF"/>
                </a:solidFill>
              </a14:hiddenFill>
            </a:ext>
          </a:extLst>
        </p:spPr>
      </p:pic>
      <p:pic>
        <p:nvPicPr>
          <p:cNvPr id="526" name="Picture 8" descr="âæ»´æ»´åºè¡ logoâçå¾çæç´¢ç»æ"/>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04873" y="6211026"/>
            <a:ext cx="622887" cy="204280"/>
          </a:xfrm>
          <a:prstGeom prst="rect">
            <a:avLst/>
          </a:prstGeom>
          <a:noFill/>
          <a:extLst>
            <a:ext uri="{909E8E84-426E-40DD-AFC4-6F175D3DCCD1}">
              <a14:hiddenFill xmlns:a14="http://schemas.microsoft.com/office/drawing/2010/main">
                <a:solidFill>
                  <a:srgbClr val="FFFFFF"/>
                </a:solidFill>
              </a14:hiddenFill>
            </a:ext>
          </a:extLst>
        </p:spPr>
      </p:pic>
      <p:pic>
        <p:nvPicPr>
          <p:cNvPr id="527" name="图片 5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03059" y="5735948"/>
            <a:ext cx="352476" cy="249083"/>
          </a:xfrm>
          <a:prstGeom prst="rect">
            <a:avLst/>
          </a:prstGeom>
        </p:spPr>
      </p:pic>
      <p:pic>
        <p:nvPicPr>
          <p:cNvPr id="528" name="Picture 123"/>
          <p:cNvPicPr>
            <a:picLocks noChangeAspect="1"/>
          </p:cNvPicPr>
          <p:nvPr/>
        </p:nvPicPr>
        <p:blipFill rotWithShape="1">
          <a:blip r:embed="rId23">
            <a:clrChange>
              <a:clrFrom>
                <a:srgbClr val="FEFEFE"/>
              </a:clrFrom>
              <a:clrTo>
                <a:srgbClr val="FEFEFE">
                  <a:alpha val="0"/>
                </a:srgbClr>
              </a:clrTo>
            </a:clrChange>
          </a:blip>
          <a:srcRect l="14923" t="22455" r="15874" b="22914"/>
          <a:stretch>
            <a:fillRect/>
          </a:stretch>
        </p:blipFill>
        <p:spPr>
          <a:xfrm>
            <a:off x="6462452" y="6191980"/>
            <a:ext cx="519319" cy="250999"/>
          </a:xfrm>
          <a:prstGeom prst="rect">
            <a:avLst/>
          </a:prstGeom>
        </p:spPr>
      </p:pic>
      <p:pic>
        <p:nvPicPr>
          <p:cNvPr id="529" name="Picture 2" descr="http://www.sanygroup.com/internet/images/logo.gif"/>
          <p:cNvPicPr>
            <a:picLocks noChangeAspect="1" noChangeArrowheads="1"/>
          </p:cNvPicPr>
          <p:nvPr/>
        </p:nvPicPr>
        <p:blipFill rotWithShape="1">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r="70993" b="14808"/>
          <a:stretch>
            <a:fillRect/>
          </a:stretch>
        </p:blipFill>
        <p:spPr bwMode="auto">
          <a:xfrm>
            <a:off x="5646373" y="6086520"/>
            <a:ext cx="317648" cy="380623"/>
          </a:xfrm>
          <a:prstGeom prst="rect">
            <a:avLst/>
          </a:prstGeom>
          <a:noFill/>
          <a:extLst>
            <a:ext uri="{909E8E84-426E-40DD-AFC4-6F175D3DCCD1}">
              <a14:hiddenFill xmlns:a14="http://schemas.microsoft.com/office/drawing/2010/main">
                <a:solidFill>
                  <a:srgbClr val="FFFFFF"/>
                </a:solidFill>
              </a14:hiddenFill>
            </a:ext>
          </a:extLst>
        </p:spPr>
      </p:pic>
      <p:pic>
        <p:nvPicPr>
          <p:cNvPr id="530" name="Picture 125"/>
          <p:cNvPicPr>
            <a:picLocks noChangeAspect="1"/>
          </p:cNvPicPr>
          <p:nvPr/>
        </p:nvPicPr>
        <p:blipFill rotWithShape="1">
          <a:blip r:embed="rId25">
            <a:clrChange>
              <a:clrFrom>
                <a:srgbClr val="FFFFFF"/>
              </a:clrFrom>
              <a:clrTo>
                <a:srgbClr val="FFFFFF">
                  <a:alpha val="0"/>
                </a:srgbClr>
              </a:clrTo>
            </a:clrChange>
          </a:blip>
          <a:srcRect t="29465" b="29995"/>
          <a:stretch>
            <a:fillRect/>
          </a:stretch>
        </p:blipFill>
        <p:spPr>
          <a:xfrm>
            <a:off x="6462452" y="5750543"/>
            <a:ext cx="540047" cy="218936"/>
          </a:xfrm>
          <a:prstGeom prst="rect">
            <a:avLst/>
          </a:prstGeom>
        </p:spPr>
      </p:pic>
      <p:pic>
        <p:nvPicPr>
          <p:cNvPr id="531" name="Picture 10" descr="âå¹³å®ç§æ logoâçå¾çæç´¢ç»æ"/>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26203" t="10278" r="31207" b="21709"/>
          <a:stretch>
            <a:fillRect/>
          </a:stretch>
        </p:blipFill>
        <p:spPr bwMode="auto">
          <a:xfrm>
            <a:off x="9689467" y="6292951"/>
            <a:ext cx="622541" cy="122356"/>
          </a:xfrm>
          <a:prstGeom prst="rect">
            <a:avLst/>
          </a:prstGeom>
          <a:noFill/>
          <a:extLst>
            <a:ext uri="{909E8E84-426E-40DD-AFC4-6F175D3DCCD1}">
              <a14:hiddenFill xmlns:a14="http://schemas.microsoft.com/office/drawing/2010/main">
                <a:solidFill>
                  <a:srgbClr val="FFFFFF"/>
                </a:solidFill>
              </a14:hiddenFill>
            </a:ext>
          </a:extLst>
        </p:spPr>
      </p:pic>
      <p:pic>
        <p:nvPicPr>
          <p:cNvPr id="532" name="Picture 12" descr="âæ°çéèç§æ logoâçå¾çæç´¢ç»æ"/>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361988" y="6264413"/>
            <a:ext cx="982387" cy="174499"/>
          </a:xfrm>
          <a:prstGeom prst="rect">
            <a:avLst/>
          </a:prstGeom>
          <a:noFill/>
          <a:extLst>
            <a:ext uri="{909E8E84-426E-40DD-AFC4-6F175D3DCCD1}">
              <a14:hiddenFill xmlns:a14="http://schemas.microsoft.com/office/drawing/2010/main">
                <a:solidFill>
                  <a:srgbClr val="FFFFFF"/>
                </a:solidFill>
              </a14:hiddenFill>
            </a:ext>
          </a:extLst>
        </p:spPr>
      </p:pic>
      <p:pic>
        <p:nvPicPr>
          <p:cNvPr id="533" name="Picture 20" descr="“深交所 Logo”的图片搜索结果"/>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25637" y="5720291"/>
            <a:ext cx="754313" cy="357042"/>
          </a:xfrm>
          <a:prstGeom prst="rect">
            <a:avLst/>
          </a:prstGeom>
          <a:noFill/>
          <a:extLst>
            <a:ext uri="{909E8E84-426E-40DD-AFC4-6F175D3DCCD1}">
              <a14:hiddenFill xmlns:a14="http://schemas.microsoft.com/office/drawing/2010/main">
                <a:solidFill>
                  <a:srgbClr val="FFFFFF"/>
                </a:solidFill>
              </a14:hiddenFill>
            </a:ext>
          </a:extLst>
        </p:spPr>
      </p:pic>
      <p:pic>
        <p:nvPicPr>
          <p:cNvPr id="534" name="图片 33"/>
          <p:cNvPicPr/>
          <p:nvPr/>
        </p:nvPicPr>
        <p:blipFill>
          <a:blip r:embed="rId29"/>
          <a:stretch>
            <a:fillRect/>
          </a:stretch>
        </p:blipFill>
        <p:spPr>
          <a:xfrm>
            <a:off x="7572538" y="6214647"/>
            <a:ext cx="598038" cy="224264"/>
          </a:xfrm>
          <a:prstGeom prst="rect">
            <a:avLst/>
          </a:prstGeom>
        </p:spPr>
      </p:pic>
      <p:pic>
        <p:nvPicPr>
          <p:cNvPr id="535" name="Picture 45"/>
          <p:cNvPicPr/>
          <p:nvPr/>
        </p:nvPicPr>
        <p:blipFill>
          <a:blip r:embed="rId30"/>
          <a:stretch>
            <a:fillRect/>
          </a:stretch>
        </p:blipFill>
        <p:spPr>
          <a:xfrm>
            <a:off x="8639036" y="5820459"/>
            <a:ext cx="530759" cy="159638"/>
          </a:xfrm>
          <a:prstGeom prst="rect">
            <a:avLst/>
          </a:prstGeom>
        </p:spPr>
      </p:pic>
      <p:pic>
        <p:nvPicPr>
          <p:cNvPr id="536" name="Picture 26" descr="http://www.bcia.com.cn/images/ceo-forum/logo_cah.jpg"/>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7058" y="5760048"/>
            <a:ext cx="1017654" cy="263026"/>
          </a:xfrm>
          <a:prstGeom prst="rect">
            <a:avLst/>
          </a:prstGeom>
          <a:noFill/>
          <a:extLst>
            <a:ext uri="{909E8E84-426E-40DD-AFC4-6F175D3DCCD1}">
              <a14:hiddenFill xmlns:a14="http://schemas.microsoft.com/office/drawing/2010/main">
                <a:solidFill>
                  <a:srgbClr val="FFFFFF"/>
                </a:solidFill>
              </a14:hiddenFill>
            </a:ext>
          </a:extLst>
        </p:spPr>
      </p:pic>
      <p:pic>
        <p:nvPicPr>
          <p:cNvPr id="537" name="Picture 4" descr="http://www.cd-rail.cn/Content/themes/public/img/logo.gif"/>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38631" y="6252158"/>
            <a:ext cx="950770" cy="135021"/>
          </a:xfrm>
          <a:prstGeom prst="rect">
            <a:avLst/>
          </a:prstGeom>
          <a:noFill/>
          <a:extLst>
            <a:ext uri="{909E8E84-426E-40DD-AFC4-6F175D3DCCD1}">
              <a14:hiddenFill xmlns:a14="http://schemas.microsoft.com/office/drawing/2010/main">
                <a:solidFill>
                  <a:srgbClr val="FFFFFF"/>
                </a:solidFill>
              </a14:hiddenFill>
            </a:ext>
          </a:extLst>
        </p:spPr>
      </p:pic>
      <p:pic>
        <p:nvPicPr>
          <p:cNvPr id="538" name="图片 24"/>
          <p:cNvPicPr/>
          <p:nvPr/>
        </p:nvPicPr>
        <p:blipFill>
          <a:blip r:embed="rId33">
            <a:clrChange>
              <a:clrFrom>
                <a:srgbClr val="FFFFFF"/>
              </a:clrFrom>
              <a:clrTo>
                <a:srgbClr val="FFFFFF">
                  <a:alpha val="0"/>
                </a:srgbClr>
              </a:clrTo>
            </a:clrChange>
          </a:blip>
          <a:stretch>
            <a:fillRect/>
          </a:stretch>
        </p:blipFill>
        <p:spPr>
          <a:xfrm>
            <a:off x="9723606" y="5808541"/>
            <a:ext cx="814819" cy="185186"/>
          </a:xfrm>
          <a:prstGeom prst="rect">
            <a:avLst/>
          </a:prstGeom>
        </p:spPr>
      </p:pic>
      <p:pic>
        <p:nvPicPr>
          <p:cNvPr id="539" name="Picture 20" descr="âåæ£®å² Logoâçå¾çæç´¢ç»æ"/>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346538" y="6184119"/>
            <a:ext cx="580522" cy="258094"/>
          </a:xfrm>
          <a:prstGeom prst="rect">
            <a:avLst/>
          </a:prstGeom>
          <a:noFill/>
          <a:extLst>
            <a:ext uri="{909E8E84-426E-40DD-AFC4-6F175D3DCCD1}">
              <a14:hiddenFill xmlns:a14="http://schemas.microsoft.com/office/drawing/2010/main">
                <a:solidFill>
                  <a:srgbClr val="FFFFFF"/>
                </a:solidFill>
              </a14:hiddenFill>
            </a:ext>
          </a:extLst>
        </p:spPr>
      </p:pic>
      <p:pic>
        <p:nvPicPr>
          <p:cNvPr id="540" name="Picture 24" descr="âæ°ä¸æ¹ logoâçå¾çæç´¢ç»æ"/>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277193" y="5748012"/>
            <a:ext cx="648812" cy="324406"/>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中国的制造业企业全面开启了数字化转型之旅</a:t>
            </a:r>
            <a:endParaRPr lang="zh-HK" altLang="en-US" dirty="0"/>
          </a:p>
        </p:txBody>
      </p:sp>
      <p:sp>
        <p:nvSpPr>
          <p:cNvPr id="5" name="文本占位符 4"/>
          <p:cNvSpPr>
            <a:spLocks noGrp="1"/>
          </p:cNvSpPr>
          <p:nvPr>
            <p:ph type="body" sz="quarter" idx="16"/>
          </p:nvPr>
        </p:nvSpPr>
        <p:spPr>
          <a:xfrm>
            <a:off x="584994" y="1238665"/>
            <a:ext cx="11022012" cy="437735"/>
          </a:xfrm>
        </p:spPr>
        <p:txBody>
          <a:bodyPr/>
          <a:lstStyle/>
          <a:p>
            <a:pPr indent="457200"/>
            <a:r>
              <a:rPr lang="zh-CN" altLang="en-US" dirty="0"/>
              <a:t>截止到</a:t>
            </a:r>
            <a:r>
              <a:rPr lang="en-US" altLang="zh-CN" dirty="0"/>
              <a:t>2018</a:t>
            </a:r>
            <a:r>
              <a:rPr lang="zh-CN" altLang="en-US" dirty="0"/>
              <a:t>年，已经有超过</a:t>
            </a:r>
            <a:r>
              <a:rPr lang="en-US" altLang="zh-CN" dirty="0"/>
              <a:t>84.9%</a:t>
            </a:r>
            <a:r>
              <a:rPr lang="zh-CN" altLang="en-US" dirty="0"/>
              <a:t>的中国制造型企业开始了数字化转型，制造型企业在数字化转型中，关注的主要是数字化为企业带来的利益，并且能够连接更多的消费者，并建立以消费者为中心的组织及文化；与此同时，专业人员的资源，团队部门之间的协作水平，以及企业文化是否能够适应数字化时代，成为了制约企业数字化转型的</a:t>
            </a:r>
            <a:r>
              <a:rPr lang="en-US" altLang="zh-CN" dirty="0"/>
              <a:t>3</a:t>
            </a:r>
            <a:r>
              <a:rPr lang="zh-CN" altLang="en-US" dirty="0"/>
              <a:t>个主要挑战</a:t>
            </a:r>
            <a:endParaRPr lang="zh-HK" altLang="en-US" dirty="0"/>
          </a:p>
        </p:txBody>
      </p:sp>
      <p:cxnSp>
        <p:nvCxnSpPr>
          <p:cNvPr id="9" name="直接连接符 8"/>
          <p:cNvCxnSpPr/>
          <p:nvPr/>
        </p:nvCxnSpPr>
        <p:spPr>
          <a:xfrm>
            <a:off x="6168571" y="2919063"/>
            <a:ext cx="0" cy="3773714"/>
          </a:xfrm>
          <a:prstGeom prst="line">
            <a:avLst/>
          </a:prstGeom>
          <a:ln>
            <a:solidFill>
              <a:srgbClr val="AE0B2A"/>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407884" y="3537057"/>
            <a:ext cx="3534209" cy="32613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26.6%</a:t>
            </a:r>
            <a:endParaRPr lang="zh-HK" altLang="en-US" dirty="0"/>
          </a:p>
        </p:txBody>
      </p:sp>
      <p:sp>
        <p:nvSpPr>
          <p:cNvPr id="11" name="矩形 10"/>
          <p:cNvSpPr/>
          <p:nvPr/>
        </p:nvSpPr>
        <p:spPr>
          <a:xfrm>
            <a:off x="1407884" y="4530112"/>
            <a:ext cx="2989944" cy="32613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19.5%</a:t>
            </a:r>
            <a:endParaRPr lang="zh-HK" altLang="en-US" dirty="0"/>
          </a:p>
        </p:txBody>
      </p:sp>
      <p:sp>
        <p:nvSpPr>
          <p:cNvPr id="12" name="矩形 11"/>
          <p:cNvSpPr/>
          <p:nvPr/>
        </p:nvSpPr>
        <p:spPr>
          <a:xfrm>
            <a:off x="1407885" y="5523167"/>
            <a:ext cx="1908630" cy="32613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14.0%</a:t>
            </a:r>
            <a:endParaRPr lang="zh-HK" altLang="en-US" dirty="0"/>
          </a:p>
        </p:txBody>
      </p:sp>
      <p:sp>
        <p:nvSpPr>
          <p:cNvPr id="13" name="文本框 12"/>
          <p:cNvSpPr txBox="1"/>
          <p:nvPr/>
        </p:nvSpPr>
        <p:spPr>
          <a:xfrm>
            <a:off x="1407876" y="2919063"/>
            <a:ext cx="3534209" cy="369332"/>
          </a:xfrm>
          <a:prstGeom prst="rect">
            <a:avLst/>
          </a:prstGeom>
          <a:noFill/>
        </p:spPr>
        <p:txBody>
          <a:bodyPr wrap="square" rtlCol="0">
            <a:spAutoFit/>
          </a:bodyPr>
          <a:lstStyle/>
          <a:p>
            <a:r>
              <a:rPr lang="zh-CN" altLang="en-US" dirty="0">
                <a:solidFill>
                  <a:srgbClr val="AE0B2A"/>
                </a:solidFill>
              </a:rPr>
              <a:t>数字化转型三大驱动因素</a:t>
            </a:r>
            <a:endParaRPr lang="zh-HK" altLang="en-US" dirty="0">
              <a:solidFill>
                <a:srgbClr val="AE0B2A"/>
              </a:solidFill>
            </a:endParaRPr>
          </a:p>
        </p:txBody>
      </p:sp>
      <p:sp>
        <p:nvSpPr>
          <p:cNvPr id="15" name="文本框 14"/>
          <p:cNvSpPr txBox="1"/>
          <p:nvPr/>
        </p:nvSpPr>
        <p:spPr>
          <a:xfrm>
            <a:off x="1407875" y="4856245"/>
            <a:ext cx="2989937" cy="261610"/>
          </a:xfrm>
          <a:prstGeom prst="rect">
            <a:avLst/>
          </a:prstGeom>
          <a:noFill/>
        </p:spPr>
        <p:txBody>
          <a:bodyPr wrap="square" rtlCol="0">
            <a:spAutoFit/>
          </a:bodyPr>
          <a:lstStyle/>
          <a:p>
            <a:r>
              <a:rPr lang="zh-CN" altLang="en-US" sz="1100" dirty="0"/>
              <a:t>建立以数据驱动、以客户为中心的组织</a:t>
            </a:r>
            <a:endParaRPr lang="zh-HK" altLang="en-US" sz="1100" dirty="0"/>
          </a:p>
        </p:txBody>
      </p:sp>
      <p:sp>
        <p:nvSpPr>
          <p:cNvPr id="16" name="文本框 15"/>
          <p:cNvSpPr txBox="1"/>
          <p:nvPr/>
        </p:nvSpPr>
        <p:spPr>
          <a:xfrm>
            <a:off x="1407875" y="3863190"/>
            <a:ext cx="2989937" cy="261610"/>
          </a:xfrm>
          <a:prstGeom prst="rect">
            <a:avLst/>
          </a:prstGeom>
          <a:noFill/>
        </p:spPr>
        <p:txBody>
          <a:bodyPr wrap="square" rtlCol="0">
            <a:spAutoFit/>
          </a:bodyPr>
          <a:lstStyle/>
          <a:p>
            <a:r>
              <a:rPr lang="zh-CN" altLang="en-US" sz="1100" dirty="0"/>
              <a:t>提升企业生产力与盈利能力</a:t>
            </a:r>
            <a:endParaRPr lang="zh-HK" altLang="en-US" sz="1100" dirty="0"/>
          </a:p>
        </p:txBody>
      </p:sp>
      <p:sp>
        <p:nvSpPr>
          <p:cNvPr id="17" name="文本框 16"/>
          <p:cNvSpPr txBox="1"/>
          <p:nvPr/>
        </p:nvSpPr>
        <p:spPr>
          <a:xfrm>
            <a:off x="1407875" y="5856685"/>
            <a:ext cx="2852059" cy="261610"/>
          </a:xfrm>
          <a:prstGeom prst="rect">
            <a:avLst/>
          </a:prstGeom>
          <a:noFill/>
        </p:spPr>
        <p:txBody>
          <a:bodyPr wrap="square" rtlCol="0">
            <a:spAutoFit/>
          </a:bodyPr>
          <a:lstStyle/>
          <a:p>
            <a:r>
              <a:rPr lang="zh-CN" altLang="en-US" sz="1100" dirty="0"/>
              <a:t>通过连接产品资产与人，带动新的商业模式</a:t>
            </a:r>
            <a:endParaRPr lang="zh-HK" altLang="en-US" sz="1100" dirty="0"/>
          </a:p>
        </p:txBody>
      </p:sp>
      <p:sp>
        <p:nvSpPr>
          <p:cNvPr id="18" name="矩形 17"/>
          <p:cNvSpPr/>
          <p:nvPr/>
        </p:nvSpPr>
        <p:spPr>
          <a:xfrm>
            <a:off x="6712837" y="3531759"/>
            <a:ext cx="3534209" cy="32613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bg1"/>
                </a:solidFill>
              </a:rPr>
              <a:t>24.4%</a:t>
            </a:r>
            <a:endParaRPr lang="zh-HK" altLang="en-US" dirty="0">
              <a:solidFill>
                <a:schemeClr val="bg1"/>
              </a:solidFill>
            </a:endParaRPr>
          </a:p>
        </p:txBody>
      </p:sp>
      <p:sp>
        <p:nvSpPr>
          <p:cNvPr id="19" name="矩形 18"/>
          <p:cNvSpPr/>
          <p:nvPr/>
        </p:nvSpPr>
        <p:spPr>
          <a:xfrm>
            <a:off x="6712837" y="4524814"/>
            <a:ext cx="2989944" cy="32613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bg1"/>
                </a:solidFill>
              </a:rPr>
              <a:t>20.0%</a:t>
            </a:r>
            <a:endParaRPr lang="zh-HK" altLang="en-US" dirty="0">
              <a:solidFill>
                <a:schemeClr val="bg1"/>
              </a:solidFill>
            </a:endParaRPr>
          </a:p>
        </p:txBody>
      </p:sp>
      <p:sp>
        <p:nvSpPr>
          <p:cNvPr id="20" name="矩形 19"/>
          <p:cNvSpPr/>
          <p:nvPr/>
        </p:nvSpPr>
        <p:spPr>
          <a:xfrm>
            <a:off x="6712838" y="5517869"/>
            <a:ext cx="1908630" cy="32613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bg1"/>
                </a:solidFill>
              </a:rPr>
              <a:t>14.0%</a:t>
            </a:r>
            <a:endParaRPr lang="zh-HK" altLang="en-US" dirty="0">
              <a:solidFill>
                <a:schemeClr val="bg1"/>
              </a:solidFill>
            </a:endParaRPr>
          </a:p>
        </p:txBody>
      </p:sp>
      <p:sp>
        <p:nvSpPr>
          <p:cNvPr id="21" name="文本框 20"/>
          <p:cNvSpPr txBox="1"/>
          <p:nvPr/>
        </p:nvSpPr>
        <p:spPr>
          <a:xfrm>
            <a:off x="6712829" y="2913765"/>
            <a:ext cx="3534209" cy="369332"/>
          </a:xfrm>
          <a:prstGeom prst="rect">
            <a:avLst/>
          </a:prstGeom>
          <a:noFill/>
        </p:spPr>
        <p:txBody>
          <a:bodyPr wrap="square" rtlCol="0">
            <a:spAutoFit/>
          </a:bodyPr>
          <a:lstStyle/>
          <a:p>
            <a:r>
              <a:rPr lang="zh-CN" altLang="en-US" dirty="0">
                <a:solidFill>
                  <a:srgbClr val="095889"/>
                </a:solidFill>
              </a:rPr>
              <a:t>数字化转型三大挑战</a:t>
            </a:r>
            <a:endParaRPr lang="zh-HK" altLang="en-US" dirty="0">
              <a:solidFill>
                <a:srgbClr val="095889"/>
              </a:solidFill>
            </a:endParaRPr>
          </a:p>
        </p:txBody>
      </p:sp>
      <p:sp>
        <p:nvSpPr>
          <p:cNvPr id="22" name="文本框 21"/>
          <p:cNvSpPr txBox="1"/>
          <p:nvPr/>
        </p:nvSpPr>
        <p:spPr>
          <a:xfrm>
            <a:off x="6712828" y="4850947"/>
            <a:ext cx="2989937" cy="261610"/>
          </a:xfrm>
          <a:prstGeom prst="rect">
            <a:avLst/>
          </a:prstGeom>
          <a:noFill/>
        </p:spPr>
        <p:txBody>
          <a:bodyPr wrap="square" rtlCol="0">
            <a:spAutoFit/>
          </a:bodyPr>
          <a:lstStyle/>
          <a:p>
            <a:r>
              <a:rPr lang="zh-CN" altLang="en-US" sz="1100" dirty="0"/>
              <a:t>难以实现跨部门</a:t>
            </a:r>
            <a:r>
              <a:rPr lang="en-US" altLang="zh-CN" sz="1100" dirty="0"/>
              <a:t>/</a:t>
            </a:r>
            <a:r>
              <a:rPr lang="zh-CN" altLang="en-US" sz="1100" dirty="0"/>
              <a:t>跨团队系统</a:t>
            </a:r>
            <a:endParaRPr lang="zh-HK" altLang="en-US" sz="1100" dirty="0"/>
          </a:p>
        </p:txBody>
      </p:sp>
      <p:sp>
        <p:nvSpPr>
          <p:cNvPr id="23" name="文本框 22"/>
          <p:cNvSpPr txBox="1"/>
          <p:nvPr/>
        </p:nvSpPr>
        <p:spPr>
          <a:xfrm>
            <a:off x="6712828" y="3857892"/>
            <a:ext cx="2989937" cy="261610"/>
          </a:xfrm>
          <a:prstGeom prst="rect">
            <a:avLst/>
          </a:prstGeom>
          <a:noFill/>
        </p:spPr>
        <p:txBody>
          <a:bodyPr wrap="square" rtlCol="0">
            <a:spAutoFit/>
          </a:bodyPr>
          <a:lstStyle/>
          <a:p>
            <a:r>
              <a:rPr lang="zh-CN" altLang="en-US" sz="1100" dirty="0"/>
              <a:t>缺少数字化技能与人才资源</a:t>
            </a:r>
            <a:endParaRPr lang="zh-HK" altLang="en-US" sz="1100" dirty="0"/>
          </a:p>
        </p:txBody>
      </p:sp>
      <p:sp>
        <p:nvSpPr>
          <p:cNvPr id="24" name="文本框 23"/>
          <p:cNvSpPr txBox="1"/>
          <p:nvPr/>
        </p:nvSpPr>
        <p:spPr>
          <a:xfrm>
            <a:off x="6712828" y="5851387"/>
            <a:ext cx="2852059" cy="261610"/>
          </a:xfrm>
          <a:prstGeom prst="rect">
            <a:avLst/>
          </a:prstGeom>
          <a:noFill/>
        </p:spPr>
        <p:txBody>
          <a:bodyPr wrap="square" rtlCol="0">
            <a:spAutoFit/>
          </a:bodyPr>
          <a:lstStyle/>
          <a:p>
            <a:r>
              <a:rPr lang="zh-CN" altLang="en-US" sz="1100" dirty="0"/>
              <a:t>企业文化转型</a:t>
            </a:r>
            <a:endParaRPr lang="zh-HK" altLang="en-US" sz="110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满足数字化项目优先级的首要挑战</a:t>
            </a:r>
            <a:endParaRPr lang="zh-HK" altLang="en-US" dirty="0"/>
          </a:p>
        </p:txBody>
      </p:sp>
      <p:sp>
        <p:nvSpPr>
          <p:cNvPr id="3" name="内容占位符 2"/>
          <p:cNvSpPr>
            <a:spLocks noGrp="1"/>
          </p:cNvSpPr>
          <p:nvPr>
            <p:ph sz="quarter" idx="13"/>
          </p:nvPr>
        </p:nvSpPr>
        <p:spPr/>
        <p:txBody>
          <a:bodyPr/>
          <a:lstStyle/>
          <a:p>
            <a:r>
              <a:rPr lang="zh-CN" altLang="en-US" dirty="0"/>
              <a:t>数据来源：和君调研</a:t>
            </a:r>
            <a:endParaRPr lang="zh-HK" altLang="en-US" dirty="0"/>
          </a:p>
        </p:txBody>
      </p:sp>
      <p:sp>
        <p:nvSpPr>
          <p:cNvPr id="7" name="矩形 6"/>
          <p:cNvSpPr/>
          <p:nvPr/>
        </p:nvSpPr>
        <p:spPr>
          <a:xfrm>
            <a:off x="5036458" y="1425567"/>
            <a:ext cx="1320799" cy="29754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1</a:t>
            </a:r>
            <a:endParaRPr lang="zh-HK" altLang="en-US" dirty="0"/>
          </a:p>
        </p:txBody>
      </p:sp>
      <p:sp>
        <p:nvSpPr>
          <p:cNvPr id="9" name="矩形 8"/>
          <p:cNvSpPr/>
          <p:nvPr/>
        </p:nvSpPr>
        <p:spPr>
          <a:xfrm>
            <a:off x="5036458" y="1930549"/>
            <a:ext cx="1320799" cy="29754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2</a:t>
            </a:r>
            <a:endParaRPr lang="zh-HK" altLang="en-US" dirty="0"/>
          </a:p>
        </p:txBody>
      </p:sp>
      <p:sp>
        <p:nvSpPr>
          <p:cNvPr id="10" name="矩形 9"/>
          <p:cNvSpPr/>
          <p:nvPr/>
        </p:nvSpPr>
        <p:spPr>
          <a:xfrm>
            <a:off x="5036458" y="2435531"/>
            <a:ext cx="1320799" cy="29754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3</a:t>
            </a:r>
            <a:endParaRPr lang="zh-HK" altLang="en-US" dirty="0"/>
          </a:p>
        </p:txBody>
      </p:sp>
      <p:sp>
        <p:nvSpPr>
          <p:cNvPr id="11" name="矩形 10"/>
          <p:cNvSpPr/>
          <p:nvPr/>
        </p:nvSpPr>
        <p:spPr>
          <a:xfrm>
            <a:off x="5036458" y="2940513"/>
            <a:ext cx="1320799" cy="29754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4</a:t>
            </a:r>
            <a:endParaRPr lang="zh-HK" altLang="en-US" dirty="0"/>
          </a:p>
        </p:txBody>
      </p:sp>
      <p:sp>
        <p:nvSpPr>
          <p:cNvPr id="12" name="矩形 11"/>
          <p:cNvSpPr/>
          <p:nvPr/>
        </p:nvSpPr>
        <p:spPr>
          <a:xfrm>
            <a:off x="5036458" y="3445495"/>
            <a:ext cx="1320799" cy="29754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5</a:t>
            </a:r>
            <a:endParaRPr lang="zh-HK" altLang="en-US" dirty="0"/>
          </a:p>
        </p:txBody>
      </p:sp>
      <p:sp>
        <p:nvSpPr>
          <p:cNvPr id="13" name="矩形 12"/>
          <p:cNvSpPr/>
          <p:nvPr/>
        </p:nvSpPr>
        <p:spPr>
          <a:xfrm>
            <a:off x="5036458" y="3950477"/>
            <a:ext cx="1320799" cy="29754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6</a:t>
            </a:r>
            <a:endParaRPr lang="zh-HK" altLang="en-US" dirty="0"/>
          </a:p>
        </p:txBody>
      </p:sp>
      <p:sp>
        <p:nvSpPr>
          <p:cNvPr id="14" name="矩形 13"/>
          <p:cNvSpPr/>
          <p:nvPr/>
        </p:nvSpPr>
        <p:spPr>
          <a:xfrm>
            <a:off x="5036458" y="4455459"/>
            <a:ext cx="1320799" cy="29754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7</a:t>
            </a:r>
            <a:endParaRPr lang="zh-HK" altLang="en-US" dirty="0"/>
          </a:p>
        </p:txBody>
      </p:sp>
      <p:sp>
        <p:nvSpPr>
          <p:cNvPr id="15" name="矩形 14"/>
          <p:cNvSpPr/>
          <p:nvPr/>
        </p:nvSpPr>
        <p:spPr>
          <a:xfrm>
            <a:off x="5036458" y="4960441"/>
            <a:ext cx="1320799" cy="29754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8</a:t>
            </a:r>
            <a:endParaRPr lang="zh-HK" altLang="en-US" dirty="0"/>
          </a:p>
        </p:txBody>
      </p:sp>
      <p:sp>
        <p:nvSpPr>
          <p:cNvPr id="16" name="矩形 15"/>
          <p:cNvSpPr/>
          <p:nvPr/>
        </p:nvSpPr>
        <p:spPr>
          <a:xfrm>
            <a:off x="5036458" y="5465423"/>
            <a:ext cx="1320799" cy="297543"/>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9</a:t>
            </a:r>
            <a:endParaRPr lang="zh-HK" altLang="en-US" dirty="0"/>
          </a:p>
        </p:txBody>
      </p:sp>
      <p:sp>
        <p:nvSpPr>
          <p:cNvPr id="17" name="矩形 16"/>
          <p:cNvSpPr/>
          <p:nvPr/>
        </p:nvSpPr>
        <p:spPr>
          <a:xfrm>
            <a:off x="5036458" y="5970404"/>
            <a:ext cx="1320799" cy="297543"/>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10</a:t>
            </a:r>
            <a:endParaRPr lang="zh-HK" altLang="en-US" dirty="0"/>
          </a:p>
        </p:txBody>
      </p:sp>
      <p:sp>
        <p:nvSpPr>
          <p:cNvPr id="21" name="文本框 20"/>
          <p:cNvSpPr txBox="1"/>
          <p:nvPr/>
        </p:nvSpPr>
        <p:spPr>
          <a:xfrm>
            <a:off x="2583543" y="1344870"/>
            <a:ext cx="2271486" cy="461665"/>
          </a:xfrm>
          <a:prstGeom prst="rect">
            <a:avLst/>
          </a:prstGeom>
          <a:noFill/>
          <a:ln>
            <a:noFill/>
          </a:ln>
        </p:spPr>
        <p:txBody>
          <a:bodyPr wrap="square" rtlCol="0">
            <a:spAutoFit/>
          </a:bodyPr>
          <a:lstStyle/>
          <a:p>
            <a:pPr algn="ctr"/>
            <a:r>
              <a:rPr lang="zh-CN" altLang="en-US" sz="1200" b="1" dirty="0">
                <a:solidFill>
                  <a:srgbClr val="AE0B2A"/>
                </a:solidFill>
              </a:rPr>
              <a:t>内部缺乏数字化领导者或者人才</a:t>
            </a:r>
            <a:endParaRPr lang="zh-HK" altLang="en-US" sz="1200" b="1" dirty="0">
              <a:solidFill>
                <a:srgbClr val="AE0B2A"/>
              </a:solidFill>
            </a:endParaRPr>
          </a:p>
        </p:txBody>
      </p:sp>
      <p:sp>
        <p:nvSpPr>
          <p:cNvPr id="22" name="文本框 21"/>
          <p:cNvSpPr txBox="1"/>
          <p:nvPr/>
        </p:nvSpPr>
        <p:spPr>
          <a:xfrm>
            <a:off x="2583543" y="2954468"/>
            <a:ext cx="2271486" cy="276999"/>
          </a:xfrm>
          <a:prstGeom prst="rect">
            <a:avLst/>
          </a:prstGeom>
          <a:noFill/>
          <a:ln>
            <a:noFill/>
          </a:ln>
        </p:spPr>
        <p:txBody>
          <a:bodyPr wrap="square" rtlCol="0">
            <a:spAutoFit/>
          </a:bodyPr>
          <a:lstStyle/>
          <a:p>
            <a:pPr algn="ctr"/>
            <a:r>
              <a:rPr lang="zh-CN" altLang="en-US" sz="1200" b="1" dirty="0">
                <a:solidFill>
                  <a:srgbClr val="AE0B2A"/>
                </a:solidFill>
              </a:rPr>
              <a:t>无法采取实验的心态</a:t>
            </a:r>
            <a:endParaRPr lang="zh-HK" altLang="en-US" sz="1200" b="1" dirty="0">
              <a:solidFill>
                <a:srgbClr val="AE0B2A"/>
              </a:solidFill>
            </a:endParaRPr>
          </a:p>
        </p:txBody>
      </p:sp>
      <p:sp>
        <p:nvSpPr>
          <p:cNvPr id="24" name="文本框 23"/>
          <p:cNvSpPr txBox="1"/>
          <p:nvPr/>
        </p:nvSpPr>
        <p:spPr>
          <a:xfrm>
            <a:off x="2583543" y="3862769"/>
            <a:ext cx="2271486" cy="461665"/>
          </a:xfrm>
          <a:prstGeom prst="rect">
            <a:avLst/>
          </a:prstGeom>
          <a:noFill/>
          <a:ln>
            <a:noFill/>
          </a:ln>
        </p:spPr>
        <p:txBody>
          <a:bodyPr wrap="square" rtlCol="0">
            <a:spAutoFit/>
          </a:bodyPr>
          <a:lstStyle/>
          <a:p>
            <a:pPr algn="ctr"/>
            <a:r>
              <a:rPr lang="zh-CN" altLang="en-US" sz="1200" b="1" dirty="0">
                <a:solidFill>
                  <a:srgbClr val="AE0B2A"/>
                </a:solidFill>
              </a:rPr>
              <a:t>数字化企业与传统企业的利益不一致</a:t>
            </a:r>
            <a:endParaRPr lang="zh-HK" altLang="en-US" sz="1200" b="1" dirty="0">
              <a:solidFill>
                <a:srgbClr val="AE0B2A"/>
              </a:solidFill>
            </a:endParaRPr>
          </a:p>
        </p:txBody>
      </p:sp>
      <p:sp>
        <p:nvSpPr>
          <p:cNvPr id="25" name="文本框 24"/>
          <p:cNvSpPr txBox="1"/>
          <p:nvPr/>
        </p:nvSpPr>
        <p:spPr>
          <a:xfrm>
            <a:off x="2583543" y="4955323"/>
            <a:ext cx="2271486" cy="276999"/>
          </a:xfrm>
          <a:prstGeom prst="rect">
            <a:avLst/>
          </a:prstGeom>
          <a:noFill/>
          <a:ln>
            <a:noFill/>
          </a:ln>
        </p:spPr>
        <p:txBody>
          <a:bodyPr wrap="square" rtlCol="0">
            <a:spAutoFit/>
          </a:bodyPr>
          <a:lstStyle/>
          <a:p>
            <a:pPr algn="ctr"/>
            <a:r>
              <a:rPr lang="zh-CN" altLang="en-US" sz="1200" b="1" dirty="0">
                <a:solidFill>
                  <a:srgbClr val="AE0B2A"/>
                </a:solidFill>
              </a:rPr>
              <a:t>高管层缺乏改变现状的意愿</a:t>
            </a:r>
            <a:endParaRPr lang="zh-HK" altLang="en-US" sz="1200" b="1" dirty="0">
              <a:solidFill>
                <a:srgbClr val="AE0B2A"/>
              </a:solidFill>
            </a:endParaRPr>
          </a:p>
        </p:txBody>
      </p:sp>
      <p:sp>
        <p:nvSpPr>
          <p:cNvPr id="26" name="文本框 25"/>
          <p:cNvSpPr txBox="1"/>
          <p:nvPr/>
        </p:nvSpPr>
        <p:spPr>
          <a:xfrm>
            <a:off x="2583543" y="5483645"/>
            <a:ext cx="2271486" cy="276999"/>
          </a:xfrm>
          <a:prstGeom prst="rect">
            <a:avLst/>
          </a:prstGeom>
          <a:noFill/>
          <a:ln>
            <a:noFill/>
          </a:ln>
        </p:spPr>
        <p:txBody>
          <a:bodyPr wrap="square" rtlCol="0">
            <a:spAutoFit/>
          </a:bodyPr>
          <a:lstStyle/>
          <a:p>
            <a:pPr algn="ctr"/>
            <a:r>
              <a:rPr lang="zh-CN" altLang="en-US" sz="1200" b="1" dirty="0">
                <a:solidFill>
                  <a:srgbClr val="AE0B2A"/>
                </a:solidFill>
              </a:rPr>
              <a:t>组织结构不适用于数字化业务</a:t>
            </a:r>
            <a:endParaRPr lang="zh-HK" altLang="en-US" sz="1200" b="1" dirty="0">
              <a:solidFill>
                <a:srgbClr val="AE0B2A"/>
              </a:solidFill>
            </a:endParaRPr>
          </a:p>
        </p:txBody>
      </p:sp>
      <p:sp>
        <p:nvSpPr>
          <p:cNvPr id="28" name="文本框 27"/>
          <p:cNvSpPr txBox="1"/>
          <p:nvPr/>
        </p:nvSpPr>
        <p:spPr>
          <a:xfrm>
            <a:off x="6553200" y="1848487"/>
            <a:ext cx="2271486" cy="461665"/>
          </a:xfrm>
          <a:prstGeom prst="rect">
            <a:avLst/>
          </a:prstGeom>
          <a:noFill/>
          <a:ln>
            <a:noFill/>
          </a:ln>
        </p:spPr>
        <p:txBody>
          <a:bodyPr wrap="square" rtlCol="0">
            <a:spAutoFit/>
          </a:bodyPr>
          <a:lstStyle/>
          <a:p>
            <a:pPr algn="ctr"/>
            <a:r>
              <a:rPr lang="zh-CN" altLang="en-US" sz="1200" b="1" dirty="0">
                <a:solidFill>
                  <a:srgbClr val="095889"/>
                </a:solidFill>
              </a:rPr>
              <a:t>缺乏数据以及对数字化影响的了解</a:t>
            </a:r>
            <a:endParaRPr lang="zh-HK" altLang="en-US" sz="1200" b="1" dirty="0">
              <a:solidFill>
                <a:srgbClr val="095889"/>
              </a:solidFill>
            </a:endParaRPr>
          </a:p>
        </p:txBody>
      </p:sp>
      <p:sp>
        <p:nvSpPr>
          <p:cNvPr id="29" name="文本框 28"/>
          <p:cNvSpPr txBox="1"/>
          <p:nvPr/>
        </p:nvSpPr>
        <p:spPr>
          <a:xfrm>
            <a:off x="6553200" y="2329857"/>
            <a:ext cx="2271486" cy="461665"/>
          </a:xfrm>
          <a:prstGeom prst="rect">
            <a:avLst/>
          </a:prstGeom>
          <a:noFill/>
          <a:ln>
            <a:noFill/>
          </a:ln>
        </p:spPr>
        <p:txBody>
          <a:bodyPr wrap="square" rtlCol="0">
            <a:spAutoFit/>
          </a:bodyPr>
          <a:lstStyle/>
          <a:p>
            <a:pPr algn="ctr"/>
            <a:r>
              <a:rPr lang="zh-CN" altLang="en-US" sz="1200" b="1" dirty="0">
                <a:solidFill>
                  <a:srgbClr val="095889"/>
                </a:solidFill>
              </a:rPr>
              <a:t>无法紧跟数字化背景下不断加快的业务步伐</a:t>
            </a:r>
            <a:endParaRPr lang="zh-HK" altLang="en-US" sz="1200" b="1" dirty="0">
              <a:solidFill>
                <a:srgbClr val="095889"/>
              </a:solidFill>
            </a:endParaRPr>
          </a:p>
        </p:txBody>
      </p:sp>
      <p:sp>
        <p:nvSpPr>
          <p:cNvPr id="30" name="文本框 29"/>
          <p:cNvSpPr txBox="1"/>
          <p:nvPr/>
        </p:nvSpPr>
        <p:spPr>
          <a:xfrm>
            <a:off x="6553200" y="3464466"/>
            <a:ext cx="2271486" cy="276999"/>
          </a:xfrm>
          <a:prstGeom prst="rect">
            <a:avLst/>
          </a:prstGeom>
          <a:noFill/>
          <a:ln>
            <a:noFill/>
          </a:ln>
        </p:spPr>
        <p:txBody>
          <a:bodyPr wrap="square" rtlCol="0">
            <a:spAutoFit/>
          </a:bodyPr>
          <a:lstStyle/>
          <a:p>
            <a:pPr algn="ctr"/>
            <a:r>
              <a:rPr lang="zh-CN" altLang="en-US" sz="1200" b="1" dirty="0">
                <a:solidFill>
                  <a:srgbClr val="095889"/>
                </a:solidFill>
              </a:rPr>
              <a:t>缺乏专门的数字化项目资金</a:t>
            </a:r>
            <a:endParaRPr lang="zh-HK" altLang="en-US" sz="1200" b="1" dirty="0">
              <a:solidFill>
                <a:srgbClr val="095889"/>
              </a:solidFill>
            </a:endParaRPr>
          </a:p>
        </p:txBody>
      </p:sp>
      <p:sp>
        <p:nvSpPr>
          <p:cNvPr id="31" name="文本框 30"/>
          <p:cNvSpPr txBox="1"/>
          <p:nvPr/>
        </p:nvSpPr>
        <p:spPr>
          <a:xfrm>
            <a:off x="6553200" y="4463191"/>
            <a:ext cx="2271486" cy="276999"/>
          </a:xfrm>
          <a:prstGeom prst="rect">
            <a:avLst/>
          </a:prstGeom>
          <a:noFill/>
          <a:ln>
            <a:noFill/>
          </a:ln>
        </p:spPr>
        <p:txBody>
          <a:bodyPr wrap="square" rtlCol="0">
            <a:spAutoFit/>
          </a:bodyPr>
          <a:lstStyle/>
          <a:p>
            <a:pPr algn="ctr"/>
            <a:r>
              <a:rPr lang="zh-CN" altLang="en-US" sz="1200" b="1" dirty="0">
                <a:solidFill>
                  <a:srgbClr val="095889"/>
                </a:solidFill>
              </a:rPr>
              <a:t>缺乏技术基础架构</a:t>
            </a:r>
            <a:endParaRPr lang="zh-HK" altLang="en-US" sz="1200" b="1" dirty="0">
              <a:solidFill>
                <a:srgbClr val="095889"/>
              </a:solidFill>
            </a:endParaRPr>
          </a:p>
        </p:txBody>
      </p:sp>
      <p:sp>
        <p:nvSpPr>
          <p:cNvPr id="32" name="文本框 31"/>
          <p:cNvSpPr txBox="1"/>
          <p:nvPr/>
        </p:nvSpPr>
        <p:spPr>
          <a:xfrm>
            <a:off x="6553200" y="5888342"/>
            <a:ext cx="2271486" cy="461665"/>
          </a:xfrm>
          <a:prstGeom prst="rect">
            <a:avLst/>
          </a:prstGeom>
          <a:noFill/>
          <a:ln>
            <a:noFill/>
          </a:ln>
        </p:spPr>
        <p:txBody>
          <a:bodyPr wrap="square" rtlCol="0">
            <a:spAutoFit/>
          </a:bodyPr>
          <a:lstStyle/>
          <a:p>
            <a:pPr algn="ctr"/>
            <a:r>
              <a:rPr lang="zh-CN" altLang="en-US" sz="1200" b="1" dirty="0">
                <a:solidFill>
                  <a:srgbClr val="095889"/>
                </a:solidFill>
              </a:rPr>
              <a:t>业务流程极不灵活，无法把握新机遇</a:t>
            </a:r>
            <a:endParaRPr lang="zh-HK" altLang="en-US" sz="1200" b="1" dirty="0">
              <a:solidFill>
                <a:srgbClr val="095889"/>
              </a:solidFill>
            </a:endParaRPr>
          </a:p>
        </p:txBody>
      </p:sp>
      <p:sp>
        <p:nvSpPr>
          <p:cNvPr id="33" name="矩形 32"/>
          <p:cNvSpPr/>
          <p:nvPr/>
        </p:nvSpPr>
        <p:spPr>
          <a:xfrm>
            <a:off x="9458329" y="1425567"/>
            <a:ext cx="1952171" cy="4842380"/>
          </a:xfrm>
          <a:prstGeom prst="rect">
            <a:avLst/>
          </a:prstGeom>
          <a:solidFill>
            <a:schemeClr val="bg1"/>
          </a:solidFill>
          <a:ln>
            <a:solidFill>
              <a:srgbClr val="0958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b="1" dirty="0">
                <a:solidFill>
                  <a:schemeClr val="tx1"/>
                </a:solidFill>
              </a:rPr>
              <a:t>技术挑战</a:t>
            </a:r>
            <a:endParaRPr lang="en-US" altLang="zh-CN" b="1"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缺乏数据及洞察</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缺乏响应速度</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缺乏创新资金</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缺乏基础架构</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缺乏业务敏捷性</a:t>
            </a:r>
            <a:endParaRPr lang="zh-HK" altLang="en-US" dirty="0">
              <a:solidFill>
                <a:schemeClr val="tx1"/>
              </a:solidFill>
            </a:endParaRPr>
          </a:p>
        </p:txBody>
      </p:sp>
      <p:sp>
        <p:nvSpPr>
          <p:cNvPr id="34" name="矩形 33"/>
          <p:cNvSpPr/>
          <p:nvPr/>
        </p:nvSpPr>
        <p:spPr>
          <a:xfrm>
            <a:off x="344716" y="1425567"/>
            <a:ext cx="1952171" cy="4842380"/>
          </a:xfrm>
          <a:prstGeom prst="rect">
            <a:avLst/>
          </a:prstGeom>
          <a:solidFill>
            <a:schemeClr val="bg1"/>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b="1" dirty="0">
                <a:solidFill>
                  <a:schemeClr val="tx1"/>
                </a:solidFill>
              </a:rPr>
              <a:t>组织挑战</a:t>
            </a:r>
            <a:endParaRPr lang="en-US" altLang="zh-CN" b="1"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缺乏领导力</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缺乏专业人才</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缺乏积极性</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dirty="0">
                <a:solidFill>
                  <a:schemeClr val="tx1"/>
                </a:solidFill>
              </a:rPr>
              <a:t>缺乏奖励措施以及组织结构</a:t>
            </a:r>
            <a:endParaRPr lang="en-US" altLang="zh-CN" dirty="0">
              <a:solidFill>
                <a:schemeClr val="tx1"/>
              </a:solidFill>
            </a:endParaRPr>
          </a:p>
        </p:txBody>
      </p:sp>
      <p:sp>
        <p:nvSpPr>
          <p:cNvPr id="43" name="等腰三角形 42"/>
          <p:cNvSpPr/>
          <p:nvPr/>
        </p:nvSpPr>
        <p:spPr>
          <a:xfrm rot="16200000">
            <a:off x="524554" y="3711533"/>
            <a:ext cx="3999188" cy="273096"/>
          </a:xfrm>
          <a:prstGeom prst="triangle">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4" name="等腰三角形 43"/>
          <p:cNvSpPr/>
          <p:nvPr/>
        </p:nvSpPr>
        <p:spPr>
          <a:xfrm rot="5400000" flipH="1">
            <a:off x="7145560" y="3717825"/>
            <a:ext cx="3999188" cy="273096"/>
          </a:xfrm>
          <a:prstGeom prst="triangle">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文本框 44"/>
          <p:cNvSpPr txBox="1"/>
          <p:nvPr/>
        </p:nvSpPr>
        <p:spPr>
          <a:xfrm>
            <a:off x="5264857" y="1089386"/>
            <a:ext cx="864000" cy="307777"/>
          </a:xfrm>
          <a:prstGeom prst="rect">
            <a:avLst/>
          </a:prstGeom>
          <a:noFill/>
        </p:spPr>
        <p:txBody>
          <a:bodyPr wrap="square" rtlCol="0">
            <a:spAutoFit/>
          </a:bodyPr>
          <a:lstStyle/>
          <a:p>
            <a:pPr algn="ctr"/>
            <a:r>
              <a:rPr lang="zh-CN" altLang="en-US" sz="1400" b="1" dirty="0"/>
              <a:t>排名</a:t>
            </a:r>
            <a:endParaRPr lang="zh-HK" altLang="en-US" sz="1400" b="1" dirty="0"/>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数字化转型赋予了企业新的使命与价值</a:t>
            </a:r>
            <a:endParaRPr lang="zh-HK" altLang="en-US" dirty="0"/>
          </a:p>
        </p:txBody>
      </p:sp>
      <p:sp>
        <p:nvSpPr>
          <p:cNvPr id="5" name="文本占位符 4"/>
          <p:cNvSpPr>
            <a:spLocks noGrp="1"/>
          </p:cNvSpPr>
          <p:nvPr>
            <p:ph type="body" sz="quarter" idx="16"/>
          </p:nvPr>
        </p:nvSpPr>
        <p:spPr>
          <a:xfrm>
            <a:off x="584994" y="1238665"/>
            <a:ext cx="11022012" cy="1106047"/>
          </a:xfrm>
        </p:spPr>
        <p:txBody>
          <a:bodyPr/>
          <a:lstStyle/>
          <a:p>
            <a:pPr indent="457200"/>
            <a:r>
              <a:rPr lang="zh-CN" altLang="en-US" dirty="0"/>
              <a:t>“数字化转型”对于传统企业建设而言，不仅仅是企业自身的状况、数字化转型实施环境和成熟度是否能接受或适应转型等进行分析和考虑，更是一种思维方式的转型、甚至是对之前的认知的一种颠覆，这种使命的变革，表现在以下几个方面：</a:t>
            </a:r>
            <a:endParaRPr lang="zh-HK" altLang="en-US" dirty="0"/>
          </a:p>
        </p:txBody>
      </p:sp>
      <p:sp>
        <p:nvSpPr>
          <p:cNvPr id="3" name="矩形: 圆角 2"/>
          <p:cNvSpPr/>
          <p:nvPr/>
        </p:nvSpPr>
        <p:spPr>
          <a:xfrm>
            <a:off x="671119" y="2493991"/>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发展理念转型</a:t>
            </a:r>
            <a:endParaRPr lang="zh-HK" altLang="en-US" sz="1600"/>
          </a:p>
        </p:txBody>
      </p:sp>
      <p:sp>
        <p:nvSpPr>
          <p:cNvPr id="6" name="矩形: 圆角 5"/>
          <p:cNvSpPr/>
          <p:nvPr/>
        </p:nvSpPr>
        <p:spPr>
          <a:xfrm>
            <a:off x="671119" y="3188320"/>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领导力转型</a:t>
            </a:r>
            <a:endParaRPr lang="zh-HK" altLang="en-US" sz="1600"/>
          </a:p>
        </p:txBody>
      </p:sp>
      <p:sp>
        <p:nvSpPr>
          <p:cNvPr id="7" name="矩形: 圆角 6"/>
          <p:cNvSpPr/>
          <p:nvPr/>
        </p:nvSpPr>
        <p:spPr>
          <a:xfrm>
            <a:off x="671119" y="3882649"/>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组织结构转型</a:t>
            </a:r>
            <a:endParaRPr lang="zh-HK" altLang="en-US" sz="1600"/>
          </a:p>
        </p:txBody>
      </p:sp>
      <p:sp>
        <p:nvSpPr>
          <p:cNvPr id="8" name="矩形: 圆角 7"/>
          <p:cNvSpPr/>
          <p:nvPr/>
        </p:nvSpPr>
        <p:spPr>
          <a:xfrm>
            <a:off x="671119" y="4576978"/>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运营管理转型</a:t>
            </a:r>
            <a:endParaRPr lang="zh-HK" altLang="en-US" sz="1600"/>
          </a:p>
        </p:txBody>
      </p:sp>
      <p:sp>
        <p:nvSpPr>
          <p:cNvPr id="9" name="矩形: 圆角 8"/>
          <p:cNvSpPr/>
          <p:nvPr/>
        </p:nvSpPr>
        <p:spPr>
          <a:xfrm>
            <a:off x="671119" y="5271307"/>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技术能力转型</a:t>
            </a:r>
            <a:endParaRPr lang="zh-HK" altLang="en-US" sz="1600"/>
          </a:p>
        </p:txBody>
      </p:sp>
      <p:sp>
        <p:nvSpPr>
          <p:cNvPr id="11" name="矩形: 圆角 10"/>
          <p:cNvSpPr/>
          <p:nvPr/>
        </p:nvSpPr>
        <p:spPr>
          <a:xfrm>
            <a:off x="671119" y="5965635"/>
            <a:ext cx="1551964" cy="56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外部合作转型</a:t>
            </a:r>
            <a:endParaRPr lang="zh-HK" altLang="en-US" sz="1600"/>
          </a:p>
        </p:txBody>
      </p:sp>
      <p:sp>
        <p:nvSpPr>
          <p:cNvPr id="4" name="矩形: 圆角 3"/>
          <p:cNvSpPr/>
          <p:nvPr/>
        </p:nvSpPr>
        <p:spPr>
          <a:xfrm>
            <a:off x="2575420" y="2493991"/>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CN" altLang="en-US" sz="1400" b="1" dirty="0">
                <a:solidFill>
                  <a:srgbClr val="FF0000"/>
                </a:solidFill>
              </a:rPr>
              <a:t>数字化转型的精髓是以客户需求为“主导者”</a:t>
            </a:r>
            <a:r>
              <a:rPr lang="zh-CN" altLang="en-US" sz="1400" dirty="0">
                <a:solidFill>
                  <a:schemeClr val="tx1"/>
                </a:solidFill>
              </a:rPr>
              <a:t>，从外部需求“倒逼”内部变革，深入贯彻“互联网</a:t>
            </a:r>
            <a:r>
              <a:rPr lang="en-US" altLang="zh-CN" sz="1400" dirty="0">
                <a:solidFill>
                  <a:schemeClr val="tx1"/>
                </a:solidFill>
              </a:rPr>
              <a:t>+”</a:t>
            </a:r>
            <a:r>
              <a:rPr lang="zh-CN" altLang="en-US" sz="1400" dirty="0">
                <a:solidFill>
                  <a:schemeClr val="tx1"/>
                </a:solidFill>
              </a:rPr>
              <a:t>战略实施；相应，企业发展的价值观和战略导向要从过去产能驱动型转变为数据驱动。</a:t>
            </a:r>
            <a:endParaRPr lang="zh-CN" altLang="en-US" sz="1400" dirty="0">
              <a:solidFill>
                <a:schemeClr val="tx1"/>
              </a:solidFill>
            </a:endParaRPr>
          </a:p>
        </p:txBody>
      </p:sp>
      <p:sp>
        <p:nvSpPr>
          <p:cNvPr id="12" name="矩形: 圆角 11"/>
          <p:cNvSpPr/>
          <p:nvPr/>
        </p:nvSpPr>
        <p:spPr>
          <a:xfrm>
            <a:off x="2575420" y="3188320"/>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企业决策者要成为数字化转型的“引领者”</a:t>
            </a:r>
            <a:r>
              <a:rPr lang="zh-CN" altLang="en-US" sz="1400" dirty="0">
                <a:solidFill>
                  <a:schemeClr val="tx1"/>
                </a:solidFill>
              </a:rPr>
              <a:t>，决策观念要从经验判断向“数据说话”、“智慧决策”转变。</a:t>
            </a:r>
            <a:endParaRPr lang="zh-HK" altLang="en-US" sz="1400" dirty="0">
              <a:solidFill>
                <a:schemeClr val="tx1"/>
              </a:solidFill>
            </a:endParaRPr>
          </a:p>
        </p:txBody>
      </p:sp>
      <p:sp>
        <p:nvSpPr>
          <p:cNvPr id="13" name="矩形: 圆角 12"/>
          <p:cNvSpPr/>
          <p:nvPr/>
        </p:nvSpPr>
        <p:spPr>
          <a:xfrm>
            <a:off x="2575420" y="3882649"/>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CN" altLang="en-US" sz="1400" dirty="0">
                <a:solidFill>
                  <a:schemeClr val="tx1"/>
                </a:solidFill>
              </a:rPr>
              <a:t>要尽快破除传统上业务与信息技术之间存在的界限和“鸿沟”，成立</a:t>
            </a:r>
            <a:r>
              <a:rPr lang="zh-CN" altLang="en-US" sz="1400" b="1" dirty="0">
                <a:solidFill>
                  <a:srgbClr val="FF0000"/>
                </a:solidFill>
              </a:rPr>
              <a:t>新型的数字化组织</a:t>
            </a:r>
            <a:r>
              <a:rPr lang="zh-CN" altLang="en-US" sz="1400" dirty="0">
                <a:solidFill>
                  <a:schemeClr val="tx1"/>
                </a:solidFill>
              </a:rPr>
              <a:t>，作为企业数字化转型的“推动者”，实现“融合创新”，重构企业的业务组合、协同方式和管理层级。</a:t>
            </a:r>
            <a:endParaRPr lang="zh-CN" altLang="en-US" sz="1400" dirty="0">
              <a:solidFill>
                <a:schemeClr val="tx1"/>
              </a:solidFill>
            </a:endParaRPr>
          </a:p>
        </p:txBody>
      </p:sp>
      <p:sp>
        <p:nvSpPr>
          <p:cNvPr id="14" name="矩形: 圆角 13"/>
          <p:cNvSpPr/>
          <p:nvPr/>
        </p:nvSpPr>
        <p:spPr>
          <a:xfrm>
            <a:off x="2575420" y="4576978"/>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CN" altLang="en-US" sz="1400" dirty="0">
                <a:solidFill>
                  <a:schemeClr val="tx1"/>
                </a:solidFill>
              </a:rPr>
              <a:t>要比照工业</a:t>
            </a:r>
            <a:r>
              <a:rPr lang="en-US" altLang="zh-CN" sz="1400" dirty="0">
                <a:solidFill>
                  <a:schemeClr val="tx1"/>
                </a:solidFill>
              </a:rPr>
              <a:t>4.0</a:t>
            </a:r>
            <a:r>
              <a:rPr lang="zh-CN" altLang="en-US" sz="1400" dirty="0">
                <a:solidFill>
                  <a:schemeClr val="tx1"/>
                </a:solidFill>
              </a:rPr>
              <a:t>的理念，以推动核心业务的数字化转型为目标，</a:t>
            </a:r>
            <a:r>
              <a:rPr lang="zh-CN" altLang="en-US" sz="1400" b="1" dirty="0">
                <a:solidFill>
                  <a:srgbClr val="FF0000"/>
                </a:solidFill>
              </a:rPr>
              <a:t>打通“横向、纵向和端到端”三大数据流，</a:t>
            </a:r>
            <a:r>
              <a:rPr lang="zh-CN" altLang="en-US" sz="1400" dirty="0">
                <a:solidFill>
                  <a:schemeClr val="tx1"/>
                </a:solidFill>
              </a:rPr>
              <a:t>实现从设计到服务，从客户到生产、从前端到后端的“数据互联互通” 能力。</a:t>
            </a:r>
            <a:endParaRPr lang="zh-CN" altLang="en-US" sz="1400" dirty="0">
              <a:solidFill>
                <a:schemeClr val="tx1"/>
              </a:solidFill>
            </a:endParaRPr>
          </a:p>
        </p:txBody>
      </p:sp>
      <p:sp>
        <p:nvSpPr>
          <p:cNvPr id="15" name="矩形: 圆角 14"/>
          <p:cNvSpPr/>
          <p:nvPr/>
        </p:nvSpPr>
        <p:spPr>
          <a:xfrm>
            <a:off x="2575420" y="5271307"/>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CN" altLang="en-US" sz="1400" dirty="0">
                <a:solidFill>
                  <a:schemeClr val="tx1"/>
                </a:solidFill>
              </a:rPr>
              <a:t>要</a:t>
            </a:r>
            <a:r>
              <a:rPr lang="zh-CN" altLang="en-US" sz="1400" b="1" dirty="0">
                <a:solidFill>
                  <a:srgbClr val="FF0000"/>
                </a:solidFill>
              </a:rPr>
              <a:t>加快推进新一代数字化技术的应用</a:t>
            </a:r>
            <a:r>
              <a:rPr lang="zh-CN" altLang="en-US" sz="1400" dirty="0">
                <a:solidFill>
                  <a:schemeClr val="tx1"/>
                </a:solidFill>
              </a:rPr>
              <a:t>，实现“</a:t>
            </a:r>
            <a:r>
              <a:rPr lang="en-US" altLang="zh-CN" sz="1400" dirty="0">
                <a:solidFill>
                  <a:schemeClr val="tx1"/>
                </a:solidFill>
              </a:rPr>
              <a:t>ABCD+5G</a:t>
            </a:r>
            <a:r>
              <a:rPr lang="zh-CN" altLang="en-US" sz="1400" dirty="0">
                <a:solidFill>
                  <a:schemeClr val="tx1"/>
                </a:solidFill>
              </a:rPr>
              <a:t>”作为未来数字化的核心能力，为数字化转型提供强有力的支撑与保障。</a:t>
            </a:r>
            <a:endParaRPr lang="zh-CN" altLang="en-US" sz="1400" dirty="0">
              <a:solidFill>
                <a:schemeClr val="tx1"/>
              </a:solidFill>
            </a:endParaRPr>
          </a:p>
        </p:txBody>
      </p:sp>
      <p:sp>
        <p:nvSpPr>
          <p:cNvPr id="16" name="矩形: 圆角 15"/>
          <p:cNvSpPr/>
          <p:nvPr/>
        </p:nvSpPr>
        <p:spPr>
          <a:xfrm>
            <a:off x="2575420" y="5965634"/>
            <a:ext cx="9031586" cy="561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要从控制和占有物质资源（股权、资金、技术和市场）转变到共享“数字”、</a:t>
            </a:r>
            <a:r>
              <a:rPr lang="zh-CN" altLang="en-US" sz="1400" b="1" dirty="0">
                <a:solidFill>
                  <a:srgbClr val="FF0000"/>
                </a:solidFill>
              </a:rPr>
              <a:t>共创“数字生态”</a:t>
            </a:r>
            <a:r>
              <a:rPr lang="zh-CN" altLang="en-US" sz="1400" dirty="0">
                <a:solidFill>
                  <a:schemeClr val="tx1"/>
                </a:solidFill>
              </a:rPr>
              <a:t>。</a:t>
            </a:r>
            <a:endParaRPr lang="zh-HK" altLang="en-US" sz="1400" dirty="0">
              <a:solidFill>
                <a:schemeClr val="tx1"/>
              </a:solidFill>
            </a:endParaRPr>
          </a:p>
        </p:txBody>
      </p:sp>
      <p:sp>
        <p:nvSpPr>
          <p:cNvPr id="10" name="日期占位符 9"/>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数字化转型也赋予了</a:t>
            </a:r>
            <a:r>
              <a:rPr lang="en-US" altLang="zh-CN" dirty="0"/>
              <a:t>CIO/CDO</a:t>
            </a:r>
            <a:r>
              <a:rPr lang="zh-CN" altLang="en-US" dirty="0"/>
              <a:t>（首席数字化官）新的使命与思维</a:t>
            </a:r>
            <a:endParaRPr lang="zh-HK" altLang="en-US" dirty="0"/>
          </a:p>
        </p:txBody>
      </p:sp>
      <p:grpSp>
        <p:nvGrpSpPr>
          <p:cNvPr id="9" name="ïṩḻíḓé"/>
          <p:cNvGrpSpPr/>
          <p:nvPr/>
        </p:nvGrpSpPr>
        <p:grpSpPr>
          <a:xfrm>
            <a:off x="0" y="1798285"/>
            <a:ext cx="2984500" cy="4648200"/>
            <a:chOff x="0" y="1308100"/>
            <a:chExt cx="2984500" cy="4648200"/>
          </a:xfrm>
        </p:grpSpPr>
        <p:sp>
          <p:nvSpPr>
            <p:cNvPr id="10" name="iSḻïḑê"/>
            <p:cNvSpPr/>
            <p:nvPr/>
          </p:nvSpPr>
          <p:spPr>
            <a:xfrm>
              <a:off x="0" y="1308100"/>
              <a:ext cx="2984500" cy="4648200"/>
            </a:xfrm>
            <a:custGeom>
              <a:avLst/>
              <a:gdLst>
                <a:gd name="connsiteX0" fmla="*/ 660400 w 2984500"/>
                <a:gd name="connsiteY0" fmla="*/ 0 h 4648200"/>
                <a:gd name="connsiteX1" fmla="*/ 2984500 w 2984500"/>
                <a:gd name="connsiteY1" fmla="*/ 2324100 h 4648200"/>
                <a:gd name="connsiteX2" fmla="*/ 660400 w 2984500"/>
                <a:gd name="connsiteY2" fmla="*/ 4648200 h 4648200"/>
                <a:gd name="connsiteX3" fmla="*/ 192013 w 2984500"/>
                <a:gd name="connsiteY3" fmla="*/ 4600983 h 4648200"/>
                <a:gd name="connsiteX4" fmla="*/ 0 w 2984500"/>
                <a:gd name="connsiteY4" fmla="*/ 4551611 h 4648200"/>
                <a:gd name="connsiteX5" fmla="*/ 0 w 2984500"/>
                <a:gd name="connsiteY5" fmla="*/ 96589 h 4648200"/>
                <a:gd name="connsiteX6" fmla="*/ 192013 w 2984500"/>
                <a:gd name="connsiteY6" fmla="*/ 47218 h 4648200"/>
                <a:gd name="connsiteX7" fmla="*/ 660400 w 29845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4500" h="4648200">
                  <a:moveTo>
                    <a:pt x="660400" y="0"/>
                  </a:moveTo>
                  <a:cubicBezTo>
                    <a:pt x="1943965" y="0"/>
                    <a:pt x="2984500" y="1040535"/>
                    <a:pt x="2984500" y="2324100"/>
                  </a:cubicBezTo>
                  <a:cubicBezTo>
                    <a:pt x="2984500" y="3607665"/>
                    <a:pt x="1943965" y="4648200"/>
                    <a:pt x="660400" y="4648200"/>
                  </a:cubicBezTo>
                  <a:cubicBezTo>
                    <a:pt x="499955" y="4648200"/>
                    <a:pt x="343306" y="4631942"/>
                    <a:pt x="192013" y="4600983"/>
                  </a:cubicBezTo>
                  <a:lnTo>
                    <a:pt x="0" y="4551611"/>
                  </a:lnTo>
                  <a:lnTo>
                    <a:pt x="0" y="96589"/>
                  </a:lnTo>
                  <a:lnTo>
                    <a:pt x="192013" y="47218"/>
                  </a:lnTo>
                  <a:cubicBezTo>
                    <a:pt x="343306" y="16259"/>
                    <a:pt x="499955" y="0"/>
                    <a:pt x="660400" y="0"/>
                  </a:cubicBezTo>
                  <a:close/>
                </a:path>
              </a:pathLst>
            </a:custGeom>
            <a:solidFill>
              <a:schemeClr val="bg1">
                <a:lumMod val="95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1" name="iṣļiďè"/>
            <p:cNvSpPr/>
            <p:nvPr/>
          </p:nvSpPr>
          <p:spPr>
            <a:xfrm>
              <a:off x="0" y="1835534"/>
              <a:ext cx="2457065" cy="3593330"/>
            </a:xfrm>
            <a:custGeom>
              <a:avLst/>
              <a:gdLst>
                <a:gd name="connsiteX0" fmla="*/ 660400 w 2457065"/>
                <a:gd name="connsiteY0" fmla="*/ 0 h 3593330"/>
                <a:gd name="connsiteX1" fmla="*/ 2457065 w 2457065"/>
                <a:gd name="connsiteY1" fmla="*/ 1796665 h 3593330"/>
                <a:gd name="connsiteX2" fmla="*/ 660400 w 2457065"/>
                <a:gd name="connsiteY2" fmla="*/ 3593330 h 3593330"/>
                <a:gd name="connsiteX3" fmla="*/ 126127 w 2457065"/>
                <a:gd name="connsiteY3" fmla="*/ 3512556 h 3593330"/>
                <a:gd name="connsiteX4" fmla="*/ 0 w 2457065"/>
                <a:gd name="connsiteY4" fmla="*/ 3466393 h 3593330"/>
                <a:gd name="connsiteX5" fmla="*/ 0 w 2457065"/>
                <a:gd name="connsiteY5" fmla="*/ 126938 h 3593330"/>
                <a:gd name="connsiteX6" fmla="*/ 126127 w 2457065"/>
                <a:gd name="connsiteY6" fmla="*/ 80775 h 3593330"/>
                <a:gd name="connsiteX7" fmla="*/ 660400 w 2457065"/>
                <a:gd name="connsiteY7" fmla="*/ 0 h 359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065" h="3593330">
                  <a:moveTo>
                    <a:pt x="660400" y="0"/>
                  </a:moveTo>
                  <a:cubicBezTo>
                    <a:pt x="1652671" y="0"/>
                    <a:pt x="2457065" y="804394"/>
                    <a:pt x="2457065" y="1796665"/>
                  </a:cubicBezTo>
                  <a:cubicBezTo>
                    <a:pt x="2457065" y="2788936"/>
                    <a:pt x="1652671" y="3593330"/>
                    <a:pt x="660400" y="3593330"/>
                  </a:cubicBezTo>
                  <a:cubicBezTo>
                    <a:pt x="474349" y="3593330"/>
                    <a:pt x="294904" y="3565051"/>
                    <a:pt x="126127" y="3512556"/>
                  </a:cubicBezTo>
                  <a:lnTo>
                    <a:pt x="0" y="3466393"/>
                  </a:lnTo>
                  <a:lnTo>
                    <a:pt x="0" y="126938"/>
                  </a:lnTo>
                  <a:lnTo>
                    <a:pt x="126127" y="80775"/>
                  </a:lnTo>
                  <a:cubicBezTo>
                    <a:pt x="294904" y="28280"/>
                    <a:pt x="474349" y="0"/>
                    <a:pt x="660400" y="0"/>
                  </a:cubicBezTo>
                  <a:close/>
                </a:path>
              </a:pathLst>
            </a:custGeom>
            <a:solidFill>
              <a:schemeClr val="bg1">
                <a:lumMod val="75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2" name="iśľíḓè"/>
            <p:cNvSpPr/>
            <p:nvPr/>
          </p:nvSpPr>
          <p:spPr>
            <a:xfrm>
              <a:off x="0" y="2111239"/>
              <a:ext cx="2181360" cy="3041920"/>
            </a:xfrm>
            <a:custGeom>
              <a:avLst/>
              <a:gdLst>
                <a:gd name="connsiteX0" fmla="*/ 660400 w 2181360"/>
                <a:gd name="connsiteY0" fmla="*/ 0 h 3041920"/>
                <a:gd name="connsiteX1" fmla="*/ 2181360 w 2181360"/>
                <a:gd name="connsiteY1" fmla="*/ 1520960 h 3041920"/>
                <a:gd name="connsiteX2" fmla="*/ 660400 w 2181360"/>
                <a:gd name="connsiteY2" fmla="*/ 3041920 h 3041920"/>
                <a:gd name="connsiteX3" fmla="*/ 68374 w 2181360"/>
                <a:gd name="connsiteY3" fmla="*/ 2922396 h 3041920"/>
                <a:gd name="connsiteX4" fmla="*/ 0 w 2181360"/>
                <a:gd name="connsiteY4" fmla="*/ 2889458 h 3041920"/>
                <a:gd name="connsiteX5" fmla="*/ 0 w 2181360"/>
                <a:gd name="connsiteY5" fmla="*/ 152462 h 3041920"/>
                <a:gd name="connsiteX6" fmla="*/ 68374 w 2181360"/>
                <a:gd name="connsiteY6" fmla="*/ 119525 h 3041920"/>
                <a:gd name="connsiteX7" fmla="*/ 660400 w 2181360"/>
                <a:gd name="connsiteY7" fmla="*/ 0 h 30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360" h="3041920">
                  <a:moveTo>
                    <a:pt x="660400" y="0"/>
                  </a:moveTo>
                  <a:cubicBezTo>
                    <a:pt x="1500403" y="0"/>
                    <a:pt x="2181360" y="680957"/>
                    <a:pt x="2181360" y="1520960"/>
                  </a:cubicBezTo>
                  <a:cubicBezTo>
                    <a:pt x="2181360" y="2360963"/>
                    <a:pt x="1500403" y="3041920"/>
                    <a:pt x="660400" y="3041920"/>
                  </a:cubicBezTo>
                  <a:cubicBezTo>
                    <a:pt x="450399" y="3041920"/>
                    <a:pt x="250339" y="2999360"/>
                    <a:pt x="68374" y="2922396"/>
                  </a:cubicBezTo>
                  <a:lnTo>
                    <a:pt x="0" y="2889458"/>
                  </a:lnTo>
                  <a:lnTo>
                    <a:pt x="0" y="152462"/>
                  </a:lnTo>
                  <a:lnTo>
                    <a:pt x="68374" y="119525"/>
                  </a:lnTo>
                  <a:cubicBezTo>
                    <a:pt x="250339" y="42560"/>
                    <a:pt x="450399" y="0"/>
                    <a:pt x="66040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grpSp>
      <p:grpSp>
        <p:nvGrpSpPr>
          <p:cNvPr id="13" name="ï$ḻîďe"/>
          <p:cNvGrpSpPr/>
          <p:nvPr/>
        </p:nvGrpSpPr>
        <p:grpSpPr>
          <a:xfrm>
            <a:off x="2112932" y="2356494"/>
            <a:ext cx="9494074" cy="537882"/>
            <a:chOff x="2112932" y="1842246"/>
            <a:chExt cx="9494074" cy="537882"/>
          </a:xfrm>
        </p:grpSpPr>
        <p:sp>
          <p:nvSpPr>
            <p:cNvPr id="14" name="ïşḻïďè"/>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b="1" dirty="0"/>
                <a:t>战略思维</a:t>
              </a:r>
              <a:endParaRPr lang="en-US" altLang="zh-CN" dirty="0"/>
            </a:p>
          </p:txBody>
        </p:sp>
        <p:sp>
          <p:nvSpPr>
            <p:cNvPr id="15" name="ïŝľiḋè"/>
            <p:cNvSpPr/>
            <p:nvPr/>
          </p:nvSpPr>
          <p:spPr bwMode="auto">
            <a:xfrm>
              <a:off x="4383504" y="1917415"/>
              <a:ext cx="7223502"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t>适应企业战略性的数字化转型需要，拓展变革思维的视野，从单纯的技术思维向全局性复合型思维转变。</a:t>
              </a:r>
              <a:endParaRPr lang="en-US" altLang="zh-CN" sz="1400" dirty="0"/>
            </a:p>
          </p:txBody>
        </p:sp>
      </p:grpSp>
      <p:grpSp>
        <p:nvGrpSpPr>
          <p:cNvPr id="16" name="íṩḻíďé"/>
          <p:cNvGrpSpPr/>
          <p:nvPr/>
        </p:nvGrpSpPr>
        <p:grpSpPr>
          <a:xfrm>
            <a:off x="2499920" y="3104969"/>
            <a:ext cx="9107086" cy="537882"/>
            <a:chOff x="2112932" y="1842246"/>
            <a:chExt cx="9107086" cy="537882"/>
          </a:xfrm>
        </p:grpSpPr>
        <p:sp>
          <p:nvSpPr>
            <p:cNvPr id="17" name="íšľïde"/>
            <p:cNvSpPr/>
            <p:nvPr/>
          </p:nvSpPr>
          <p:spPr>
            <a:xfrm>
              <a:off x="2112932" y="1842246"/>
              <a:ext cx="2270572" cy="537882"/>
            </a:xfrm>
            <a:prstGeom prst="roundRect">
              <a:avLst>
                <a:gd name="adj" fmla="val 50000"/>
              </a:avLst>
            </a:prstGeom>
            <a:solidFill>
              <a:schemeClr val="accent2"/>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b="1" dirty="0"/>
                <a:t>产业思维</a:t>
              </a:r>
              <a:endParaRPr lang="en-US" altLang="zh-CN" dirty="0"/>
            </a:p>
          </p:txBody>
        </p:sp>
        <p:sp>
          <p:nvSpPr>
            <p:cNvPr id="18" name="iš1íḑe"/>
            <p:cNvSpPr/>
            <p:nvPr/>
          </p:nvSpPr>
          <p:spPr bwMode="auto">
            <a:xfrm>
              <a:off x="4383504" y="1917415"/>
              <a:ext cx="6836514"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r>
                <a:rPr lang="zh-CN" altLang="en-US" sz="1400" dirty="0"/>
                <a:t>适应企业“核心业务”数字化转型的需要，助力“融合发展”，从技术专家向跨界专家转变。</a:t>
              </a:r>
              <a:endParaRPr lang="zh-CN" altLang="en-US" sz="1400" dirty="0"/>
            </a:p>
          </p:txBody>
        </p:sp>
      </p:grpSp>
      <p:grpSp>
        <p:nvGrpSpPr>
          <p:cNvPr id="19" name="ï$ḻïďê"/>
          <p:cNvGrpSpPr/>
          <p:nvPr/>
        </p:nvGrpSpPr>
        <p:grpSpPr>
          <a:xfrm>
            <a:off x="2688179" y="3853444"/>
            <a:ext cx="8918827" cy="537882"/>
            <a:chOff x="2112932" y="1842246"/>
            <a:chExt cx="8918827" cy="537882"/>
          </a:xfrm>
        </p:grpSpPr>
        <p:sp>
          <p:nvSpPr>
            <p:cNvPr id="20" name="îŝļïdé"/>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b="1" dirty="0"/>
                <a:t>商业思维</a:t>
              </a:r>
              <a:endParaRPr lang="en-US" altLang="zh-CN" dirty="0"/>
            </a:p>
          </p:txBody>
        </p:sp>
        <p:sp>
          <p:nvSpPr>
            <p:cNvPr id="21" name="ïSlide"/>
            <p:cNvSpPr/>
            <p:nvPr/>
          </p:nvSpPr>
          <p:spPr bwMode="auto">
            <a:xfrm>
              <a:off x="4383503" y="1917415"/>
              <a:ext cx="6648256"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t>适应企业营销方式和客户服务“平台化”转型的需要，信息技术服务从面的向企业内部向面向社会转变。</a:t>
              </a:r>
              <a:endParaRPr lang="en-US" altLang="zh-CN" sz="1400" dirty="0"/>
            </a:p>
          </p:txBody>
        </p:sp>
      </p:grpSp>
      <p:grpSp>
        <p:nvGrpSpPr>
          <p:cNvPr id="22" name="íşḷíḋè"/>
          <p:cNvGrpSpPr/>
          <p:nvPr/>
        </p:nvGrpSpPr>
        <p:grpSpPr>
          <a:xfrm>
            <a:off x="2499920" y="4601919"/>
            <a:ext cx="9107086" cy="537882"/>
            <a:chOff x="2112932" y="1842246"/>
            <a:chExt cx="9107086" cy="537882"/>
          </a:xfrm>
        </p:grpSpPr>
        <p:sp>
          <p:nvSpPr>
            <p:cNvPr id="23" name="ïś1îďê"/>
            <p:cNvSpPr/>
            <p:nvPr/>
          </p:nvSpPr>
          <p:spPr>
            <a:xfrm>
              <a:off x="2112932" y="1842246"/>
              <a:ext cx="2270572" cy="537882"/>
            </a:xfrm>
            <a:prstGeom prst="roundRect">
              <a:avLst>
                <a:gd name="adj" fmla="val 50000"/>
              </a:avLst>
            </a:prstGeom>
            <a:solidFill>
              <a:schemeClr val="accent2"/>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b="1" dirty="0"/>
                <a:t>管理思维</a:t>
              </a:r>
              <a:endParaRPr lang="en-US" altLang="zh-CN" dirty="0"/>
            </a:p>
          </p:txBody>
        </p:sp>
        <p:sp>
          <p:nvSpPr>
            <p:cNvPr id="24" name="îşľíḓe"/>
            <p:cNvSpPr/>
            <p:nvPr/>
          </p:nvSpPr>
          <p:spPr bwMode="auto">
            <a:xfrm>
              <a:off x="4383504" y="1917415"/>
              <a:ext cx="6836514"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t>适应企业组织、流程和管控模式数字化转型的需要，助力企业扁平化、去中心、平台化等互联网模式转变。</a:t>
              </a:r>
              <a:endParaRPr lang="en-US" altLang="zh-CN" sz="1400" dirty="0"/>
            </a:p>
          </p:txBody>
        </p:sp>
      </p:grpSp>
      <p:grpSp>
        <p:nvGrpSpPr>
          <p:cNvPr id="25" name="iṣ1íḑé"/>
          <p:cNvGrpSpPr/>
          <p:nvPr/>
        </p:nvGrpSpPr>
        <p:grpSpPr>
          <a:xfrm>
            <a:off x="2112932" y="5350394"/>
            <a:ext cx="9494074" cy="537882"/>
            <a:chOff x="2112932" y="1842246"/>
            <a:chExt cx="9494074" cy="537882"/>
          </a:xfrm>
        </p:grpSpPr>
        <p:sp>
          <p:nvSpPr>
            <p:cNvPr id="26" name="ïslíḋê"/>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b="1" dirty="0"/>
                <a:t>数字思维</a:t>
              </a:r>
              <a:endParaRPr lang="en-US" altLang="zh-CN" dirty="0"/>
            </a:p>
          </p:txBody>
        </p:sp>
        <p:sp>
          <p:nvSpPr>
            <p:cNvPr id="27" name="iṩľîḍè"/>
            <p:cNvSpPr/>
            <p:nvPr/>
          </p:nvSpPr>
          <p:spPr bwMode="auto">
            <a:xfrm>
              <a:off x="4383504" y="1917415"/>
              <a:ext cx="7223502"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t>适应 “数字化企业”的转型需要，技术服务更敏捷、更简化，从功能构建的适能者向值实现的赋能者转变。</a:t>
              </a:r>
              <a:endParaRPr lang="en-US" altLang="zh-CN" sz="1400" dirty="0"/>
            </a:p>
          </p:txBody>
        </p:sp>
      </p:grpSp>
      <p:sp>
        <p:nvSpPr>
          <p:cNvPr id="28" name="ïsļîḋe"/>
          <p:cNvSpPr/>
          <p:nvPr/>
        </p:nvSpPr>
        <p:spPr>
          <a:xfrm>
            <a:off x="660400" y="3718279"/>
            <a:ext cx="1085476" cy="808212"/>
          </a:xfrm>
          <a:custGeom>
            <a:avLst/>
            <a:gdLst>
              <a:gd name="connsiteX0" fmla="*/ 467768 w 604181"/>
              <a:gd name="connsiteY0" fmla="*/ 117209 h 449855"/>
              <a:gd name="connsiteX1" fmla="*/ 533019 w 604181"/>
              <a:gd name="connsiteY1" fmla="*/ 145391 h 449855"/>
              <a:gd name="connsiteX2" fmla="*/ 547131 w 604181"/>
              <a:gd name="connsiteY2" fmla="*/ 212354 h 449855"/>
              <a:gd name="connsiteX3" fmla="*/ 499248 w 604181"/>
              <a:gd name="connsiteY3" fmla="*/ 299791 h 449855"/>
              <a:gd name="connsiteX4" fmla="*/ 499971 w 604181"/>
              <a:gd name="connsiteY4" fmla="*/ 306174 h 449855"/>
              <a:gd name="connsiteX5" fmla="*/ 510706 w 604181"/>
              <a:gd name="connsiteY5" fmla="*/ 307619 h 449855"/>
              <a:gd name="connsiteX6" fmla="*/ 590431 w 604181"/>
              <a:gd name="connsiteY6" fmla="*/ 345677 h 449855"/>
              <a:gd name="connsiteX7" fmla="*/ 604060 w 604181"/>
              <a:gd name="connsiteY7" fmla="*/ 430585 h 449855"/>
              <a:gd name="connsiteX8" fmla="*/ 604181 w 604181"/>
              <a:gd name="connsiteY8" fmla="*/ 436607 h 449855"/>
              <a:gd name="connsiteX9" fmla="*/ 600442 w 604181"/>
              <a:gd name="connsiteY9" fmla="*/ 446001 h 449855"/>
              <a:gd name="connsiteX10" fmla="*/ 591034 w 604181"/>
              <a:gd name="connsiteY10" fmla="*/ 449855 h 449855"/>
              <a:gd name="connsiteX11" fmla="*/ 344381 w 604181"/>
              <a:gd name="connsiteY11" fmla="*/ 449855 h 449855"/>
              <a:gd name="connsiteX12" fmla="*/ 335094 w 604181"/>
              <a:gd name="connsiteY12" fmla="*/ 446001 h 449855"/>
              <a:gd name="connsiteX13" fmla="*/ 331355 w 604181"/>
              <a:gd name="connsiteY13" fmla="*/ 436607 h 449855"/>
              <a:gd name="connsiteX14" fmla="*/ 331475 w 604181"/>
              <a:gd name="connsiteY14" fmla="*/ 430585 h 449855"/>
              <a:gd name="connsiteX15" fmla="*/ 345104 w 604181"/>
              <a:gd name="connsiteY15" fmla="*/ 345677 h 449855"/>
              <a:gd name="connsiteX16" fmla="*/ 424830 w 604181"/>
              <a:gd name="connsiteY16" fmla="*/ 307619 h 449855"/>
              <a:gd name="connsiteX17" fmla="*/ 435564 w 604181"/>
              <a:gd name="connsiteY17" fmla="*/ 306174 h 449855"/>
              <a:gd name="connsiteX18" fmla="*/ 436167 w 604181"/>
              <a:gd name="connsiteY18" fmla="*/ 299791 h 449855"/>
              <a:gd name="connsiteX19" fmla="*/ 388405 w 604181"/>
              <a:gd name="connsiteY19" fmla="*/ 212354 h 449855"/>
              <a:gd name="connsiteX20" fmla="*/ 402516 w 604181"/>
              <a:gd name="connsiteY20" fmla="*/ 145391 h 449855"/>
              <a:gd name="connsiteX21" fmla="*/ 467768 w 604181"/>
              <a:gd name="connsiteY21" fmla="*/ 117209 h 449855"/>
              <a:gd name="connsiteX22" fmla="*/ 39926 w 604181"/>
              <a:gd name="connsiteY22" fmla="*/ 0 h 449855"/>
              <a:gd name="connsiteX23" fmla="*/ 427852 w 604181"/>
              <a:gd name="connsiteY23" fmla="*/ 0 h 449855"/>
              <a:gd name="connsiteX24" fmla="*/ 467778 w 604181"/>
              <a:gd name="connsiteY24" fmla="*/ 39865 h 449855"/>
              <a:gd name="connsiteX25" fmla="*/ 467778 w 604181"/>
              <a:gd name="connsiteY25" fmla="*/ 94905 h 449855"/>
              <a:gd name="connsiteX26" fmla="*/ 421459 w 604181"/>
              <a:gd name="connsiteY26" fmla="*/ 103336 h 449855"/>
              <a:gd name="connsiteX27" fmla="*/ 421459 w 604181"/>
              <a:gd name="connsiteY27" fmla="*/ 46128 h 449855"/>
              <a:gd name="connsiteX28" fmla="*/ 46319 w 604181"/>
              <a:gd name="connsiteY28" fmla="*/ 46128 h 449855"/>
              <a:gd name="connsiteX29" fmla="*/ 46319 w 604181"/>
              <a:gd name="connsiteY29" fmla="*/ 272550 h 449855"/>
              <a:gd name="connsiteX30" fmla="*/ 372727 w 604181"/>
              <a:gd name="connsiteY30" fmla="*/ 272550 h 449855"/>
              <a:gd name="connsiteX31" fmla="*/ 384668 w 604181"/>
              <a:gd name="connsiteY31" fmla="*/ 293747 h 449855"/>
              <a:gd name="connsiteX32" fmla="*/ 336781 w 604181"/>
              <a:gd name="connsiteY32" fmla="*/ 318799 h 449855"/>
              <a:gd name="connsiteX33" fmla="*/ 272247 w 604181"/>
              <a:gd name="connsiteY33" fmla="*/ 318799 h 449855"/>
              <a:gd name="connsiteX34" fmla="*/ 272247 w 604181"/>
              <a:gd name="connsiteY34" fmla="*/ 354809 h 449855"/>
              <a:gd name="connsiteX35" fmla="*/ 303730 w 604181"/>
              <a:gd name="connsiteY35" fmla="*/ 354809 h 449855"/>
              <a:gd name="connsiteX36" fmla="*/ 312536 w 604181"/>
              <a:gd name="connsiteY36" fmla="*/ 356375 h 449855"/>
              <a:gd name="connsiteX37" fmla="*/ 305057 w 604181"/>
              <a:gd name="connsiteY37" fmla="*/ 408525 h 449855"/>
              <a:gd name="connsiteX38" fmla="*/ 303730 w 604181"/>
              <a:gd name="connsiteY38" fmla="*/ 408645 h 449855"/>
              <a:gd name="connsiteX39" fmla="*/ 164048 w 604181"/>
              <a:gd name="connsiteY39" fmla="*/ 408645 h 449855"/>
              <a:gd name="connsiteX40" fmla="*/ 137149 w 604181"/>
              <a:gd name="connsiteY40" fmla="*/ 381667 h 449855"/>
              <a:gd name="connsiteX41" fmla="*/ 164048 w 604181"/>
              <a:gd name="connsiteY41" fmla="*/ 354809 h 449855"/>
              <a:gd name="connsiteX42" fmla="*/ 195531 w 604181"/>
              <a:gd name="connsiteY42" fmla="*/ 354809 h 449855"/>
              <a:gd name="connsiteX43" fmla="*/ 195531 w 604181"/>
              <a:gd name="connsiteY43" fmla="*/ 318799 h 449855"/>
              <a:gd name="connsiteX44" fmla="*/ 39926 w 604181"/>
              <a:gd name="connsiteY44" fmla="*/ 318799 h 449855"/>
              <a:gd name="connsiteX45" fmla="*/ 0 w 604181"/>
              <a:gd name="connsiteY45" fmla="*/ 278934 h 449855"/>
              <a:gd name="connsiteX46" fmla="*/ 0 w 604181"/>
              <a:gd name="connsiteY46" fmla="*/ 39865 h 449855"/>
              <a:gd name="connsiteX47" fmla="*/ 39926 w 604181"/>
              <a:gd name="connsiteY47" fmla="*/ 0 h 4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4181" h="449855">
                <a:moveTo>
                  <a:pt x="467768" y="117209"/>
                </a:moveTo>
                <a:cubicBezTo>
                  <a:pt x="494061" y="117209"/>
                  <a:pt x="520837" y="126844"/>
                  <a:pt x="533019" y="145391"/>
                </a:cubicBezTo>
                <a:cubicBezTo>
                  <a:pt x="542789" y="160446"/>
                  <a:pt x="547131" y="181040"/>
                  <a:pt x="547131" y="212354"/>
                </a:cubicBezTo>
                <a:cubicBezTo>
                  <a:pt x="547131" y="250171"/>
                  <a:pt x="527954" y="284977"/>
                  <a:pt x="499248" y="299791"/>
                </a:cubicBezTo>
                <a:cubicBezTo>
                  <a:pt x="496353" y="301236"/>
                  <a:pt x="497559" y="306054"/>
                  <a:pt x="499971" y="306174"/>
                </a:cubicBezTo>
                <a:cubicBezTo>
                  <a:pt x="506605" y="306897"/>
                  <a:pt x="510224" y="307499"/>
                  <a:pt x="510706" y="307619"/>
                </a:cubicBezTo>
                <a:cubicBezTo>
                  <a:pt x="549423" y="314605"/>
                  <a:pt x="576319" y="323397"/>
                  <a:pt x="590431" y="345677"/>
                </a:cubicBezTo>
                <a:cubicBezTo>
                  <a:pt x="602734" y="365068"/>
                  <a:pt x="603216" y="391082"/>
                  <a:pt x="604060" y="430585"/>
                </a:cubicBezTo>
                <a:lnTo>
                  <a:pt x="604181" y="436607"/>
                </a:lnTo>
                <a:cubicBezTo>
                  <a:pt x="604181" y="440100"/>
                  <a:pt x="602854" y="443472"/>
                  <a:pt x="600442" y="446001"/>
                </a:cubicBezTo>
                <a:cubicBezTo>
                  <a:pt x="597909" y="448410"/>
                  <a:pt x="594653" y="449855"/>
                  <a:pt x="591034" y="449855"/>
                </a:cubicBezTo>
                <a:lnTo>
                  <a:pt x="344381" y="449855"/>
                </a:lnTo>
                <a:cubicBezTo>
                  <a:pt x="340883" y="449855"/>
                  <a:pt x="337506" y="448410"/>
                  <a:pt x="335094" y="446001"/>
                </a:cubicBezTo>
                <a:cubicBezTo>
                  <a:pt x="332681" y="443472"/>
                  <a:pt x="331234" y="440100"/>
                  <a:pt x="331355" y="436607"/>
                </a:cubicBezTo>
                <a:lnTo>
                  <a:pt x="331475" y="430585"/>
                </a:lnTo>
                <a:cubicBezTo>
                  <a:pt x="332199" y="391082"/>
                  <a:pt x="332681" y="365068"/>
                  <a:pt x="345104" y="345677"/>
                </a:cubicBezTo>
                <a:cubicBezTo>
                  <a:pt x="359216" y="323397"/>
                  <a:pt x="385992" y="314605"/>
                  <a:pt x="424830" y="307619"/>
                </a:cubicBezTo>
                <a:cubicBezTo>
                  <a:pt x="425312" y="307499"/>
                  <a:pt x="428930" y="306897"/>
                  <a:pt x="435564" y="306174"/>
                </a:cubicBezTo>
                <a:cubicBezTo>
                  <a:pt x="437976" y="306054"/>
                  <a:pt x="439183" y="301236"/>
                  <a:pt x="436167" y="299791"/>
                </a:cubicBezTo>
                <a:cubicBezTo>
                  <a:pt x="407461" y="284977"/>
                  <a:pt x="388405" y="250171"/>
                  <a:pt x="388405" y="212354"/>
                </a:cubicBezTo>
                <a:cubicBezTo>
                  <a:pt x="388405" y="181040"/>
                  <a:pt x="392747" y="160446"/>
                  <a:pt x="402516" y="145391"/>
                </a:cubicBezTo>
                <a:cubicBezTo>
                  <a:pt x="414698" y="126844"/>
                  <a:pt x="441474" y="117209"/>
                  <a:pt x="467768" y="117209"/>
                </a:cubicBezTo>
                <a:close/>
                <a:moveTo>
                  <a:pt x="39926" y="0"/>
                </a:moveTo>
                <a:lnTo>
                  <a:pt x="427852" y="0"/>
                </a:lnTo>
                <a:cubicBezTo>
                  <a:pt x="449926" y="0"/>
                  <a:pt x="467778" y="17825"/>
                  <a:pt x="467778" y="39865"/>
                </a:cubicBezTo>
                <a:lnTo>
                  <a:pt x="467778" y="94905"/>
                </a:lnTo>
                <a:cubicBezTo>
                  <a:pt x="451132" y="94905"/>
                  <a:pt x="435330" y="97916"/>
                  <a:pt x="421459" y="103336"/>
                </a:cubicBezTo>
                <a:lnTo>
                  <a:pt x="421459" y="46128"/>
                </a:lnTo>
                <a:lnTo>
                  <a:pt x="46319" y="46128"/>
                </a:lnTo>
                <a:lnTo>
                  <a:pt x="46319" y="272550"/>
                </a:lnTo>
                <a:lnTo>
                  <a:pt x="372727" y="272550"/>
                </a:lnTo>
                <a:cubicBezTo>
                  <a:pt x="376104" y="280018"/>
                  <a:pt x="380085" y="287244"/>
                  <a:pt x="384668" y="293747"/>
                </a:cubicBezTo>
                <a:cubicBezTo>
                  <a:pt x="367057" y="298926"/>
                  <a:pt x="350291" y="306514"/>
                  <a:pt x="336781" y="318799"/>
                </a:cubicBezTo>
                <a:lnTo>
                  <a:pt x="272247" y="318799"/>
                </a:lnTo>
                <a:lnTo>
                  <a:pt x="272247" y="354809"/>
                </a:lnTo>
                <a:lnTo>
                  <a:pt x="303730" y="354809"/>
                </a:lnTo>
                <a:cubicBezTo>
                  <a:pt x="306746" y="354809"/>
                  <a:pt x="309761" y="355412"/>
                  <a:pt x="312536" y="356375"/>
                </a:cubicBezTo>
                <a:cubicBezTo>
                  <a:pt x="307590" y="371550"/>
                  <a:pt x="305781" y="388652"/>
                  <a:pt x="305057" y="408525"/>
                </a:cubicBezTo>
                <a:cubicBezTo>
                  <a:pt x="304574" y="408525"/>
                  <a:pt x="304092" y="408645"/>
                  <a:pt x="303730" y="408645"/>
                </a:cubicBezTo>
                <a:lnTo>
                  <a:pt x="164048" y="408645"/>
                </a:lnTo>
                <a:cubicBezTo>
                  <a:pt x="149211" y="408645"/>
                  <a:pt x="137149" y="396601"/>
                  <a:pt x="137149" y="381667"/>
                </a:cubicBezTo>
                <a:cubicBezTo>
                  <a:pt x="137149" y="366853"/>
                  <a:pt x="149211" y="354809"/>
                  <a:pt x="164048" y="354809"/>
                </a:cubicBezTo>
                <a:lnTo>
                  <a:pt x="195531" y="354809"/>
                </a:lnTo>
                <a:lnTo>
                  <a:pt x="195531" y="318799"/>
                </a:lnTo>
                <a:lnTo>
                  <a:pt x="39926" y="318799"/>
                </a:lnTo>
                <a:cubicBezTo>
                  <a:pt x="17852" y="318799"/>
                  <a:pt x="0" y="300974"/>
                  <a:pt x="0" y="278934"/>
                </a:cubicBezTo>
                <a:lnTo>
                  <a:pt x="0" y="39865"/>
                </a:lnTo>
                <a:cubicBezTo>
                  <a:pt x="0" y="17825"/>
                  <a:pt x="17852" y="0"/>
                  <a:pt x="39926" y="0"/>
                </a:cubicBezTo>
                <a:close/>
              </a:path>
            </a:pathLst>
          </a:custGeom>
          <a:solidFill>
            <a:schemeClr val="tx1">
              <a:lumMod val="50000"/>
              <a:lumOff val="50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5" name="文本占位符 4"/>
          <p:cNvSpPr>
            <a:spLocks noGrp="1"/>
          </p:cNvSpPr>
          <p:nvPr>
            <p:ph type="body" sz="quarter" idx="16"/>
          </p:nvPr>
        </p:nvSpPr>
        <p:spPr>
          <a:xfrm>
            <a:off x="584994" y="1238665"/>
            <a:ext cx="11022012" cy="726123"/>
          </a:xfrm>
        </p:spPr>
        <p:txBody>
          <a:bodyPr/>
          <a:lstStyle/>
          <a:p>
            <a:r>
              <a:rPr lang="zh-CN" altLang="en-US" dirty="0"/>
              <a:t>实施数字化转型，</a:t>
            </a:r>
            <a:r>
              <a:rPr lang="en-US" altLang="zh-CN" dirty="0"/>
              <a:t>CIO/CDO</a:t>
            </a:r>
            <a:r>
              <a:rPr lang="zh-CN" altLang="en-US" dirty="0"/>
              <a:t>不仅是“技术使能者”，更应向</a:t>
            </a:r>
            <a:r>
              <a:rPr lang="zh-CN" altLang="en-US" b="1" dirty="0">
                <a:solidFill>
                  <a:srgbClr val="FF0000"/>
                </a:solidFill>
              </a:rPr>
              <a:t>“价值赋能者”</a:t>
            </a:r>
            <a:r>
              <a:rPr lang="zh-CN" altLang="en-US" dirty="0"/>
              <a:t>转变，这就需要</a:t>
            </a:r>
            <a:r>
              <a:rPr lang="en-US" altLang="zh-CN" dirty="0"/>
              <a:t>CIO/CDO</a:t>
            </a:r>
            <a:r>
              <a:rPr lang="zh-CN" altLang="en-US" dirty="0"/>
              <a:t>具备全新的思维：</a:t>
            </a:r>
            <a:endParaRPr lang="zh-CN" altLang="en-US" dirty="0"/>
          </a:p>
          <a:p>
            <a:endParaRPr lang="zh-HK" altLang="en-US"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企业数字化转型成功的五大关键要务</a:t>
            </a:r>
            <a:endParaRPr lang="zh-HK" altLang="en-US" dirty="0"/>
          </a:p>
        </p:txBody>
      </p:sp>
      <p:grpSp>
        <p:nvGrpSpPr>
          <p:cNvPr id="4" name="íŝḻïďé"/>
          <p:cNvGrpSpPr/>
          <p:nvPr/>
        </p:nvGrpSpPr>
        <p:grpSpPr>
          <a:xfrm>
            <a:off x="2676318" y="2542916"/>
            <a:ext cx="6313230" cy="3157317"/>
            <a:chOff x="2959509" y="2989483"/>
            <a:chExt cx="6313230" cy="3157317"/>
          </a:xfrm>
        </p:grpSpPr>
        <p:sp>
          <p:nvSpPr>
            <p:cNvPr id="37" name="iṥļíḋê"/>
            <p:cNvSpPr/>
            <p:nvPr/>
          </p:nvSpPr>
          <p:spPr>
            <a:xfrm>
              <a:off x="6139295" y="2989483"/>
              <a:ext cx="1453105" cy="489212"/>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38" name="îśḻîḓê"/>
            <p:cNvSpPr/>
            <p:nvPr/>
          </p:nvSpPr>
          <p:spPr>
            <a:xfrm>
              <a:off x="6128463" y="3227893"/>
              <a:ext cx="1345220" cy="452891"/>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39" name="íSľîḓê"/>
            <p:cNvSpPr/>
            <p:nvPr/>
          </p:nvSpPr>
          <p:spPr>
            <a:xfrm>
              <a:off x="4638859" y="2990072"/>
              <a:ext cx="1448323" cy="486944"/>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0" name="îś1iḓé"/>
            <p:cNvSpPr/>
            <p:nvPr/>
          </p:nvSpPr>
          <p:spPr>
            <a:xfrm>
              <a:off x="4739426" y="3228437"/>
              <a:ext cx="1340794" cy="450791"/>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1" name="iśliḍe"/>
            <p:cNvSpPr/>
            <p:nvPr/>
          </p:nvSpPr>
          <p:spPr>
            <a:xfrm>
              <a:off x="3480345" y="3381667"/>
              <a:ext cx="1183228" cy="1095692"/>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2" name="íş1ïďe"/>
            <p:cNvSpPr/>
            <p:nvPr/>
          </p:nvSpPr>
          <p:spPr>
            <a:xfrm>
              <a:off x="3666925" y="3590959"/>
              <a:ext cx="1095379" cy="1014343"/>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3" name="iśḷîḑé"/>
            <p:cNvSpPr/>
            <p:nvPr/>
          </p:nvSpPr>
          <p:spPr>
            <a:xfrm>
              <a:off x="2959509" y="4450870"/>
              <a:ext cx="613664" cy="1691613"/>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4" name="îşļíḑê"/>
            <p:cNvSpPr/>
            <p:nvPr/>
          </p:nvSpPr>
          <p:spPr>
            <a:xfrm>
              <a:off x="3184758" y="4580780"/>
              <a:ext cx="568103" cy="1566020"/>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5" name="íS1íḑe"/>
            <p:cNvSpPr/>
            <p:nvPr/>
          </p:nvSpPr>
          <p:spPr>
            <a:xfrm>
              <a:off x="7568221" y="3382067"/>
              <a:ext cx="1178759" cy="1097764"/>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6" name="ïSḻïḍe"/>
            <p:cNvSpPr/>
            <p:nvPr/>
          </p:nvSpPr>
          <p:spPr>
            <a:xfrm>
              <a:off x="7451300" y="3591329"/>
              <a:ext cx="1091243" cy="1016262"/>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7" name="îṩḻïḋê"/>
            <p:cNvSpPr/>
            <p:nvPr/>
          </p:nvSpPr>
          <p:spPr>
            <a:xfrm>
              <a:off x="8658621" y="4450869"/>
              <a:ext cx="614118" cy="1688080"/>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8" name="ïŝ1íḑè"/>
            <p:cNvSpPr/>
            <p:nvPr/>
          </p:nvSpPr>
          <p:spPr>
            <a:xfrm>
              <a:off x="8460745" y="4580779"/>
              <a:ext cx="568523" cy="1562750"/>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grpSp>
      <p:cxnSp>
        <p:nvCxnSpPr>
          <p:cNvPr id="5" name="直接连接符 4"/>
          <p:cNvCxnSpPr/>
          <p:nvPr/>
        </p:nvCxnSpPr>
        <p:spPr>
          <a:xfrm>
            <a:off x="1716910" y="5700233"/>
            <a:ext cx="8232046" cy="0"/>
          </a:xfrm>
          <a:prstGeom prst="line">
            <a:avLst/>
          </a:prstGeom>
          <a:ln w="285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iŝļíďè"/>
          <p:cNvSpPr/>
          <p:nvPr/>
        </p:nvSpPr>
        <p:spPr>
          <a:xfrm>
            <a:off x="3020556" y="3746666"/>
            <a:ext cx="636881" cy="63688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3" name="ísḻîďe"/>
          <p:cNvSpPr/>
          <p:nvPr/>
        </p:nvSpPr>
        <p:spPr>
          <a:xfrm>
            <a:off x="4105932" y="2739478"/>
            <a:ext cx="636881" cy="63688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1" name="ïSľîdé"/>
          <p:cNvSpPr/>
          <p:nvPr/>
        </p:nvSpPr>
        <p:spPr>
          <a:xfrm>
            <a:off x="5514493" y="2382178"/>
            <a:ext cx="636880" cy="63688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id-ID"/>
          </a:p>
        </p:txBody>
      </p:sp>
      <p:sp>
        <p:nvSpPr>
          <p:cNvPr id="29" name="í$ļîḑè"/>
          <p:cNvSpPr/>
          <p:nvPr/>
        </p:nvSpPr>
        <p:spPr>
          <a:xfrm>
            <a:off x="6923052" y="2739478"/>
            <a:ext cx="636880" cy="63688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id-ID"/>
          </a:p>
        </p:txBody>
      </p:sp>
      <p:sp>
        <p:nvSpPr>
          <p:cNvPr id="27" name="íṩ1îdê"/>
          <p:cNvSpPr/>
          <p:nvPr/>
        </p:nvSpPr>
        <p:spPr>
          <a:xfrm>
            <a:off x="8008429" y="3746666"/>
            <a:ext cx="636880" cy="63688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id-ID"/>
          </a:p>
        </p:txBody>
      </p:sp>
      <p:sp>
        <p:nvSpPr>
          <p:cNvPr id="25" name="ïṡḻïḓé"/>
          <p:cNvSpPr txBox="1"/>
          <p:nvPr/>
        </p:nvSpPr>
        <p:spPr>
          <a:xfrm>
            <a:off x="334374" y="3890166"/>
            <a:ext cx="2734696" cy="391099"/>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ase"/>
            <a:r>
              <a:rPr lang="zh-CN" altLang="en-US" b="1" dirty="0">
                <a:solidFill>
                  <a:srgbClr val="FF0000"/>
                </a:solidFill>
                <a:latin typeface="+mn-ea"/>
              </a:rPr>
              <a:t>数据为驱动</a:t>
            </a:r>
            <a:endParaRPr lang="en-US" altLang="zh-CN" b="1" dirty="0">
              <a:solidFill>
                <a:srgbClr val="FF0000"/>
              </a:solidFill>
              <a:latin typeface="+mn-ea"/>
            </a:endParaRPr>
          </a:p>
          <a:p>
            <a:pPr algn="ctr" fontAlgn="base"/>
            <a:r>
              <a:rPr lang="zh-CN" altLang="en-US" sz="1400" b="1" dirty="0">
                <a:latin typeface="+mn-ea"/>
              </a:rPr>
              <a:t>从传统的</a:t>
            </a:r>
            <a:r>
              <a:rPr lang="en-US" altLang="zh-CN" sz="1400" b="1" dirty="0">
                <a:latin typeface="+mn-ea"/>
              </a:rPr>
              <a:t>BI</a:t>
            </a:r>
            <a:r>
              <a:rPr lang="zh-CN" altLang="en-US" sz="1400" b="1" dirty="0">
                <a:latin typeface="+mn-ea"/>
              </a:rPr>
              <a:t>转向大数据应用，让企业的发展路径符合业务客观发展需要</a:t>
            </a:r>
            <a:endParaRPr lang="en-US" altLang="zh-CN" sz="1400" b="1" dirty="0">
              <a:latin typeface="+mn-ea"/>
            </a:endParaRPr>
          </a:p>
        </p:txBody>
      </p:sp>
      <p:sp>
        <p:nvSpPr>
          <p:cNvPr id="23" name="îSlíḍé"/>
          <p:cNvSpPr txBox="1"/>
          <p:nvPr/>
        </p:nvSpPr>
        <p:spPr>
          <a:xfrm>
            <a:off x="1353548" y="2611535"/>
            <a:ext cx="2920261" cy="391099"/>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ase"/>
            <a:r>
              <a:rPr lang="zh-CN" altLang="en-US" b="1" dirty="0">
                <a:solidFill>
                  <a:srgbClr val="FF0000"/>
                </a:solidFill>
                <a:latin typeface="+mn-ea"/>
              </a:rPr>
              <a:t>以动态客户关系为目标</a:t>
            </a:r>
            <a:endParaRPr lang="en-US" altLang="zh-CN" b="1" dirty="0">
              <a:solidFill>
                <a:srgbClr val="FF0000"/>
              </a:solidFill>
              <a:latin typeface="+mn-ea"/>
            </a:endParaRPr>
          </a:p>
          <a:p>
            <a:pPr algn="ctr" fontAlgn="base"/>
            <a:r>
              <a:rPr lang="zh-CN" altLang="en-US" sz="1400" b="1" dirty="0">
                <a:latin typeface="+mn-ea"/>
              </a:rPr>
              <a:t>业务以客户为中心，随时与用户互动，获取用户真是的感受及需求</a:t>
            </a:r>
            <a:endParaRPr lang="en-US" altLang="zh-CN" sz="1400" b="1" dirty="0">
              <a:latin typeface="+mn-ea"/>
            </a:endParaRPr>
          </a:p>
        </p:txBody>
      </p:sp>
      <p:sp>
        <p:nvSpPr>
          <p:cNvPr id="21" name="íṣlîdè"/>
          <p:cNvSpPr txBox="1"/>
          <p:nvPr/>
        </p:nvSpPr>
        <p:spPr>
          <a:xfrm>
            <a:off x="3965995" y="1669100"/>
            <a:ext cx="3736608" cy="552850"/>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ase"/>
            <a:r>
              <a:rPr lang="zh-CN" altLang="en-US" b="1" dirty="0">
                <a:solidFill>
                  <a:srgbClr val="FF0000"/>
                </a:solidFill>
                <a:latin typeface="+mn-ea"/>
              </a:rPr>
              <a:t>一把手推动</a:t>
            </a:r>
            <a:endParaRPr lang="en-US" altLang="zh-CN" b="1" dirty="0">
              <a:solidFill>
                <a:srgbClr val="FF0000"/>
              </a:solidFill>
              <a:latin typeface="+mn-ea"/>
            </a:endParaRPr>
          </a:p>
          <a:p>
            <a:pPr algn="ctr" fontAlgn="base"/>
            <a:r>
              <a:rPr lang="zh-CN" altLang="en-US" sz="1400" b="1" dirty="0">
                <a:latin typeface="+mn-ea"/>
              </a:rPr>
              <a:t>数字化转型是企业战略级的转型，必须由企业的最高管理者亲自主导并参与</a:t>
            </a:r>
            <a:endParaRPr lang="en-US" altLang="zh-CN" sz="1400" b="1" dirty="0">
              <a:latin typeface="+mn-ea"/>
            </a:endParaRPr>
          </a:p>
        </p:txBody>
      </p:sp>
      <p:sp>
        <p:nvSpPr>
          <p:cNvPr id="19" name="íṩ1iḓê"/>
          <p:cNvSpPr txBox="1"/>
          <p:nvPr/>
        </p:nvSpPr>
        <p:spPr>
          <a:xfrm>
            <a:off x="8560050" y="3877646"/>
            <a:ext cx="2996691" cy="391099"/>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F0000"/>
                </a:solidFill>
                <a:latin typeface="+mn-ea"/>
              </a:rPr>
              <a:t>打造动态组织</a:t>
            </a:r>
            <a:endParaRPr lang="en-US" altLang="zh-CN" b="1" dirty="0">
              <a:solidFill>
                <a:srgbClr val="FF0000"/>
              </a:solidFill>
              <a:latin typeface="+mn-ea"/>
            </a:endParaRPr>
          </a:p>
          <a:p>
            <a:pPr algn="ctr"/>
            <a:r>
              <a:rPr lang="zh-CN" altLang="en-US" sz="1400" b="1" dirty="0">
                <a:latin typeface="+mn-ea"/>
              </a:rPr>
              <a:t>数字化组织的一大特点就是按照用户的需求变化，快速动态的调整企业的组织，即时响应用户需要</a:t>
            </a:r>
            <a:endParaRPr lang="id-ID" sz="1400" b="1" dirty="0">
              <a:latin typeface="+mn-ea"/>
            </a:endParaRPr>
          </a:p>
        </p:txBody>
      </p:sp>
      <p:sp>
        <p:nvSpPr>
          <p:cNvPr id="17" name="îṥḻîḑe"/>
          <p:cNvSpPr txBox="1"/>
          <p:nvPr/>
        </p:nvSpPr>
        <p:spPr>
          <a:xfrm>
            <a:off x="7447789" y="2685135"/>
            <a:ext cx="2920261" cy="391099"/>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ase"/>
            <a:r>
              <a:rPr lang="zh-CN" altLang="en-US" b="1" dirty="0">
                <a:solidFill>
                  <a:srgbClr val="FF0000"/>
                </a:solidFill>
                <a:latin typeface="+mn-ea"/>
              </a:rPr>
              <a:t>生态系统赋能</a:t>
            </a:r>
            <a:endParaRPr lang="en-US" altLang="zh-CN" b="1" dirty="0">
              <a:solidFill>
                <a:srgbClr val="FF0000"/>
              </a:solidFill>
              <a:latin typeface="+mn-ea"/>
            </a:endParaRPr>
          </a:p>
          <a:p>
            <a:pPr algn="ctr" fontAlgn="base"/>
            <a:r>
              <a:rPr lang="zh-CN" altLang="en-US" sz="1400" b="1" dirty="0">
                <a:latin typeface="+mn-ea"/>
              </a:rPr>
              <a:t>单打独斗</a:t>
            </a:r>
            <a:r>
              <a:rPr lang="en-US" altLang="zh-CN" sz="1400" b="1" dirty="0">
                <a:latin typeface="+mn-ea"/>
              </a:rPr>
              <a:t>vs</a:t>
            </a:r>
            <a:r>
              <a:rPr lang="zh-CN" altLang="en-US" sz="1400" b="1" dirty="0">
                <a:latin typeface="+mn-ea"/>
              </a:rPr>
              <a:t>生态赋能，跨界合作将成为未来常态</a:t>
            </a:r>
            <a:endParaRPr lang="en-US" altLang="zh-CN" sz="1400" b="1" dirty="0">
              <a:latin typeface="+mn-ea"/>
            </a:endParaRPr>
          </a:p>
        </p:txBody>
      </p:sp>
      <p:sp>
        <p:nvSpPr>
          <p:cNvPr id="50" name="football-leader-man_27045"/>
          <p:cNvSpPr/>
          <p:nvPr/>
        </p:nvSpPr>
        <p:spPr bwMode="auto">
          <a:xfrm>
            <a:off x="5710085" y="2522321"/>
            <a:ext cx="259543" cy="307100"/>
          </a:xfrm>
          <a:custGeom>
            <a:avLst/>
            <a:gdLst>
              <a:gd name="connsiteX0" fmla="*/ 273977 w 511932"/>
              <a:gd name="connsiteY0" fmla="*/ 506345 h 605734"/>
              <a:gd name="connsiteX1" fmla="*/ 229653 w 511932"/>
              <a:gd name="connsiteY1" fmla="*/ 550103 h 605734"/>
              <a:gd name="connsiteX2" fmla="*/ 219973 w 511932"/>
              <a:gd name="connsiteY2" fmla="*/ 602342 h 605734"/>
              <a:gd name="connsiteX3" fmla="*/ 222690 w 511932"/>
              <a:gd name="connsiteY3" fmla="*/ 605564 h 605734"/>
              <a:gd name="connsiteX4" fmla="*/ 281619 w 511932"/>
              <a:gd name="connsiteY4" fmla="*/ 547220 h 605734"/>
              <a:gd name="connsiteX5" fmla="*/ 127589 w 511932"/>
              <a:gd name="connsiteY5" fmla="*/ 335892 h 605734"/>
              <a:gd name="connsiteX6" fmla="*/ 139986 w 511932"/>
              <a:gd name="connsiteY6" fmla="*/ 335892 h 605734"/>
              <a:gd name="connsiteX7" fmla="*/ 140665 w 511932"/>
              <a:gd name="connsiteY7" fmla="*/ 338775 h 605734"/>
              <a:gd name="connsiteX8" fmla="*/ 159006 w 511932"/>
              <a:gd name="connsiteY8" fmla="*/ 367608 h 605734"/>
              <a:gd name="connsiteX9" fmla="*/ 183121 w 511932"/>
              <a:gd name="connsiteY9" fmla="*/ 405600 h 605734"/>
              <a:gd name="connsiteX10" fmla="*/ 188725 w 511932"/>
              <a:gd name="connsiteY10" fmla="*/ 414589 h 605734"/>
              <a:gd name="connsiteX11" fmla="*/ 195178 w 511932"/>
              <a:gd name="connsiteY11" fmla="*/ 418151 h 605734"/>
              <a:gd name="connsiteX12" fmla="*/ 201632 w 511932"/>
              <a:gd name="connsiteY12" fmla="*/ 414589 h 605734"/>
              <a:gd name="connsiteX13" fmla="*/ 225747 w 511932"/>
              <a:gd name="connsiteY13" fmla="*/ 376597 h 605734"/>
              <a:gd name="connsiteX14" fmla="*/ 219973 w 511932"/>
              <a:gd name="connsiteY14" fmla="*/ 402377 h 605734"/>
              <a:gd name="connsiteX15" fmla="*/ 248333 w 511932"/>
              <a:gd name="connsiteY15" fmla="*/ 450715 h 605734"/>
              <a:gd name="connsiteX16" fmla="*/ 237295 w 511932"/>
              <a:gd name="connsiteY16" fmla="*/ 509737 h 605734"/>
              <a:gd name="connsiteX17" fmla="*/ 268712 w 511932"/>
              <a:gd name="connsiteY17" fmla="*/ 478700 h 605734"/>
              <a:gd name="connsiteX18" fmla="*/ 263618 w 511932"/>
              <a:gd name="connsiteY18" fmla="*/ 450715 h 605734"/>
              <a:gd name="connsiteX19" fmla="*/ 291978 w 511932"/>
              <a:gd name="connsiteY19" fmla="*/ 402377 h 605734"/>
              <a:gd name="connsiteX20" fmla="*/ 286544 w 511932"/>
              <a:gd name="connsiteY20" fmla="*/ 378802 h 605734"/>
              <a:gd name="connsiteX21" fmla="*/ 309130 w 511932"/>
              <a:gd name="connsiteY21" fmla="*/ 414589 h 605734"/>
              <a:gd name="connsiteX22" fmla="*/ 315584 w 511932"/>
              <a:gd name="connsiteY22" fmla="*/ 418151 h 605734"/>
              <a:gd name="connsiteX23" fmla="*/ 322037 w 511932"/>
              <a:gd name="connsiteY23" fmla="*/ 414589 h 605734"/>
              <a:gd name="connsiteX24" fmla="*/ 326962 w 511932"/>
              <a:gd name="connsiteY24" fmla="*/ 406787 h 605734"/>
              <a:gd name="connsiteX25" fmla="*/ 360927 w 511932"/>
              <a:gd name="connsiteY25" fmla="*/ 353361 h 605734"/>
              <a:gd name="connsiteX26" fmla="*/ 370097 w 511932"/>
              <a:gd name="connsiteY26" fmla="*/ 338775 h 605734"/>
              <a:gd name="connsiteX27" fmla="*/ 370946 w 511932"/>
              <a:gd name="connsiteY27" fmla="*/ 335892 h 605734"/>
              <a:gd name="connsiteX28" fmla="*/ 384362 w 511932"/>
              <a:gd name="connsiteY28" fmla="*/ 335892 h 605734"/>
              <a:gd name="connsiteX29" fmla="*/ 397948 w 511932"/>
              <a:gd name="connsiteY29" fmla="*/ 337249 h 605734"/>
              <a:gd name="connsiteX30" fmla="*/ 420705 w 511932"/>
              <a:gd name="connsiteY30" fmla="*/ 351665 h 605734"/>
              <a:gd name="connsiteX31" fmla="*/ 425120 w 511932"/>
              <a:gd name="connsiteY31" fmla="*/ 356584 h 605734"/>
              <a:gd name="connsiteX32" fmla="*/ 432423 w 511932"/>
              <a:gd name="connsiteY32" fmla="*/ 370152 h 605734"/>
              <a:gd name="connsiteX33" fmla="*/ 510542 w 511932"/>
              <a:gd name="connsiteY33" fmla="*/ 583177 h 605734"/>
              <a:gd name="connsiteX34" fmla="*/ 494748 w 511932"/>
              <a:gd name="connsiteY34" fmla="*/ 605734 h 605734"/>
              <a:gd name="connsiteX35" fmla="*/ 425460 w 511932"/>
              <a:gd name="connsiteY35" fmla="*/ 605734 h 605734"/>
              <a:gd name="connsiteX36" fmla="*/ 407628 w 511932"/>
              <a:gd name="connsiteY36" fmla="*/ 605734 h 605734"/>
              <a:gd name="connsiteX37" fmla="*/ 318980 w 511932"/>
              <a:gd name="connsiteY37" fmla="*/ 605734 h 605734"/>
              <a:gd name="connsiteX38" fmla="*/ 315584 w 511932"/>
              <a:gd name="connsiteY38" fmla="*/ 605734 h 605734"/>
              <a:gd name="connsiteX39" fmla="*/ 289091 w 511932"/>
              <a:gd name="connsiteY39" fmla="*/ 605734 h 605734"/>
              <a:gd name="connsiteX40" fmla="*/ 291978 w 511932"/>
              <a:gd name="connsiteY40" fmla="*/ 602342 h 605734"/>
              <a:gd name="connsiteX41" fmla="*/ 286883 w 511932"/>
              <a:gd name="connsiteY41" fmla="*/ 574866 h 605734"/>
              <a:gd name="connsiteX42" fmla="*/ 255636 w 511932"/>
              <a:gd name="connsiteY42" fmla="*/ 605734 h 605734"/>
              <a:gd name="connsiteX43" fmla="*/ 198066 w 511932"/>
              <a:gd name="connsiteY43" fmla="*/ 605734 h 605734"/>
              <a:gd name="connsiteX44" fmla="*/ 191103 w 511932"/>
              <a:gd name="connsiteY44" fmla="*/ 605734 h 605734"/>
              <a:gd name="connsiteX45" fmla="*/ 124532 w 511932"/>
              <a:gd name="connsiteY45" fmla="*/ 605734 h 605734"/>
              <a:gd name="connsiteX46" fmla="*/ 89888 w 511932"/>
              <a:gd name="connsiteY46" fmla="*/ 605734 h 605734"/>
              <a:gd name="connsiteX47" fmla="*/ 17033 w 511932"/>
              <a:gd name="connsiteY47" fmla="*/ 605734 h 605734"/>
              <a:gd name="connsiteX48" fmla="*/ 1409 w 511932"/>
              <a:gd name="connsiteY48" fmla="*/ 583177 h 605734"/>
              <a:gd name="connsiteX49" fmla="*/ 79358 w 511932"/>
              <a:gd name="connsiteY49" fmla="*/ 370152 h 605734"/>
              <a:gd name="connsiteX50" fmla="*/ 87001 w 511932"/>
              <a:gd name="connsiteY50" fmla="*/ 356245 h 605734"/>
              <a:gd name="connsiteX51" fmla="*/ 91076 w 511932"/>
              <a:gd name="connsiteY51" fmla="*/ 351665 h 605734"/>
              <a:gd name="connsiteX52" fmla="*/ 113833 w 511932"/>
              <a:gd name="connsiteY52" fmla="*/ 337249 h 605734"/>
              <a:gd name="connsiteX53" fmla="*/ 340869 w 511932"/>
              <a:gd name="connsiteY53" fmla="*/ 299127 h 605734"/>
              <a:gd name="connsiteX54" fmla="*/ 363623 w 511932"/>
              <a:gd name="connsiteY54" fmla="*/ 331856 h 605734"/>
              <a:gd name="connsiteX55" fmla="*/ 315568 w 511932"/>
              <a:gd name="connsiteY55" fmla="*/ 407657 h 605734"/>
              <a:gd name="connsiteX56" fmla="*/ 267513 w 511932"/>
              <a:gd name="connsiteY56" fmla="*/ 331856 h 605734"/>
              <a:gd name="connsiteX57" fmla="*/ 169177 w 511932"/>
              <a:gd name="connsiteY57" fmla="*/ 299127 h 605734"/>
              <a:gd name="connsiteX58" fmla="*/ 242533 w 511932"/>
              <a:gd name="connsiteY58" fmla="*/ 331856 h 605734"/>
              <a:gd name="connsiteX59" fmla="*/ 194478 w 511932"/>
              <a:gd name="connsiteY59" fmla="*/ 407657 h 605734"/>
              <a:gd name="connsiteX60" fmla="*/ 146423 w 511932"/>
              <a:gd name="connsiteY60" fmla="*/ 331856 h 605734"/>
              <a:gd name="connsiteX61" fmla="*/ 170050 w 511932"/>
              <a:gd name="connsiteY61" fmla="*/ 64429 h 605734"/>
              <a:gd name="connsiteX62" fmla="*/ 188220 w 511932"/>
              <a:gd name="connsiteY62" fmla="*/ 70024 h 605734"/>
              <a:gd name="connsiteX63" fmla="*/ 352421 w 511932"/>
              <a:gd name="connsiteY63" fmla="*/ 99697 h 605734"/>
              <a:gd name="connsiteX64" fmla="*/ 373647 w 511932"/>
              <a:gd name="connsiteY64" fmla="*/ 212283 h 605734"/>
              <a:gd name="connsiteX65" fmla="*/ 373817 w 511932"/>
              <a:gd name="connsiteY65" fmla="*/ 221608 h 605734"/>
              <a:gd name="connsiteX66" fmla="*/ 382137 w 511932"/>
              <a:gd name="connsiteY66" fmla="*/ 217709 h 605734"/>
              <a:gd name="connsiteX67" fmla="*/ 388250 w 511932"/>
              <a:gd name="connsiteY67" fmla="*/ 213978 h 605734"/>
              <a:gd name="connsiteX68" fmla="*/ 259028 w 511932"/>
              <a:gd name="connsiteY68" fmla="*/ 301470 h 605734"/>
              <a:gd name="connsiteX69" fmla="*/ 259028 w 511932"/>
              <a:gd name="connsiteY69" fmla="*/ 301809 h 605734"/>
              <a:gd name="connsiteX70" fmla="*/ 254953 w 511932"/>
              <a:gd name="connsiteY70" fmla="*/ 301639 h 605734"/>
              <a:gd name="connsiteX71" fmla="*/ 251047 w 511932"/>
              <a:gd name="connsiteY71" fmla="*/ 301809 h 605734"/>
              <a:gd name="connsiteX72" fmla="*/ 251047 w 511932"/>
              <a:gd name="connsiteY72" fmla="*/ 301470 h 605734"/>
              <a:gd name="connsiteX73" fmla="*/ 120807 w 511932"/>
              <a:gd name="connsiteY73" fmla="*/ 212113 h 605734"/>
              <a:gd name="connsiteX74" fmla="*/ 144410 w 511932"/>
              <a:gd name="connsiteY74" fmla="*/ 221778 h 605734"/>
              <a:gd name="connsiteX75" fmla="*/ 146278 w 511932"/>
              <a:gd name="connsiteY75" fmla="*/ 221608 h 605734"/>
              <a:gd name="connsiteX76" fmla="*/ 152221 w 511932"/>
              <a:gd name="connsiteY76" fmla="*/ 221269 h 605734"/>
              <a:gd name="connsiteX77" fmla="*/ 151881 w 511932"/>
              <a:gd name="connsiteY77" fmla="*/ 215335 h 605734"/>
              <a:gd name="connsiteX78" fmla="*/ 170050 w 511932"/>
              <a:gd name="connsiteY78" fmla="*/ 64429 h 605734"/>
              <a:gd name="connsiteX79" fmla="*/ 251031 w 511932"/>
              <a:gd name="connsiteY79" fmla="*/ 0 h 605734"/>
              <a:gd name="connsiteX80" fmla="*/ 255107 w 511932"/>
              <a:gd name="connsiteY80" fmla="*/ 170 h 605734"/>
              <a:gd name="connsiteX81" fmla="*/ 259014 w 511932"/>
              <a:gd name="connsiteY81" fmla="*/ 0 h 605734"/>
              <a:gd name="connsiteX82" fmla="*/ 259014 w 511932"/>
              <a:gd name="connsiteY82" fmla="*/ 339 h 605734"/>
              <a:gd name="connsiteX83" fmla="*/ 402363 w 511932"/>
              <a:gd name="connsiteY83" fmla="*/ 150921 h 605734"/>
              <a:gd name="connsiteX84" fmla="*/ 397607 w 511932"/>
              <a:gd name="connsiteY84" fmla="*/ 187719 h 605734"/>
              <a:gd name="connsiteX85" fmla="*/ 385378 w 511932"/>
              <a:gd name="connsiteY85" fmla="*/ 201285 h 605734"/>
              <a:gd name="connsiteX86" fmla="*/ 360921 w 511932"/>
              <a:gd name="connsiteY86" fmla="*/ 90383 h 605734"/>
              <a:gd name="connsiteX87" fmla="*/ 359053 w 511932"/>
              <a:gd name="connsiteY87" fmla="*/ 87500 h 605734"/>
              <a:gd name="connsiteX88" fmla="*/ 355825 w 511932"/>
              <a:gd name="connsiteY88" fmla="*/ 87670 h 605734"/>
              <a:gd name="connsiteX89" fmla="*/ 194812 w 511932"/>
              <a:gd name="connsiteY89" fmla="*/ 60029 h 605734"/>
              <a:gd name="connsiteX90" fmla="*/ 167128 w 511932"/>
              <a:gd name="connsiteY90" fmla="*/ 52738 h 605734"/>
              <a:gd name="connsiteX91" fmla="*/ 139613 w 511932"/>
              <a:gd name="connsiteY91" fmla="*/ 209085 h 605734"/>
              <a:gd name="connsiteX92" fmla="*/ 111419 w 511932"/>
              <a:gd name="connsiteY92" fmla="*/ 183988 h 605734"/>
              <a:gd name="connsiteX93" fmla="*/ 107682 w 511932"/>
              <a:gd name="connsiteY93" fmla="*/ 150921 h 605734"/>
              <a:gd name="connsiteX94" fmla="*/ 251031 w 511932"/>
              <a:gd name="connsiteY94" fmla="*/ 339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932" h="605734">
                <a:moveTo>
                  <a:pt x="273977" y="506345"/>
                </a:moveTo>
                <a:lnTo>
                  <a:pt x="229653" y="550103"/>
                </a:lnTo>
                <a:lnTo>
                  <a:pt x="219973" y="602342"/>
                </a:lnTo>
                <a:lnTo>
                  <a:pt x="222690" y="605564"/>
                </a:lnTo>
                <a:lnTo>
                  <a:pt x="281619" y="547220"/>
                </a:lnTo>
                <a:close/>
                <a:moveTo>
                  <a:pt x="127589" y="335892"/>
                </a:moveTo>
                <a:lnTo>
                  <a:pt x="139986" y="335892"/>
                </a:lnTo>
                <a:cubicBezTo>
                  <a:pt x="140156" y="336910"/>
                  <a:pt x="140156" y="337927"/>
                  <a:pt x="140665" y="338775"/>
                </a:cubicBezTo>
                <a:lnTo>
                  <a:pt x="159006" y="367608"/>
                </a:lnTo>
                <a:lnTo>
                  <a:pt x="183121" y="405600"/>
                </a:lnTo>
                <a:lnTo>
                  <a:pt x="188725" y="414589"/>
                </a:lnTo>
                <a:cubicBezTo>
                  <a:pt x="190084" y="416794"/>
                  <a:pt x="192631" y="418151"/>
                  <a:pt x="195178" y="418151"/>
                </a:cubicBezTo>
                <a:cubicBezTo>
                  <a:pt x="197726" y="418151"/>
                  <a:pt x="200273" y="416794"/>
                  <a:pt x="201632" y="414589"/>
                </a:cubicBezTo>
                <a:lnTo>
                  <a:pt x="225747" y="376597"/>
                </a:lnTo>
                <a:lnTo>
                  <a:pt x="219973" y="402377"/>
                </a:lnTo>
                <a:lnTo>
                  <a:pt x="248333" y="450715"/>
                </a:lnTo>
                <a:lnTo>
                  <a:pt x="237295" y="509737"/>
                </a:lnTo>
                <a:lnTo>
                  <a:pt x="268712" y="478700"/>
                </a:lnTo>
                <a:lnTo>
                  <a:pt x="263618" y="450715"/>
                </a:lnTo>
                <a:lnTo>
                  <a:pt x="291978" y="402377"/>
                </a:lnTo>
                <a:lnTo>
                  <a:pt x="286544" y="378802"/>
                </a:lnTo>
                <a:lnTo>
                  <a:pt x="309130" y="414589"/>
                </a:lnTo>
                <a:cubicBezTo>
                  <a:pt x="310659" y="416794"/>
                  <a:pt x="313036" y="418151"/>
                  <a:pt x="315584" y="418151"/>
                </a:cubicBezTo>
                <a:cubicBezTo>
                  <a:pt x="318131" y="418151"/>
                  <a:pt x="320678" y="416794"/>
                  <a:pt x="322037" y="414589"/>
                </a:cubicBezTo>
                <a:lnTo>
                  <a:pt x="326962" y="406787"/>
                </a:lnTo>
                <a:lnTo>
                  <a:pt x="360927" y="353361"/>
                </a:lnTo>
                <a:lnTo>
                  <a:pt x="370097" y="338775"/>
                </a:lnTo>
                <a:cubicBezTo>
                  <a:pt x="370607" y="337927"/>
                  <a:pt x="370777" y="336910"/>
                  <a:pt x="370946" y="335892"/>
                </a:cubicBezTo>
                <a:lnTo>
                  <a:pt x="384362" y="335892"/>
                </a:lnTo>
                <a:lnTo>
                  <a:pt x="397948" y="337249"/>
                </a:lnTo>
                <a:cubicBezTo>
                  <a:pt x="406779" y="339454"/>
                  <a:pt x="414591" y="344542"/>
                  <a:pt x="420705" y="351665"/>
                </a:cubicBezTo>
                <a:cubicBezTo>
                  <a:pt x="420705" y="351665"/>
                  <a:pt x="423762" y="354718"/>
                  <a:pt x="425120" y="356584"/>
                </a:cubicBezTo>
                <a:cubicBezTo>
                  <a:pt x="428007" y="360824"/>
                  <a:pt x="430724" y="365234"/>
                  <a:pt x="432423" y="370152"/>
                </a:cubicBezTo>
                <a:lnTo>
                  <a:pt x="510542" y="583177"/>
                </a:lnTo>
                <a:cubicBezTo>
                  <a:pt x="515127" y="595558"/>
                  <a:pt x="507994" y="605734"/>
                  <a:pt x="494748" y="605734"/>
                </a:cubicBezTo>
                <a:lnTo>
                  <a:pt x="425460" y="605734"/>
                </a:lnTo>
                <a:lnTo>
                  <a:pt x="407628" y="605734"/>
                </a:lnTo>
                <a:lnTo>
                  <a:pt x="318980" y="605734"/>
                </a:lnTo>
                <a:lnTo>
                  <a:pt x="315584" y="605734"/>
                </a:lnTo>
                <a:lnTo>
                  <a:pt x="289091" y="605734"/>
                </a:lnTo>
                <a:lnTo>
                  <a:pt x="291978" y="602342"/>
                </a:lnTo>
                <a:lnTo>
                  <a:pt x="286883" y="574866"/>
                </a:lnTo>
                <a:lnTo>
                  <a:pt x="255636" y="605734"/>
                </a:lnTo>
                <a:lnTo>
                  <a:pt x="198066" y="605734"/>
                </a:lnTo>
                <a:lnTo>
                  <a:pt x="191103" y="605734"/>
                </a:lnTo>
                <a:lnTo>
                  <a:pt x="124532" y="605734"/>
                </a:lnTo>
                <a:lnTo>
                  <a:pt x="89888" y="605734"/>
                </a:lnTo>
                <a:lnTo>
                  <a:pt x="17033" y="605734"/>
                </a:lnTo>
                <a:cubicBezTo>
                  <a:pt x="3787" y="605734"/>
                  <a:pt x="-3176" y="595558"/>
                  <a:pt x="1409" y="583177"/>
                </a:cubicBezTo>
                <a:lnTo>
                  <a:pt x="79358" y="370152"/>
                </a:lnTo>
                <a:cubicBezTo>
                  <a:pt x="81227" y="365234"/>
                  <a:pt x="83774" y="360824"/>
                  <a:pt x="87001" y="356245"/>
                </a:cubicBezTo>
                <a:cubicBezTo>
                  <a:pt x="88189" y="354718"/>
                  <a:pt x="91076" y="351665"/>
                  <a:pt x="91076" y="351665"/>
                </a:cubicBezTo>
                <a:cubicBezTo>
                  <a:pt x="97360" y="344542"/>
                  <a:pt x="105172" y="339454"/>
                  <a:pt x="113833" y="337249"/>
                </a:cubicBezTo>
                <a:close/>
                <a:moveTo>
                  <a:pt x="340869" y="299127"/>
                </a:moveTo>
                <a:lnTo>
                  <a:pt x="363623" y="331856"/>
                </a:lnTo>
                <a:lnTo>
                  <a:pt x="315568" y="407657"/>
                </a:lnTo>
                <a:lnTo>
                  <a:pt x="267513" y="331856"/>
                </a:lnTo>
                <a:close/>
                <a:moveTo>
                  <a:pt x="169177" y="299127"/>
                </a:moveTo>
                <a:lnTo>
                  <a:pt x="242533" y="331856"/>
                </a:lnTo>
                <a:lnTo>
                  <a:pt x="194478" y="407657"/>
                </a:lnTo>
                <a:lnTo>
                  <a:pt x="146423" y="331856"/>
                </a:lnTo>
                <a:close/>
                <a:moveTo>
                  <a:pt x="170050" y="64429"/>
                </a:moveTo>
                <a:cubicBezTo>
                  <a:pt x="177182" y="62733"/>
                  <a:pt x="180409" y="64768"/>
                  <a:pt x="188220" y="70024"/>
                </a:cubicBezTo>
                <a:cubicBezTo>
                  <a:pt x="205370" y="81215"/>
                  <a:pt x="237293" y="102070"/>
                  <a:pt x="352421" y="99697"/>
                </a:cubicBezTo>
                <a:cubicBezTo>
                  <a:pt x="357515" y="109192"/>
                  <a:pt x="372628" y="143612"/>
                  <a:pt x="373647" y="212283"/>
                </a:cubicBezTo>
                <a:lnTo>
                  <a:pt x="373817" y="221608"/>
                </a:lnTo>
                <a:lnTo>
                  <a:pt x="382137" y="217709"/>
                </a:lnTo>
                <a:cubicBezTo>
                  <a:pt x="382646" y="217369"/>
                  <a:pt x="385024" y="216352"/>
                  <a:pt x="388250" y="213978"/>
                </a:cubicBezTo>
                <a:cubicBezTo>
                  <a:pt x="365496" y="263489"/>
                  <a:pt x="316592" y="298587"/>
                  <a:pt x="259028" y="301470"/>
                </a:cubicBezTo>
                <a:lnTo>
                  <a:pt x="259028" y="301809"/>
                </a:lnTo>
                <a:cubicBezTo>
                  <a:pt x="257670" y="301809"/>
                  <a:pt x="256311" y="301639"/>
                  <a:pt x="254953" y="301639"/>
                </a:cubicBezTo>
                <a:cubicBezTo>
                  <a:pt x="253764" y="301639"/>
                  <a:pt x="252406" y="301809"/>
                  <a:pt x="251047" y="301809"/>
                </a:cubicBezTo>
                <a:lnTo>
                  <a:pt x="251047" y="301470"/>
                </a:lnTo>
                <a:cubicBezTo>
                  <a:pt x="192804" y="298418"/>
                  <a:pt x="143391" y="262641"/>
                  <a:pt x="120807" y="212113"/>
                </a:cubicBezTo>
                <a:cubicBezTo>
                  <a:pt x="128109" y="217878"/>
                  <a:pt x="136089" y="221778"/>
                  <a:pt x="144410" y="221778"/>
                </a:cubicBezTo>
                <a:cubicBezTo>
                  <a:pt x="145089" y="221778"/>
                  <a:pt x="145599" y="221778"/>
                  <a:pt x="146278" y="221608"/>
                </a:cubicBezTo>
                <a:lnTo>
                  <a:pt x="152221" y="221269"/>
                </a:lnTo>
                <a:lnTo>
                  <a:pt x="151881" y="215335"/>
                </a:lnTo>
                <a:cubicBezTo>
                  <a:pt x="148485" y="145647"/>
                  <a:pt x="154428" y="68159"/>
                  <a:pt x="170050" y="64429"/>
                </a:cubicBezTo>
                <a:close/>
                <a:moveTo>
                  <a:pt x="251031" y="0"/>
                </a:moveTo>
                <a:cubicBezTo>
                  <a:pt x="252390" y="0"/>
                  <a:pt x="253749" y="170"/>
                  <a:pt x="255107" y="170"/>
                </a:cubicBezTo>
                <a:cubicBezTo>
                  <a:pt x="256466" y="170"/>
                  <a:pt x="257655" y="0"/>
                  <a:pt x="259014" y="0"/>
                </a:cubicBezTo>
                <a:lnTo>
                  <a:pt x="259014" y="339"/>
                </a:lnTo>
                <a:cubicBezTo>
                  <a:pt x="338841" y="4579"/>
                  <a:pt x="402363" y="70204"/>
                  <a:pt x="402363" y="150921"/>
                </a:cubicBezTo>
                <a:cubicBezTo>
                  <a:pt x="402363" y="163639"/>
                  <a:pt x="400665" y="175848"/>
                  <a:pt x="397607" y="187719"/>
                </a:cubicBezTo>
                <a:cubicBezTo>
                  <a:pt x="393701" y="193823"/>
                  <a:pt x="389115" y="198232"/>
                  <a:pt x="385378" y="201285"/>
                </a:cubicBezTo>
                <a:cubicBezTo>
                  <a:pt x="382491" y="123450"/>
                  <a:pt x="361770" y="91740"/>
                  <a:pt x="360921" y="90383"/>
                </a:cubicBezTo>
                <a:lnTo>
                  <a:pt x="359053" y="87500"/>
                </a:lnTo>
                <a:lnTo>
                  <a:pt x="355825" y="87670"/>
                </a:lnTo>
                <a:cubicBezTo>
                  <a:pt x="241350" y="90553"/>
                  <a:pt x="211118" y="70543"/>
                  <a:pt x="194812" y="60029"/>
                </a:cubicBezTo>
                <a:cubicBezTo>
                  <a:pt x="186150" y="54264"/>
                  <a:pt x="179357" y="49855"/>
                  <a:pt x="167128" y="52738"/>
                </a:cubicBezTo>
                <a:cubicBezTo>
                  <a:pt x="136725" y="60029"/>
                  <a:pt x="137914" y="166522"/>
                  <a:pt x="139613" y="209085"/>
                </a:cubicBezTo>
                <a:cubicBezTo>
                  <a:pt x="129762" y="206372"/>
                  <a:pt x="119741" y="195689"/>
                  <a:pt x="111419" y="183988"/>
                </a:cubicBezTo>
                <a:cubicBezTo>
                  <a:pt x="109041" y="173305"/>
                  <a:pt x="107682" y="162283"/>
                  <a:pt x="107682" y="150921"/>
                </a:cubicBezTo>
                <a:cubicBezTo>
                  <a:pt x="107682" y="70204"/>
                  <a:pt x="171204" y="4409"/>
                  <a:pt x="251031" y="339"/>
                </a:cubicBezTo>
                <a:close/>
              </a:path>
            </a:pathLst>
          </a:custGeom>
          <a:solidFill>
            <a:schemeClr val="bg1"/>
          </a:solidFill>
          <a:ln>
            <a:noFill/>
          </a:ln>
        </p:spPr>
      </p:sp>
      <p:sp>
        <p:nvSpPr>
          <p:cNvPr id="51" name="organization_162705"/>
          <p:cNvSpPr/>
          <p:nvPr/>
        </p:nvSpPr>
        <p:spPr bwMode="auto">
          <a:xfrm>
            <a:off x="8116790" y="3854583"/>
            <a:ext cx="441537" cy="440560"/>
          </a:xfrm>
          <a:custGeom>
            <a:avLst/>
            <a:gdLst>
              <a:gd name="T0" fmla="*/ 4342 w 6524"/>
              <a:gd name="T1" fmla="*/ 4193 h 6520"/>
              <a:gd name="T2" fmla="*/ 4774 w 6524"/>
              <a:gd name="T3" fmla="*/ 1894 h 6520"/>
              <a:gd name="T4" fmla="*/ 5454 w 6524"/>
              <a:gd name="T5" fmla="*/ 0 h 6520"/>
              <a:gd name="T6" fmla="*/ 4198 w 6524"/>
              <a:gd name="T7" fmla="*/ 2183 h 6520"/>
              <a:gd name="T8" fmla="*/ 1896 w 6524"/>
              <a:gd name="T9" fmla="*/ 1748 h 6520"/>
              <a:gd name="T10" fmla="*/ 0 w 6524"/>
              <a:gd name="T11" fmla="*/ 1070 h 6520"/>
              <a:gd name="T12" fmla="*/ 2187 w 6524"/>
              <a:gd name="T13" fmla="*/ 2327 h 6520"/>
              <a:gd name="T14" fmla="*/ 1753 w 6524"/>
              <a:gd name="T15" fmla="*/ 4628 h 6520"/>
              <a:gd name="T16" fmla="*/ 1070 w 6524"/>
              <a:gd name="T17" fmla="*/ 6520 h 6520"/>
              <a:gd name="T18" fmla="*/ 2331 w 6524"/>
              <a:gd name="T19" fmla="*/ 4337 h 6520"/>
              <a:gd name="T20" fmla="*/ 4630 w 6524"/>
              <a:gd name="T21" fmla="*/ 4770 h 6520"/>
              <a:gd name="T22" fmla="*/ 6524 w 6524"/>
              <a:gd name="T23" fmla="*/ 5450 h 6520"/>
              <a:gd name="T24" fmla="*/ 4960 w 6524"/>
              <a:gd name="T25" fmla="*/ 1780 h 6520"/>
              <a:gd name="T26" fmla="*/ 5454 w 6524"/>
              <a:gd name="T27" fmla="*/ 1246 h 6520"/>
              <a:gd name="T28" fmla="*/ 5950 w 6524"/>
              <a:gd name="T29" fmla="*/ 1779 h 6520"/>
              <a:gd name="T30" fmla="*/ 5454 w 6524"/>
              <a:gd name="T31" fmla="*/ 502 h 6520"/>
              <a:gd name="T32" fmla="*/ 5184 w 6524"/>
              <a:gd name="T33" fmla="*/ 772 h 6520"/>
              <a:gd name="T34" fmla="*/ 6320 w 6524"/>
              <a:gd name="T35" fmla="*/ 1070 h 6520"/>
              <a:gd name="T36" fmla="*/ 5928 w 6524"/>
              <a:gd name="T37" fmla="*/ 772 h 6520"/>
              <a:gd name="T38" fmla="*/ 5052 w 6524"/>
              <a:gd name="T39" fmla="*/ 1022 h 6520"/>
              <a:gd name="T40" fmla="*/ 1070 w 6524"/>
              <a:gd name="T41" fmla="*/ 1936 h 6520"/>
              <a:gd name="T42" fmla="*/ 812 w 6524"/>
              <a:gd name="T43" fmla="*/ 1170 h 6520"/>
              <a:gd name="T44" fmla="*/ 1563 w 6524"/>
              <a:gd name="T45" fmla="*/ 1592 h 6520"/>
              <a:gd name="T46" fmla="*/ 799 w 6524"/>
              <a:gd name="T47" fmla="*/ 772 h 6520"/>
              <a:gd name="T48" fmla="*/ 1070 w 6524"/>
              <a:gd name="T49" fmla="*/ 1042 h 6520"/>
              <a:gd name="T50" fmla="*/ 1544 w 6524"/>
              <a:gd name="T51" fmla="*/ 772 h 6520"/>
              <a:gd name="T52" fmla="*/ 667 w 6524"/>
              <a:gd name="T53" fmla="*/ 1022 h 6520"/>
              <a:gd name="T54" fmla="*/ 1070 w 6524"/>
              <a:gd name="T55" fmla="*/ 204 h 6520"/>
              <a:gd name="T56" fmla="*/ 1472 w 6524"/>
              <a:gd name="T57" fmla="*/ 1022 h 6520"/>
              <a:gd name="T58" fmla="*/ 576 w 6524"/>
              <a:gd name="T59" fmla="*/ 5971 h 6520"/>
              <a:gd name="T60" fmla="*/ 1327 w 6524"/>
              <a:gd name="T61" fmla="*/ 5550 h 6520"/>
              <a:gd name="T62" fmla="*/ 1070 w 6524"/>
              <a:gd name="T63" fmla="*/ 6316 h 6520"/>
              <a:gd name="T64" fmla="*/ 1340 w 6524"/>
              <a:gd name="T65" fmla="*/ 5152 h 6520"/>
              <a:gd name="T66" fmla="*/ 1935 w 6524"/>
              <a:gd name="T67" fmla="*/ 5450 h 6520"/>
              <a:gd name="T68" fmla="*/ 1544 w 6524"/>
              <a:gd name="T69" fmla="*/ 5152 h 6520"/>
              <a:gd name="T70" fmla="*/ 667 w 6524"/>
              <a:gd name="T71" fmla="*/ 5402 h 6520"/>
              <a:gd name="T72" fmla="*/ 1070 w 6524"/>
              <a:gd name="T73" fmla="*/ 4584 h 6520"/>
              <a:gd name="T74" fmla="*/ 3264 w 6524"/>
              <a:gd name="T75" fmla="*/ 4482 h 6520"/>
              <a:gd name="T76" fmla="*/ 2913 w 6524"/>
              <a:gd name="T77" fmla="*/ 3352 h 6520"/>
              <a:gd name="T78" fmla="*/ 3977 w 6524"/>
              <a:gd name="T79" fmla="*/ 3973 h 6520"/>
              <a:gd name="T80" fmla="*/ 3264 w 6524"/>
              <a:gd name="T81" fmla="*/ 2445 h 6520"/>
              <a:gd name="T82" fmla="*/ 2857 w 6524"/>
              <a:gd name="T83" fmla="*/ 2853 h 6520"/>
              <a:gd name="T84" fmla="*/ 3764 w 6524"/>
              <a:gd name="T85" fmla="*/ 3204 h 6520"/>
              <a:gd name="T86" fmla="*/ 2653 w 6524"/>
              <a:gd name="T87" fmla="*/ 2853 h 6520"/>
              <a:gd name="T88" fmla="*/ 2347 w 6524"/>
              <a:gd name="T89" fmla="*/ 4068 h 6520"/>
              <a:gd name="T90" fmla="*/ 4487 w 6524"/>
              <a:gd name="T91" fmla="*/ 3260 h 6520"/>
              <a:gd name="T92" fmla="*/ 4960 w 6524"/>
              <a:gd name="T93" fmla="*/ 6160 h 6520"/>
              <a:gd name="T94" fmla="*/ 5454 w 6524"/>
              <a:gd name="T95" fmla="*/ 5626 h 6520"/>
              <a:gd name="T96" fmla="*/ 5950 w 6524"/>
              <a:gd name="T97" fmla="*/ 6160 h 6520"/>
              <a:gd name="T98" fmla="*/ 5454 w 6524"/>
              <a:gd name="T99" fmla="*/ 4882 h 6520"/>
              <a:gd name="T100" fmla="*/ 5184 w 6524"/>
              <a:gd name="T101" fmla="*/ 5152 h 6520"/>
              <a:gd name="T102" fmla="*/ 5928 w 6524"/>
              <a:gd name="T103" fmla="*/ 5152 h 6520"/>
              <a:gd name="T104" fmla="*/ 5052 w 6524"/>
              <a:gd name="T105" fmla="*/ 5402 h 6520"/>
              <a:gd name="T106" fmla="*/ 5454 w 6524"/>
              <a:gd name="T107" fmla="*/ 4584 h 6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4" h="6520">
                <a:moveTo>
                  <a:pt x="5454" y="4381"/>
                </a:moveTo>
                <a:cubicBezTo>
                  <a:pt x="5196" y="4381"/>
                  <a:pt x="4959" y="4473"/>
                  <a:pt x="4774" y="4626"/>
                </a:cubicBezTo>
                <a:lnTo>
                  <a:pt x="4342" y="4193"/>
                </a:lnTo>
                <a:cubicBezTo>
                  <a:pt x="4559" y="3943"/>
                  <a:pt x="4690" y="3617"/>
                  <a:pt x="4690" y="3260"/>
                </a:cubicBezTo>
                <a:cubicBezTo>
                  <a:pt x="4690" y="2903"/>
                  <a:pt x="4559" y="2577"/>
                  <a:pt x="4342" y="2327"/>
                </a:cubicBezTo>
                <a:lnTo>
                  <a:pt x="4774" y="1894"/>
                </a:lnTo>
                <a:cubicBezTo>
                  <a:pt x="4959" y="2047"/>
                  <a:pt x="5196" y="2139"/>
                  <a:pt x="5454" y="2139"/>
                </a:cubicBezTo>
                <a:cubicBezTo>
                  <a:pt x="6044" y="2139"/>
                  <a:pt x="6524" y="1660"/>
                  <a:pt x="6524" y="1070"/>
                </a:cubicBezTo>
                <a:cubicBezTo>
                  <a:pt x="6524" y="480"/>
                  <a:pt x="6044" y="0"/>
                  <a:pt x="5454" y="0"/>
                </a:cubicBezTo>
                <a:cubicBezTo>
                  <a:pt x="4865" y="0"/>
                  <a:pt x="4385" y="480"/>
                  <a:pt x="4385" y="1070"/>
                </a:cubicBezTo>
                <a:cubicBezTo>
                  <a:pt x="4385" y="1328"/>
                  <a:pt x="4477" y="1565"/>
                  <a:pt x="4630" y="1750"/>
                </a:cubicBezTo>
                <a:lnTo>
                  <a:pt x="4198" y="2183"/>
                </a:lnTo>
                <a:cubicBezTo>
                  <a:pt x="3947" y="1965"/>
                  <a:pt x="3621" y="1834"/>
                  <a:pt x="3264" y="1834"/>
                </a:cubicBezTo>
                <a:cubicBezTo>
                  <a:pt x="2908" y="1834"/>
                  <a:pt x="2581" y="1965"/>
                  <a:pt x="2331" y="2183"/>
                </a:cubicBezTo>
                <a:lnTo>
                  <a:pt x="1896" y="1748"/>
                </a:lnTo>
                <a:cubicBezTo>
                  <a:pt x="2048" y="1563"/>
                  <a:pt x="2139" y="1327"/>
                  <a:pt x="2139" y="1070"/>
                </a:cubicBezTo>
                <a:cubicBezTo>
                  <a:pt x="2139" y="480"/>
                  <a:pt x="1659" y="0"/>
                  <a:pt x="1070" y="0"/>
                </a:cubicBezTo>
                <a:cubicBezTo>
                  <a:pt x="480" y="0"/>
                  <a:pt x="0" y="480"/>
                  <a:pt x="0" y="1070"/>
                </a:cubicBezTo>
                <a:cubicBezTo>
                  <a:pt x="0" y="1660"/>
                  <a:pt x="480" y="2139"/>
                  <a:pt x="1070" y="2139"/>
                </a:cubicBezTo>
                <a:cubicBezTo>
                  <a:pt x="1329" y="2139"/>
                  <a:pt x="1567" y="2047"/>
                  <a:pt x="1753" y="1892"/>
                </a:cubicBezTo>
                <a:lnTo>
                  <a:pt x="2187" y="2327"/>
                </a:lnTo>
                <a:cubicBezTo>
                  <a:pt x="1970" y="2577"/>
                  <a:pt x="1838" y="2903"/>
                  <a:pt x="1838" y="3260"/>
                </a:cubicBezTo>
                <a:cubicBezTo>
                  <a:pt x="1838" y="3617"/>
                  <a:pt x="1970" y="3943"/>
                  <a:pt x="2187" y="4193"/>
                </a:cubicBezTo>
                <a:lnTo>
                  <a:pt x="1753" y="4628"/>
                </a:lnTo>
                <a:cubicBezTo>
                  <a:pt x="1567" y="4473"/>
                  <a:pt x="1329" y="4381"/>
                  <a:pt x="1070" y="4381"/>
                </a:cubicBezTo>
                <a:cubicBezTo>
                  <a:pt x="480" y="4381"/>
                  <a:pt x="0" y="4860"/>
                  <a:pt x="0" y="5450"/>
                </a:cubicBezTo>
                <a:cubicBezTo>
                  <a:pt x="0" y="6040"/>
                  <a:pt x="480" y="6520"/>
                  <a:pt x="1070" y="6520"/>
                </a:cubicBezTo>
                <a:cubicBezTo>
                  <a:pt x="1659" y="6520"/>
                  <a:pt x="2139" y="6040"/>
                  <a:pt x="2139" y="5450"/>
                </a:cubicBezTo>
                <a:cubicBezTo>
                  <a:pt x="2139" y="5193"/>
                  <a:pt x="2048" y="4957"/>
                  <a:pt x="1896" y="4772"/>
                </a:cubicBezTo>
                <a:lnTo>
                  <a:pt x="2331" y="4337"/>
                </a:lnTo>
                <a:cubicBezTo>
                  <a:pt x="2581" y="4555"/>
                  <a:pt x="2908" y="4686"/>
                  <a:pt x="3264" y="4686"/>
                </a:cubicBezTo>
                <a:cubicBezTo>
                  <a:pt x="3621" y="4686"/>
                  <a:pt x="3947" y="4555"/>
                  <a:pt x="4198" y="4337"/>
                </a:cubicBezTo>
                <a:lnTo>
                  <a:pt x="4630" y="4770"/>
                </a:lnTo>
                <a:cubicBezTo>
                  <a:pt x="4477" y="4955"/>
                  <a:pt x="4385" y="5192"/>
                  <a:pt x="4385" y="5450"/>
                </a:cubicBezTo>
                <a:cubicBezTo>
                  <a:pt x="4385" y="6040"/>
                  <a:pt x="4865" y="6520"/>
                  <a:pt x="5454" y="6520"/>
                </a:cubicBezTo>
                <a:cubicBezTo>
                  <a:pt x="6044" y="6520"/>
                  <a:pt x="6524" y="6040"/>
                  <a:pt x="6524" y="5450"/>
                </a:cubicBezTo>
                <a:cubicBezTo>
                  <a:pt x="6524" y="4860"/>
                  <a:pt x="6044" y="4381"/>
                  <a:pt x="5454" y="4381"/>
                </a:cubicBezTo>
                <a:close/>
                <a:moveTo>
                  <a:pt x="5454" y="1936"/>
                </a:moveTo>
                <a:cubicBezTo>
                  <a:pt x="5271" y="1936"/>
                  <a:pt x="5100" y="1878"/>
                  <a:pt x="4960" y="1780"/>
                </a:cubicBezTo>
                <a:lnTo>
                  <a:pt x="4961" y="1591"/>
                </a:lnTo>
                <a:cubicBezTo>
                  <a:pt x="4961" y="1419"/>
                  <a:pt x="5051" y="1259"/>
                  <a:pt x="5197" y="1170"/>
                </a:cubicBezTo>
                <a:cubicBezTo>
                  <a:pt x="5271" y="1218"/>
                  <a:pt x="5360" y="1246"/>
                  <a:pt x="5454" y="1246"/>
                </a:cubicBezTo>
                <a:cubicBezTo>
                  <a:pt x="5549" y="1246"/>
                  <a:pt x="5638" y="1218"/>
                  <a:pt x="5712" y="1170"/>
                </a:cubicBezTo>
                <a:cubicBezTo>
                  <a:pt x="5858" y="1259"/>
                  <a:pt x="5948" y="1419"/>
                  <a:pt x="5948" y="1592"/>
                </a:cubicBezTo>
                <a:lnTo>
                  <a:pt x="5950" y="1779"/>
                </a:lnTo>
                <a:cubicBezTo>
                  <a:pt x="5809" y="1878"/>
                  <a:pt x="5639" y="1936"/>
                  <a:pt x="5454" y="1936"/>
                </a:cubicBezTo>
                <a:close/>
                <a:moveTo>
                  <a:pt x="5184" y="772"/>
                </a:moveTo>
                <a:cubicBezTo>
                  <a:pt x="5184" y="623"/>
                  <a:pt x="5305" y="502"/>
                  <a:pt x="5454" y="502"/>
                </a:cubicBezTo>
                <a:cubicBezTo>
                  <a:pt x="5603" y="502"/>
                  <a:pt x="5725" y="623"/>
                  <a:pt x="5725" y="772"/>
                </a:cubicBezTo>
                <a:cubicBezTo>
                  <a:pt x="5725" y="921"/>
                  <a:pt x="5603" y="1042"/>
                  <a:pt x="5454" y="1042"/>
                </a:cubicBezTo>
                <a:cubicBezTo>
                  <a:pt x="5305" y="1042"/>
                  <a:pt x="5184" y="921"/>
                  <a:pt x="5184" y="772"/>
                </a:cubicBezTo>
                <a:close/>
                <a:moveTo>
                  <a:pt x="4589" y="1070"/>
                </a:moveTo>
                <a:cubicBezTo>
                  <a:pt x="4589" y="592"/>
                  <a:pt x="4977" y="204"/>
                  <a:pt x="5454" y="204"/>
                </a:cubicBezTo>
                <a:cubicBezTo>
                  <a:pt x="5932" y="204"/>
                  <a:pt x="6320" y="592"/>
                  <a:pt x="6320" y="1070"/>
                </a:cubicBezTo>
                <a:cubicBezTo>
                  <a:pt x="6320" y="1262"/>
                  <a:pt x="6258" y="1439"/>
                  <a:pt x="6152" y="1582"/>
                </a:cubicBezTo>
                <a:cubicBezTo>
                  <a:pt x="6149" y="1358"/>
                  <a:pt x="6038" y="1150"/>
                  <a:pt x="5857" y="1022"/>
                </a:cubicBezTo>
                <a:cubicBezTo>
                  <a:pt x="5902" y="949"/>
                  <a:pt x="5928" y="864"/>
                  <a:pt x="5928" y="772"/>
                </a:cubicBezTo>
                <a:cubicBezTo>
                  <a:pt x="5928" y="511"/>
                  <a:pt x="5716" y="298"/>
                  <a:pt x="5454" y="298"/>
                </a:cubicBezTo>
                <a:cubicBezTo>
                  <a:pt x="5193" y="298"/>
                  <a:pt x="4980" y="511"/>
                  <a:pt x="4980" y="772"/>
                </a:cubicBezTo>
                <a:cubicBezTo>
                  <a:pt x="4980" y="864"/>
                  <a:pt x="5006" y="949"/>
                  <a:pt x="5052" y="1022"/>
                </a:cubicBezTo>
                <a:cubicBezTo>
                  <a:pt x="4870" y="1150"/>
                  <a:pt x="4760" y="1358"/>
                  <a:pt x="4757" y="1582"/>
                </a:cubicBezTo>
                <a:cubicBezTo>
                  <a:pt x="4651" y="1439"/>
                  <a:pt x="4589" y="1262"/>
                  <a:pt x="4589" y="1070"/>
                </a:cubicBezTo>
                <a:close/>
                <a:moveTo>
                  <a:pt x="1070" y="1936"/>
                </a:moveTo>
                <a:cubicBezTo>
                  <a:pt x="886" y="1936"/>
                  <a:pt x="715" y="1878"/>
                  <a:pt x="575" y="1780"/>
                </a:cubicBezTo>
                <a:lnTo>
                  <a:pt x="576" y="1591"/>
                </a:lnTo>
                <a:cubicBezTo>
                  <a:pt x="576" y="1419"/>
                  <a:pt x="666" y="1259"/>
                  <a:pt x="812" y="1170"/>
                </a:cubicBezTo>
                <a:cubicBezTo>
                  <a:pt x="886" y="1218"/>
                  <a:pt x="975" y="1246"/>
                  <a:pt x="1070" y="1246"/>
                </a:cubicBezTo>
                <a:cubicBezTo>
                  <a:pt x="1164" y="1246"/>
                  <a:pt x="1253" y="1218"/>
                  <a:pt x="1327" y="1170"/>
                </a:cubicBezTo>
                <a:cubicBezTo>
                  <a:pt x="1473" y="1259"/>
                  <a:pt x="1563" y="1419"/>
                  <a:pt x="1563" y="1592"/>
                </a:cubicBezTo>
                <a:lnTo>
                  <a:pt x="1565" y="1779"/>
                </a:lnTo>
                <a:cubicBezTo>
                  <a:pt x="1425" y="1878"/>
                  <a:pt x="1254" y="1936"/>
                  <a:pt x="1070" y="1936"/>
                </a:cubicBezTo>
                <a:close/>
                <a:moveTo>
                  <a:pt x="799" y="772"/>
                </a:moveTo>
                <a:cubicBezTo>
                  <a:pt x="799" y="623"/>
                  <a:pt x="921" y="502"/>
                  <a:pt x="1070" y="502"/>
                </a:cubicBezTo>
                <a:cubicBezTo>
                  <a:pt x="1219" y="502"/>
                  <a:pt x="1340" y="623"/>
                  <a:pt x="1340" y="772"/>
                </a:cubicBezTo>
                <a:cubicBezTo>
                  <a:pt x="1340" y="921"/>
                  <a:pt x="1219" y="1042"/>
                  <a:pt x="1070" y="1042"/>
                </a:cubicBezTo>
                <a:cubicBezTo>
                  <a:pt x="921" y="1042"/>
                  <a:pt x="799" y="921"/>
                  <a:pt x="799" y="772"/>
                </a:cubicBezTo>
                <a:close/>
                <a:moveTo>
                  <a:pt x="1472" y="1022"/>
                </a:moveTo>
                <a:cubicBezTo>
                  <a:pt x="1518" y="949"/>
                  <a:pt x="1544" y="864"/>
                  <a:pt x="1544" y="772"/>
                </a:cubicBezTo>
                <a:cubicBezTo>
                  <a:pt x="1544" y="511"/>
                  <a:pt x="1331" y="298"/>
                  <a:pt x="1070" y="298"/>
                </a:cubicBezTo>
                <a:cubicBezTo>
                  <a:pt x="808" y="298"/>
                  <a:pt x="596" y="511"/>
                  <a:pt x="596" y="772"/>
                </a:cubicBezTo>
                <a:cubicBezTo>
                  <a:pt x="596" y="864"/>
                  <a:pt x="622" y="949"/>
                  <a:pt x="667" y="1022"/>
                </a:cubicBezTo>
                <a:cubicBezTo>
                  <a:pt x="486" y="1150"/>
                  <a:pt x="375" y="1358"/>
                  <a:pt x="372" y="1582"/>
                </a:cubicBezTo>
                <a:cubicBezTo>
                  <a:pt x="266" y="1439"/>
                  <a:pt x="204" y="1262"/>
                  <a:pt x="204" y="1070"/>
                </a:cubicBezTo>
                <a:cubicBezTo>
                  <a:pt x="204" y="592"/>
                  <a:pt x="592" y="204"/>
                  <a:pt x="1070" y="204"/>
                </a:cubicBezTo>
                <a:cubicBezTo>
                  <a:pt x="1547" y="204"/>
                  <a:pt x="1935" y="592"/>
                  <a:pt x="1935" y="1070"/>
                </a:cubicBezTo>
                <a:cubicBezTo>
                  <a:pt x="1935" y="1262"/>
                  <a:pt x="1873" y="1439"/>
                  <a:pt x="1767" y="1583"/>
                </a:cubicBezTo>
                <a:cubicBezTo>
                  <a:pt x="1764" y="1358"/>
                  <a:pt x="1654" y="1150"/>
                  <a:pt x="1472" y="1022"/>
                </a:cubicBezTo>
                <a:close/>
                <a:moveTo>
                  <a:pt x="1070" y="6316"/>
                </a:moveTo>
                <a:cubicBezTo>
                  <a:pt x="886" y="6316"/>
                  <a:pt x="715" y="6258"/>
                  <a:pt x="575" y="6160"/>
                </a:cubicBezTo>
                <a:lnTo>
                  <a:pt x="576" y="5971"/>
                </a:lnTo>
                <a:cubicBezTo>
                  <a:pt x="576" y="5799"/>
                  <a:pt x="666" y="5640"/>
                  <a:pt x="812" y="5550"/>
                </a:cubicBezTo>
                <a:cubicBezTo>
                  <a:pt x="886" y="5598"/>
                  <a:pt x="975" y="5626"/>
                  <a:pt x="1070" y="5626"/>
                </a:cubicBezTo>
                <a:cubicBezTo>
                  <a:pt x="1164" y="5626"/>
                  <a:pt x="1253" y="5598"/>
                  <a:pt x="1327" y="5550"/>
                </a:cubicBezTo>
                <a:cubicBezTo>
                  <a:pt x="1473" y="5640"/>
                  <a:pt x="1563" y="5799"/>
                  <a:pt x="1563" y="5972"/>
                </a:cubicBezTo>
                <a:lnTo>
                  <a:pt x="1565" y="6160"/>
                </a:lnTo>
                <a:cubicBezTo>
                  <a:pt x="1425" y="6258"/>
                  <a:pt x="1254" y="6316"/>
                  <a:pt x="1070" y="6316"/>
                </a:cubicBezTo>
                <a:close/>
                <a:moveTo>
                  <a:pt x="799" y="5152"/>
                </a:moveTo>
                <a:cubicBezTo>
                  <a:pt x="799" y="5003"/>
                  <a:pt x="921" y="4882"/>
                  <a:pt x="1070" y="4882"/>
                </a:cubicBezTo>
                <a:cubicBezTo>
                  <a:pt x="1219" y="4882"/>
                  <a:pt x="1340" y="5003"/>
                  <a:pt x="1340" y="5152"/>
                </a:cubicBezTo>
                <a:cubicBezTo>
                  <a:pt x="1340" y="5301"/>
                  <a:pt x="1219" y="5423"/>
                  <a:pt x="1070" y="5423"/>
                </a:cubicBezTo>
                <a:cubicBezTo>
                  <a:pt x="921" y="5423"/>
                  <a:pt x="799" y="5301"/>
                  <a:pt x="799" y="5152"/>
                </a:cubicBezTo>
                <a:close/>
                <a:moveTo>
                  <a:pt x="1935" y="5450"/>
                </a:moveTo>
                <a:cubicBezTo>
                  <a:pt x="1935" y="5642"/>
                  <a:pt x="1873" y="5819"/>
                  <a:pt x="1767" y="5963"/>
                </a:cubicBezTo>
                <a:cubicBezTo>
                  <a:pt x="1764" y="5738"/>
                  <a:pt x="1654" y="5530"/>
                  <a:pt x="1472" y="5402"/>
                </a:cubicBezTo>
                <a:cubicBezTo>
                  <a:pt x="1518" y="5329"/>
                  <a:pt x="1544" y="5244"/>
                  <a:pt x="1544" y="5152"/>
                </a:cubicBezTo>
                <a:cubicBezTo>
                  <a:pt x="1544" y="4891"/>
                  <a:pt x="1331" y="4678"/>
                  <a:pt x="1070" y="4678"/>
                </a:cubicBezTo>
                <a:cubicBezTo>
                  <a:pt x="808" y="4678"/>
                  <a:pt x="596" y="4891"/>
                  <a:pt x="596" y="5152"/>
                </a:cubicBezTo>
                <a:cubicBezTo>
                  <a:pt x="596" y="5244"/>
                  <a:pt x="622" y="5329"/>
                  <a:pt x="667" y="5402"/>
                </a:cubicBezTo>
                <a:cubicBezTo>
                  <a:pt x="486" y="5530"/>
                  <a:pt x="375" y="5739"/>
                  <a:pt x="372" y="5963"/>
                </a:cubicBezTo>
                <a:cubicBezTo>
                  <a:pt x="266" y="5819"/>
                  <a:pt x="204" y="5642"/>
                  <a:pt x="204" y="5450"/>
                </a:cubicBezTo>
                <a:cubicBezTo>
                  <a:pt x="204" y="4973"/>
                  <a:pt x="592" y="4584"/>
                  <a:pt x="1070" y="4584"/>
                </a:cubicBezTo>
                <a:cubicBezTo>
                  <a:pt x="1547" y="4584"/>
                  <a:pt x="1935" y="4973"/>
                  <a:pt x="1935" y="5450"/>
                </a:cubicBezTo>
                <a:close/>
                <a:moveTo>
                  <a:pt x="3977" y="4252"/>
                </a:moveTo>
                <a:cubicBezTo>
                  <a:pt x="3776" y="4397"/>
                  <a:pt x="3530" y="4482"/>
                  <a:pt x="3264" y="4482"/>
                </a:cubicBezTo>
                <a:cubicBezTo>
                  <a:pt x="2998" y="4482"/>
                  <a:pt x="2752" y="4397"/>
                  <a:pt x="2551" y="4252"/>
                </a:cubicBezTo>
                <a:lnTo>
                  <a:pt x="2551" y="3973"/>
                </a:lnTo>
                <a:cubicBezTo>
                  <a:pt x="2551" y="3716"/>
                  <a:pt x="2690" y="3479"/>
                  <a:pt x="2913" y="3352"/>
                </a:cubicBezTo>
                <a:cubicBezTo>
                  <a:pt x="3013" y="3422"/>
                  <a:pt x="3134" y="3464"/>
                  <a:pt x="3264" y="3464"/>
                </a:cubicBezTo>
                <a:cubicBezTo>
                  <a:pt x="3395" y="3464"/>
                  <a:pt x="3516" y="3422"/>
                  <a:pt x="3615" y="3352"/>
                </a:cubicBezTo>
                <a:cubicBezTo>
                  <a:pt x="3839" y="3479"/>
                  <a:pt x="3977" y="3716"/>
                  <a:pt x="3977" y="3973"/>
                </a:cubicBezTo>
                <a:lnTo>
                  <a:pt x="3977" y="4252"/>
                </a:lnTo>
                <a:close/>
                <a:moveTo>
                  <a:pt x="2857" y="2853"/>
                </a:moveTo>
                <a:cubicBezTo>
                  <a:pt x="2857" y="2628"/>
                  <a:pt x="3040" y="2445"/>
                  <a:pt x="3264" y="2445"/>
                </a:cubicBezTo>
                <a:cubicBezTo>
                  <a:pt x="3489" y="2445"/>
                  <a:pt x="3672" y="2628"/>
                  <a:pt x="3672" y="2853"/>
                </a:cubicBezTo>
                <a:cubicBezTo>
                  <a:pt x="3672" y="3077"/>
                  <a:pt x="3489" y="3260"/>
                  <a:pt x="3264" y="3260"/>
                </a:cubicBezTo>
                <a:cubicBezTo>
                  <a:pt x="3040" y="3260"/>
                  <a:pt x="2857" y="3077"/>
                  <a:pt x="2857" y="2853"/>
                </a:cubicBezTo>
                <a:close/>
                <a:moveTo>
                  <a:pt x="4181" y="4068"/>
                </a:moveTo>
                <a:lnTo>
                  <a:pt x="4181" y="3973"/>
                </a:lnTo>
                <a:cubicBezTo>
                  <a:pt x="4181" y="3662"/>
                  <a:pt x="4023" y="3373"/>
                  <a:pt x="3764" y="3204"/>
                </a:cubicBezTo>
                <a:cubicBezTo>
                  <a:pt x="3834" y="3105"/>
                  <a:pt x="3875" y="2983"/>
                  <a:pt x="3875" y="2853"/>
                </a:cubicBezTo>
                <a:cubicBezTo>
                  <a:pt x="3875" y="2516"/>
                  <a:pt x="3601" y="2241"/>
                  <a:pt x="3264" y="2241"/>
                </a:cubicBezTo>
                <a:cubicBezTo>
                  <a:pt x="2927" y="2241"/>
                  <a:pt x="2653" y="2516"/>
                  <a:pt x="2653" y="2853"/>
                </a:cubicBezTo>
                <a:cubicBezTo>
                  <a:pt x="2653" y="2983"/>
                  <a:pt x="2695" y="3105"/>
                  <a:pt x="2765" y="3204"/>
                </a:cubicBezTo>
                <a:cubicBezTo>
                  <a:pt x="2506" y="3373"/>
                  <a:pt x="2347" y="3662"/>
                  <a:pt x="2347" y="3973"/>
                </a:cubicBezTo>
                <a:lnTo>
                  <a:pt x="2347" y="4068"/>
                </a:lnTo>
                <a:cubicBezTo>
                  <a:pt x="2157" y="3852"/>
                  <a:pt x="2042" y="3569"/>
                  <a:pt x="2042" y="3260"/>
                </a:cubicBezTo>
                <a:cubicBezTo>
                  <a:pt x="2042" y="2586"/>
                  <a:pt x="2590" y="2038"/>
                  <a:pt x="3264" y="2038"/>
                </a:cubicBezTo>
                <a:cubicBezTo>
                  <a:pt x="3938" y="2038"/>
                  <a:pt x="4487" y="2586"/>
                  <a:pt x="4487" y="3260"/>
                </a:cubicBezTo>
                <a:cubicBezTo>
                  <a:pt x="4487" y="3569"/>
                  <a:pt x="4371" y="3852"/>
                  <a:pt x="4181" y="4068"/>
                </a:cubicBezTo>
                <a:close/>
                <a:moveTo>
                  <a:pt x="5454" y="6316"/>
                </a:moveTo>
                <a:cubicBezTo>
                  <a:pt x="5271" y="6316"/>
                  <a:pt x="5100" y="6258"/>
                  <a:pt x="4960" y="6160"/>
                </a:cubicBezTo>
                <a:lnTo>
                  <a:pt x="4961" y="5971"/>
                </a:lnTo>
                <a:cubicBezTo>
                  <a:pt x="4961" y="5799"/>
                  <a:pt x="5051" y="5640"/>
                  <a:pt x="5197" y="5550"/>
                </a:cubicBezTo>
                <a:cubicBezTo>
                  <a:pt x="5271" y="5598"/>
                  <a:pt x="5360" y="5626"/>
                  <a:pt x="5454" y="5626"/>
                </a:cubicBezTo>
                <a:cubicBezTo>
                  <a:pt x="5549" y="5626"/>
                  <a:pt x="5638" y="5598"/>
                  <a:pt x="5712" y="5550"/>
                </a:cubicBezTo>
                <a:cubicBezTo>
                  <a:pt x="5858" y="5640"/>
                  <a:pt x="5948" y="5799"/>
                  <a:pt x="5948" y="5972"/>
                </a:cubicBezTo>
                <a:lnTo>
                  <a:pt x="5950" y="6160"/>
                </a:lnTo>
                <a:cubicBezTo>
                  <a:pt x="5809" y="6258"/>
                  <a:pt x="5639" y="6316"/>
                  <a:pt x="5454" y="6316"/>
                </a:cubicBezTo>
                <a:close/>
                <a:moveTo>
                  <a:pt x="5184" y="5152"/>
                </a:moveTo>
                <a:cubicBezTo>
                  <a:pt x="5184" y="5003"/>
                  <a:pt x="5305" y="4882"/>
                  <a:pt x="5454" y="4882"/>
                </a:cubicBezTo>
                <a:cubicBezTo>
                  <a:pt x="5603" y="4882"/>
                  <a:pt x="5725" y="5003"/>
                  <a:pt x="5725" y="5152"/>
                </a:cubicBezTo>
                <a:cubicBezTo>
                  <a:pt x="5725" y="5301"/>
                  <a:pt x="5603" y="5423"/>
                  <a:pt x="5454" y="5423"/>
                </a:cubicBezTo>
                <a:cubicBezTo>
                  <a:pt x="5305" y="5423"/>
                  <a:pt x="5184" y="5301"/>
                  <a:pt x="5184" y="5152"/>
                </a:cubicBezTo>
                <a:close/>
                <a:moveTo>
                  <a:pt x="6152" y="5963"/>
                </a:moveTo>
                <a:cubicBezTo>
                  <a:pt x="6149" y="5738"/>
                  <a:pt x="6038" y="5530"/>
                  <a:pt x="5857" y="5402"/>
                </a:cubicBezTo>
                <a:cubicBezTo>
                  <a:pt x="5902" y="5329"/>
                  <a:pt x="5928" y="5244"/>
                  <a:pt x="5928" y="5152"/>
                </a:cubicBezTo>
                <a:cubicBezTo>
                  <a:pt x="5928" y="4891"/>
                  <a:pt x="5716" y="4678"/>
                  <a:pt x="5454" y="4678"/>
                </a:cubicBezTo>
                <a:cubicBezTo>
                  <a:pt x="5193" y="4678"/>
                  <a:pt x="4980" y="4891"/>
                  <a:pt x="4980" y="5152"/>
                </a:cubicBezTo>
                <a:cubicBezTo>
                  <a:pt x="4980" y="5244"/>
                  <a:pt x="5006" y="5329"/>
                  <a:pt x="5052" y="5402"/>
                </a:cubicBezTo>
                <a:cubicBezTo>
                  <a:pt x="4870" y="5530"/>
                  <a:pt x="4760" y="5739"/>
                  <a:pt x="4757" y="5963"/>
                </a:cubicBezTo>
                <a:cubicBezTo>
                  <a:pt x="4651" y="5819"/>
                  <a:pt x="4589" y="5642"/>
                  <a:pt x="4589" y="5450"/>
                </a:cubicBezTo>
                <a:cubicBezTo>
                  <a:pt x="4589" y="4973"/>
                  <a:pt x="4977" y="4584"/>
                  <a:pt x="5454" y="4584"/>
                </a:cubicBezTo>
                <a:cubicBezTo>
                  <a:pt x="5932" y="4584"/>
                  <a:pt x="6320" y="4973"/>
                  <a:pt x="6320" y="5450"/>
                </a:cubicBezTo>
                <a:cubicBezTo>
                  <a:pt x="6320" y="5642"/>
                  <a:pt x="6258" y="5819"/>
                  <a:pt x="6152" y="5963"/>
                </a:cubicBezTo>
                <a:close/>
              </a:path>
            </a:pathLst>
          </a:custGeom>
          <a:solidFill>
            <a:schemeClr val="bg1"/>
          </a:solidFill>
          <a:ln>
            <a:noFill/>
          </a:ln>
        </p:spPr>
      </p:sp>
      <p:sp>
        <p:nvSpPr>
          <p:cNvPr id="94" name="ecology_360331"/>
          <p:cNvSpPr/>
          <p:nvPr/>
        </p:nvSpPr>
        <p:spPr bwMode="auto">
          <a:xfrm>
            <a:off x="7057701" y="2872223"/>
            <a:ext cx="390439" cy="38932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7633" h="605906">
                <a:moveTo>
                  <a:pt x="196948" y="417113"/>
                </a:moveTo>
                <a:lnTo>
                  <a:pt x="283814" y="417113"/>
                </a:lnTo>
                <a:lnTo>
                  <a:pt x="283814" y="561772"/>
                </a:lnTo>
                <a:cubicBezTo>
                  <a:pt x="248391" y="547199"/>
                  <a:pt x="214392" y="494774"/>
                  <a:pt x="196948" y="417113"/>
                </a:cubicBezTo>
                <a:close/>
                <a:moveTo>
                  <a:pt x="22581" y="417113"/>
                </a:moveTo>
                <a:lnTo>
                  <a:pt x="156535" y="417113"/>
                </a:lnTo>
                <a:cubicBezTo>
                  <a:pt x="177452" y="517532"/>
                  <a:pt x="225159" y="589870"/>
                  <a:pt x="283814" y="603288"/>
                </a:cubicBezTo>
                <a:lnTo>
                  <a:pt x="283814" y="604888"/>
                </a:lnTo>
                <a:cubicBezTo>
                  <a:pt x="165525" y="597245"/>
                  <a:pt x="65571" y="521798"/>
                  <a:pt x="22581" y="417113"/>
                </a:cubicBezTo>
                <a:close/>
                <a:moveTo>
                  <a:pt x="432831" y="406620"/>
                </a:moveTo>
                <a:cubicBezTo>
                  <a:pt x="423727" y="406723"/>
                  <a:pt x="415589" y="407350"/>
                  <a:pt x="409270" y="408039"/>
                </a:cubicBezTo>
                <a:cubicBezTo>
                  <a:pt x="405176" y="445904"/>
                  <a:pt x="409537" y="492124"/>
                  <a:pt x="433746" y="516211"/>
                </a:cubicBezTo>
                <a:cubicBezTo>
                  <a:pt x="439264" y="521722"/>
                  <a:pt x="446028" y="526433"/>
                  <a:pt x="453949" y="530166"/>
                </a:cubicBezTo>
                <a:cubicBezTo>
                  <a:pt x="473263" y="539321"/>
                  <a:pt x="496225" y="541899"/>
                  <a:pt x="515539" y="541988"/>
                </a:cubicBezTo>
                <a:lnTo>
                  <a:pt x="469970" y="496479"/>
                </a:lnTo>
                <a:cubicBezTo>
                  <a:pt x="462226" y="488746"/>
                  <a:pt x="462226" y="476302"/>
                  <a:pt x="469970" y="468570"/>
                </a:cubicBezTo>
                <a:cubicBezTo>
                  <a:pt x="477624" y="460837"/>
                  <a:pt x="490173" y="460748"/>
                  <a:pt x="497916" y="468481"/>
                </a:cubicBezTo>
                <a:lnTo>
                  <a:pt x="543485" y="513900"/>
                </a:lnTo>
                <a:cubicBezTo>
                  <a:pt x="543307" y="493635"/>
                  <a:pt x="540459" y="470881"/>
                  <a:pt x="531648" y="452570"/>
                </a:cubicBezTo>
                <a:cubicBezTo>
                  <a:pt x="527910" y="444660"/>
                  <a:pt x="523193" y="437905"/>
                  <a:pt x="517764" y="432394"/>
                </a:cubicBezTo>
                <a:cubicBezTo>
                  <a:pt x="496136" y="410728"/>
                  <a:pt x="460141" y="406312"/>
                  <a:pt x="432831" y="406620"/>
                </a:cubicBezTo>
                <a:close/>
                <a:moveTo>
                  <a:pt x="323472" y="228138"/>
                </a:moveTo>
                <a:lnTo>
                  <a:pt x="417458" y="228138"/>
                </a:lnTo>
                <a:cubicBezTo>
                  <a:pt x="420573" y="251337"/>
                  <a:pt x="422442" y="276047"/>
                  <a:pt x="422442" y="302445"/>
                </a:cubicBezTo>
                <a:cubicBezTo>
                  <a:pt x="422442" y="324755"/>
                  <a:pt x="420840" y="346532"/>
                  <a:pt x="418348" y="367597"/>
                </a:cubicBezTo>
                <a:cubicBezTo>
                  <a:pt x="429741" y="366975"/>
                  <a:pt x="443447" y="366886"/>
                  <a:pt x="458132" y="368308"/>
                </a:cubicBezTo>
                <a:cubicBezTo>
                  <a:pt x="460535" y="346887"/>
                  <a:pt x="462048" y="325022"/>
                  <a:pt x="462048" y="302445"/>
                </a:cubicBezTo>
                <a:cubicBezTo>
                  <a:pt x="462048" y="276669"/>
                  <a:pt x="460446" y="251870"/>
                  <a:pt x="457420" y="228138"/>
                </a:cubicBezTo>
                <a:lnTo>
                  <a:pt x="598044" y="228138"/>
                </a:lnTo>
                <a:cubicBezTo>
                  <a:pt x="604007" y="251959"/>
                  <a:pt x="607211" y="276847"/>
                  <a:pt x="607211" y="302445"/>
                </a:cubicBezTo>
                <a:cubicBezTo>
                  <a:pt x="607211" y="328044"/>
                  <a:pt x="603918" y="353287"/>
                  <a:pt x="597599" y="377552"/>
                </a:cubicBezTo>
                <a:lnTo>
                  <a:pt x="501476" y="377552"/>
                </a:lnTo>
                <a:cubicBezTo>
                  <a:pt x="517675" y="383241"/>
                  <a:pt x="533072" y="391774"/>
                  <a:pt x="545710" y="404484"/>
                </a:cubicBezTo>
                <a:cubicBezTo>
                  <a:pt x="549538" y="408306"/>
                  <a:pt x="553009" y="412573"/>
                  <a:pt x="556302" y="417106"/>
                </a:cubicBezTo>
                <a:lnTo>
                  <a:pt x="584515" y="417106"/>
                </a:lnTo>
                <a:cubicBezTo>
                  <a:pt x="580688" y="426527"/>
                  <a:pt x="576149" y="435682"/>
                  <a:pt x="571343" y="444660"/>
                </a:cubicBezTo>
                <a:cubicBezTo>
                  <a:pt x="587007" y="484746"/>
                  <a:pt x="583536" y="530611"/>
                  <a:pt x="580777" y="551232"/>
                </a:cubicBezTo>
                <a:lnTo>
                  <a:pt x="601782" y="572120"/>
                </a:lnTo>
                <a:cubicBezTo>
                  <a:pt x="609525" y="579852"/>
                  <a:pt x="609614" y="592296"/>
                  <a:pt x="601871" y="600029"/>
                </a:cubicBezTo>
                <a:cubicBezTo>
                  <a:pt x="594128" y="607851"/>
                  <a:pt x="581578" y="607851"/>
                  <a:pt x="573835" y="600118"/>
                </a:cubicBezTo>
                <a:lnTo>
                  <a:pt x="552831" y="579230"/>
                </a:lnTo>
                <a:cubicBezTo>
                  <a:pt x="544464" y="580297"/>
                  <a:pt x="531915" y="581541"/>
                  <a:pt x="517052" y="581541"/>
                </a:cubicBezTo>
                <a:cubicBezTo>
                  <a:pt x="495780" y="581541"/>
                  <a:pt x="470059" y="578964"/>
                  <a:pt x="446384" y="569897"/>
                </a:cubicBezTo>
                <a:cubicBezTo>
                  <a:pt x="438908" y="573897"/>
                  <a:pt x="431432" y="577630"/>
                  <a:pt x="423688" y="580919"/>
                </a:cubicBezTo>
                <a:cubicBezTo>
                  <a:pt x="407757" y="587763"/>
                  <a:pt x="391292" y="593274"/>
                  <a:pt x="374470" y="597274"/>
                </a:cubicBezTo>
                <a:cubicBezTo>
                  <a:pt x="357738" y="601274"/>
                  <a:pt x="340649" y="603851"/>
                  <a:pt x="323472" y="604918"/>
                </a:cubicBezTo>
                <a:lnTo>
                  <a:pt x="323472" y="603407"/>
                </a:lnTo>
                <a:cubicBezTo>
                  <a:pt x="342785" y="598963"/>
                  <a:pt x="361387" y="588208"/>
                  <a:pt x="378119" y="571497"/>
                </a:cubicBezTo>
                <a:cubicBezTo>
                  <a:pt x="386931" y="562787"/>
                  <a:pt x="395119" y="552476"/>
                  <a:pt x="402684" y="540921"/>
                </a:cubicBezTo>
                <a:cubicBezTo>
                  <a:pt x="392182" y="529544"/>
                  <a:pt x="384794" y="516300"/>
                  <a:pt x="379543" y="502434"/>
                </a:cubicBezTo>
                <a:cubicBezTo>
                  <a:pt x="370821" y="518700"/>
                  <a:pt x="361031" y="532655"/>
                  <a:pt x="350262" y="543410"/>
                </a:cubicBezTo>
                <a:cubicBezTo>
                  <a:pt x="341450" y="552121"/>
                  <a:pt x="332461" y="558076"/>
                  <a:pt x="323472" y="561720"/>
                </a:cubicBezTo>
                <a:lnTo>
                  <a:pt x="323472" y="417106"/>
                </a:lnTo>
                <a:lnTo>
                  <a:pt x="368774" y="417106"/>
                </a:lnTo>
                <a:cubicBezTo>
                  <a:pt x="369397" y="407240"/>
                  <a:pt x="370554" y="384930"/>
                  <a:pt x="377051" y="377552"/>
                </a:cubicBezTo>
                <a:lnTo>
                  <a:pt x="323472" y="377552"/>
                </a:lnTo>
                <a:close/>
                <a:moveTo>
                  <a:pt x="189725" y="228138"/>
                </a:moveTo>
                <a:lnTo>
                  <a:pt x="283814" y="228138"/>
                </a:lnTo>
                <a:lnTo>
                  <a:pt x="283814" y="377525"/>
                </a:lnTo>
                <a:lnTo>
                  <a:pt x="189814" y="377525"/>
                </a:lnTo>
                <a:cubicBezTo>
                  <a:pt x="186698" y="354064"/>
                  <a:pt x="184740" y="329092"/>
                  <a:pt x="184740" y="302432"/>
                </a:cubicBezTo>
                <a:cubicBezTo>
                  <a:pt x="184740" y="276038"/>
                  <a:pt x="186609" y="251333"/>
                  <a:pt x="189725" y="228138"/>
                </a:cubicBezTo>
                <a:close/>
                <a:moveTo>
                  <a:pt x="9255" y="228138"/>
                </a:moveTo>
                <a:lnTo>
                  <a:pt x="149773" y="228138"/>
                </a:lnTo>
                <a:cubicBezTo>
                  <a:pt x="146836" y="251866"/>
                  <a:pt x="145145" y="276660"/>
                  <a:pt x="145145" y="302432"/>
                </a:cubicBezTo>
                <a:cubicBezTo>
                  <a:pt x="145145" y="328470"/>
                  <a:pt x="146836" y="353531"/>
                  <a:pt x="149951" y="377525"/>
                </a:cubicBezTo>
                <a:lnTo>
                  <a:pt x="9433" y="377525"/>
                </a:lnTo>
                <a:cubicBezTo>
                  <a:pt x="3293" y="353531"/>
                  <a:pt x="0" y="328292"/>
                  <a:pt x="0" y="302432"/>
                </a:cubicBezTo>
                <a:cubicBezTo>
                  <a:pt x="0" y="276838"/>
                  <a:pt x="3204" y="251955"/>
                  <a:pt x="9255" y="228138"/>
                </a:cubicBezTo>
                <a:close/>
                <a:moveTo>
                  <a:pt x="323472" y="43045"/>
                </a:moveTo>
                <a:cubicBezTo>
                  <a:pt x="358969" y="57709"/>
                  <a:pt x="393131" y="110501"/>
                  <a:pt x="410479" y="188622"/>
                </a:cubicBezTo>
                <a:lnTo>
                  <a:pt x="323472" y="188622"/>
                </a:lnTo>
                <a:close/>
                <a:moveTo>
                  <a:pt x="283814" y="43045"/>
                </a:moveTo>
                <a:lnTo>
                  <a:pt x="283814" y="188622"/>
                </a:lnTo>
                <a:lnTo>
                  <a:pt x="196807" y="188622"/>
                </a:lnTo>
                <a:cubicBezTo>
                  <a:pt x="214155" y="110501"/>
                  <a:pt x="248228" y="57709"/>
                  <a:pt x="283814" y="43045"/>
                </a:cubicBezTo>
                <a:close/>
                <a:moveTo>
                  <a:pt x="323472" y="0"/>
                </a:moveTo>
                <a:cubicBezTo>
                  <a:pt x="442003" y="7644"/>
                  <a:pt x="542114" y="83467"/>
                  <a:pt x="584917" y="188622"/>
                </a:cubicBezTo>
                <a:lnTo>
                  <a:pt x="450813" y="188622"/>
                </a:lnTo>
                <a:cubicBezTo>
                  <a:pt x="430079" y="87733"/>
                  <a:pt x="382204" y="15022"/>
                  <a:pt x="323472" y="1600"/>
                </a:cubicBezTo>
                <a:close/>
                <a:moveTo>
                  <a:pt x="283814" y="0"/>
                </a:moveTo>
                <a:lnTo>
                  <a:pt x="283814" y="1600"/>
                </a:lnTo>
                <a:cubicBezTo>
                  <a:pt x="225071" y="15022"/>
                  <a:pt x="177186" y="87733"/>
                  <a:pt x="156359" y="188622"/>
                </a:cubicBezTo>
                <a:lnTo>
                  <a:pt x="22228" y="188622"/>
                </a:lnTo>
                <a:cubicBezTo>
                  <a:pt x="65039" y="83467"/>
                  <a:pt x="165259" y="7644"/>
                  <a:pt x="283814" y="0"/>
                </a:cubicBezTo>
                <a:close/>
              </a:path>
            </a:pathLst>
          </a:custGeom>
          <a:solidFill>
            <a:schemeClr val="bg1"/>
          </a:solidFill>
          <a:ln>
            <a:noFill/>
          </a:ln>
        </p:spPr>
      </p:sp>
      <p:sp>
        <p:nvSpPr>
          <p:cNvPr id="95" name="data-management-symbol_36093"/>
          <p:cNvSpPr/>
          <p:nvPr/>
        </p:nvSpPr>
        <p:spPr bwMode="auto">
          <a:xfrm>
            <a:off x="3140263" y="3879252"/>
            <a:ext cx="425388" cy="402013"/>
          </a:xfrm>
          <a:custGeom>
            <a:avLst/>
            <a:gdLst>
              <a:gd name="T0" fmla="*/ 392 w 558"/>
              <a:gd name="T1" fmla="*/ 455 h 528"/>
              <a:gd name="T2" fmla="*/ 392 w 558"/>
              <a:gd name="T3" fmla="*/ 405 h 528"/>
              <a:gd name="T4" fmla="*/ 468 w 558"/>
              <a:gd name="T5" fmla="*/ 92 h 528"/>
              <a:gd name="T6" fmla="*/ 468 w 558"/>
              <a:gd name="T7" fmla="*/ 111 h 528"/>
              <a:gd name="T8" fmla="*/ 536 w 558"/>
              <a:gd name="T9" fmla="*/ 437 h 528"/>
              <a:gd name="T10" fmla="*/ 468 w 558"/>
              <a:gd name="T11" fmla="*/ 455 h 528"/>
              <a:gd name="T12" fmla="*/ 536 w 558"/>
              <a:gd name="T13" fmla="*/ 455 h 528"/>
              <a:gd name="T14" fmla="*/ 558 w 558"/>
              <a:gd name="T15" fmla="*/ 455 h 528"/>
              <a:gd name="T16" fmla="*/ 558 w 558"/>
              <a:gd name="T17" fmla="*/ 111 h 528"/>
              <a:gd name="T18" fmla="*/ 558 w 558"/>
              <a:gd name="T19" fmla="*/ 94 h 528"/>
              <a:gd name="T20" fmla="*/ 468 w 558"/>
              <a:gd name="T21" fmla="*/ 92 h 528"/>
              <a:gd name="T22" fmla="*/ 384 w 558"/>
              <a:gd name="T23" fmla="*/ 348 h 528"/>
              <a:gd name="T24" fmla="*/ 395 w 558"/>
              <a:gd name="T25" fmla="*/ 393 h 528"/>
              <a:gd name="T26" fmla="*/ 403 w 558"/>
              <a:gd name="T27" fmla="*/ 348 h 528"/>
              <a:gd name="T28" fmla="*/ 395 w 558"/>
              <a:gd name="T29" fmla="*/ 348 h 528"/>
              <a:gd name="T30" fmla="*/ 403 w 558"/>
              <a:gd name="T31" fmla="*/ 200 h 528"/>
              <a:gd name="T32" fmla="*/ 403 w 558"/>
              <a:gd name="T33" fmla="*/ 162 h 528"/>
              <a:gd name="T34" fmla="*/ 384 w 558"/>
              <a:gd name="T35" fmla="*/ 208 h 528"/>
              <a:gd name="T36" fmla="*/ 394 w 558"/>
              <a:gd name="T37" fmla="*/ 208 h 528"/>
              <a:gd name="T38" fmla="*/ 449 w 558"/>
              <a:gd name="T39" fmla="*/ 264 h 528"/>
              <a:gd name="T40" fmla="*/ 339 w 558"/>
              <a:gd name="T41" fmla="*/ 294 h 528"/>
              <a:gd name="T42" fmla="*/ 449 w 558"/>
              <a:gd name="T43" fmla="*/ 264 h 528"/>
              <a:gd name="T44" fmla="*/ 343 w 558"/>
              <a:gd name="T45" fmla="*/ 73 h 528"/>
              <a:gd name="T46" fmla="*/ 444 w 558"/>
              <a:gd name="T47" fmla="*/ 146 h 528"/>
              <a:gd name="T48" fmla="*/ 155 w 558"/>
              <a:gd name="T49" fmla="*/ 93 h 528"/>
              <a:gd name="T50" fmla="*/ 155 w 558"/>
              <a:gd name="T51" fmla="*/ 0 h 528"/>
              <a:gd name="T52" fmla="*/ 155 w 558"/>
              <a:gd name="T53" fmla="*/ 93 h 528"/>
              <a:gd name="T54" fmla="*/ 0 w 558"/>
              <a:gd name="T55" fmla="*/ 80 h 528"/>
              <a:gd name="T56" fmla="*/ 0 w 558"/>
              <a:gd name="T57" fmla="*/ 208 h 528"/>
              <a:gd name="T58" fmla="*/ 0 w 558"/>
              <a:gd name="T59" fmla="*/ 209 h 528"/>
              <a:gd name="T60" fmla="*/ 155 w 558"/>
              <a:gd name="T61" fmla="*/ 238 h 528"/>
              <a:gd name="T62" fmla="*/ 310 w 558"/>
              <a:gd name="T63" fmla="*/ 207 h 528"/>
              <a:gd name="T64" fmla="*/ 155 w 558"/>
              <a:gd name="T65" fmla="*/ 110 h 528"/>
              <a:gd name="T66" fmla="*/ 0 w 558"/>
              <a:gd name="T67" fmla="*/ 227 h 528"/>
              <a:gd name="T68" fmla="*/ 0 w 558"/>
              <a:gd name="T69" fmla="*/ 355 h 528"/>
              <a:gd name="T70" fmla="*/ 0 w 558"/>
              <a:gd name="T71" fmla="*/ 356 h 528"/>
              <a:gd name="T72" fmla="*/ 155 w 558"/>
              <a:gd name="T73" fmla="*/ 385 h 528"/>
              <a:gd name="T74" fmla="*/ 310 w 558"/>
              <a:gd name="T75" fmla="*/ 354 h 528"/>
              <a:gd name="T76" fmla="*/ 155 w 558"/>
              <a:gd name="T77" fmla="*/ 257 h 528"/>
              <a:gd name="T78" fmla="*/ 0 w 558"/>
              <a:gd name="T79" fmla="*/ 370 h 528"/>
              <a:gd name="T80" fmla="*/ 0 w 558"/>
              <a:gd name="T81" fmla="*/ 498 h 528"/>
              <a:gd name="T82" fmla="*/ 0 w 558"/>
              <a:gd name="T83" fmla="*/ 499 h 528"/>
              <a:gd name="T84" fmla="*/ 155 w 558"/>
              <a:gd name="T85" fmla="*/ 528 h 528"/>
              <a:gd name="T86" fmla="*/ 310 w 558"/>
              <a:gd name="T87" fmla="*/ 497 h 528"/>
              <a:gd name="T88" fmla="*/ 155 w 558"/>
              <a:gd name="T89" fmla="*/ 4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528">
                <a:moveTo>
                  <a:pt x="449" y="430"/>
                </a:moveTo>
                <a:cubicBezTo>
                  <a:pt x="449" y="454"/>
                  <a:pt x="409" y="455"/>
                  <a:pt x="392" y="455"/>
                </a:cubicBezTo>
                <a:cubicBezTo>
                  <a:pt x="375" y="455"/>
                  <a:pt x="335" y="455"/>
                  <a:pt x="335" y="430"/>
                </a:cubicBezTo>
                <a:cubicBezTo>
                  <a:pt x="335" y="405"/>
                  <a:pt x="375" y="405"/>
                  <a:pt x="392" y="405"/>
                </a:cubicBezTo>
                <a:cubicBezTo>
                  <a:pt x="409" y="405"/>
                  <a:pt x="449" y="405"/>
                  <a:pt x="449" y="430"/>
                </a:cubicBezTo>
                <a:close/>
                <a:moveTo>
                  <a:pt x="468" y="92"/>
                </a:moveTo>
                <a:lnTo>
                  <a:pt x="468" y="92"/>
                </a:lnTo>
                <a:lnTo>
                  <a:pt x="468" y="111"/>
                </a:lnTo>
                <a:lnTo>
                  <a:pt x="536" y="111"/>
                </a:lnTo>
                <a:lnTo>
                  <a:pt x="536" y="437"/>
                </a:lnTo>
                <a:lnTo>
                  <a:pt x="468" y="437"/>
                </a:lnTo>
                <a:lnTo>
                  <a:pt x="468" y="455"/>
                </a:lnTo>
                <a:lnTo>
                  <a:pt x="476" y="455"/>
                </a:lnTo>
                <a:lnTo>
                  <a:pt x="536" y="455"/>
                </a:lnTo>
                <a:lnTo>
                  <a:pt x="550" y="455"/>
                </a:lnTo>
                <a:lnTo>
                  <a:pt x="558" y="455"/>
                </a:lnTo>
                <a:lnTo>
                  <a:pt x="558" y="446"/>
                </a:lnTo>
                <a:lnTo>
                  <a:pt x="558" y="111"/>
                </a:lnTo>
                <a:lnTo>
                  <a:pt x="558" y="102"/>
                </a:lnTo>
                <a:lnTo>
                  <a:pt x="558" y="94"/>
                </a:lnTo>
                <a:lnTo>
                  <a:pt x="558" y="92"/>
                </a:lnTo>
                <a:lnTo>
                  <a:pt x="468" y="92"/>
                </a:lnTo>
                <a:close/>
                <a:moveTo>
                  <a:pt x="395" y="348"/>
                </a:moveTo>
                <a:lnTo>
                  <a:pt x="384" y="348"/>
                </a:lnTo>
                <a:lnTo>
                  <a:pt x="384" y="393"/>
                </a:lnTo>
                <a:lnTo>
                  <a:pt x="395" y="393"/>
                </a:lnTo>
                <a:lnTo>
                  <a:pt x="403" y="393"/>
                </a:lnTo>
                <a:lnTo>
                  <a:pt x="403" y="348"/>
                </a:lnTo>
                <a:lnTo>
                  <a:pt x="395" y="348"/>
                </a:lnTo>
                <a:lnTo>
                  <a:pt x="395" y="348"/>
                </a:lnTo>
                <a:close/>
                <a:moveTo>
                  <a:pt x="403" y="208"/>
                </a:moveTo>
                <a:lnTo>
                  <a:pt x="403" y="200"/>
                </a:lnTo>
                <a:lnTo>
                  <a:pt x="403" y="171"/>
                </a:lnTo>
                <a:lnTo>
                  <a:pt x="403" y="162"/>
                </a:lnTo>
                <a:lnTo>
                  <a:pt x="384" y="162"/>
                </a:lnTo>
                <a:lnTo>
                  <a:pt x="384" y="208"/>
                </a:lnTo>
                <a:lnTo>
                  <a:pt x="394" y="208"/>
                </a:lnTo>
                <a:lnTo>
                  <a:pt x="394" y="208"/>
                </a:lnTo>
                <a:lnTo>
                  <a:pt x="403" y="208"/>
                </a:lnTo>
                <a:close/>
                <a:moveTo>
                  <a:pt x="449" y="264"/>
                </a:moveTo>
                <a:lnTo>
                  <a:pt x="391" y="222"/>
                </a:lnTo>
                <a:lnTo>
                  <a:pt x="339" y="294"/>
                </a:lnTo>
                <a:lnTo>
                  <a:pt x="397" y="336"/>
                </a:lnTo>
                <a:lnTo>
                  <a:pt x="449" y="264"/>
                </a:lnTo>
                <a:close/>
                <a:moveTo>
                  <a:pt x="445" y="75"/>
                </a:moveTo>
                <a:lnTo>
                  <a:pt x="343" y="73"/>
                </a:lnTo>
                <a:lnTo>
                  <a:pt x="342" y="144"/>
                </a:lnTo>
                <a:lnTo>
                  <a:pt x="444" y="146"/>
                </a:lnTo>
                <a:lnTo>
                  <a:pt x="445" y="75"/>
                </a:lnTo>
                <a:close/>
                <a:moveTo>
                  <a:pt x="155" y="93"/>
                </a:moveTo>
                <a:cubicBezTo>
                  <a:pt x="186" y="93"/>
                  <a:pt x="310" y="91"/>
                  <a:pt x="310" y="46"/>
                </a:cubicBezTo>
                <a:cubicBezTo>
                  <a:pt x="310" y="1"/>
                  <a:pt x="186" y="0"/>
                  <a:pt x="155" y="0"/>
                </a:cubicBezTo>
                <a:cubicBezTo>
                  <a:pt x="124" y="0"/>
                  <a:pt x="0" y="1"/>
                  <a:pt x="0" y="46"/>
                </a:cubicBezTo>
                <a:cubicBezTo>
                  <a:pt x="0" y="92"/>
                  <a:pt x="124" y="92"/>
                  <a:pt x="155" y="93"/>
                </a:cubicBezTo>
                <a:close/>
                <a:moveTo>
                  <a:pt x="155" y="110"/>
                </a:moveTo>
                <a:cubicBezTo>
                  <a:pt x="128" y="110"/>
                  <a:pt x="36" y="109"/>
                  <a:pt x="0" y="80"/>
                </a:cubicBezTo>
                <a:lnTo>
                  <a:pt x="0" y="151"/>
                </a:lnTo>
                <a:lnTo>
                  <a:pt x="0" y="208"/>
                </a:lnTo>
                <a:lnTo>
                  <a:pt x="0" y="86"/>
                </a:lnTo>
                <a:lnTo>
                  <a:pt x="0" y="209"/>
                </a:lnTo>
                <a:lnTo>
                  <a:pt x="1" y="209"/>
                </a:lnTo>
                <a:cubicBezTo>
                  <a:pt x="38" y="237"/>
                  <a:pt x="128" y="238"/>
                  <a:pt x="155" y="238"/>
                </a:cubicBezTo>
                <a:cubicBezTo>
                  <a:pt x="181" y="238"/>
                  <a:pt x="271" y="237"/>
                  <a:pt x="308" y="209"/>
                </a:cubicBezTo>
                <a:cubicBezTo>
                  <a:pt x="308" y="209"/>
                  <a:pt x="310" y="208"/>
                  <a:pt x="310" y="207"/>
                </a:cubicBezTo>
                <a:lnTo>
                  <a:pt x="310" y="80"/>
                </a:lnTo>
                <a:cubicBezTo>
                  <a:pt x="273" y="109"/>
                  <a:pt x="182" y="111"/>
                  <a:pt x="155" y="110"/>
                </a:cubicBezTo>
                <a:close/>
                <a:moveTo>
                  <a:pt x="155" y="257"/>
                </a:moveTo>
                <a:cubicBezTo>
                  <a:pt x="128" y="256"/>
                  <a:pt x="36" y="256"/>
                  <a:pt x="0" y="227"/>
                </a:cubicBezTo>
                <a:lnTo>
                  <a:pt x="0" y="298"/>
                </a:lnTo>
                <a:lnTo>
                  <a:pt x="0" y="355"/>
                </a:lnTo>
                <a:lnTo>
                  <a:pt x="0" y="233"/>
                </a:lnTo>
                <a:lnTo>
                  <a:pt x="0" y="356"/>
                </a:lnTo>
                <a:lnTo>
                  <a:pt x="1" y="356"/>
                </a:lnTo>
                <a:cubicBezTo>
                  <a:pt x="38" y="384"/>
                  <a:pt x="128" y="384"/>
                  <a:pt x="155" y="385"/>
                </a:cubicBezTo>
                <a:cubicBezTo>
                  <a:pt x="181" y="385"/>
                  <a:pt x="271" y="384"/>
                  <a:pt x="308" y="356"/>
                </a:cubicBezTo>
                <a:cubicBezTo>
                  <a:pt x="308" y="356"/>
                  <a:pt x="310" y="354"/>
                  <a:pt x="310" y="354"/>
                </a:cubicBezTo>
                <a:lnTo>
                  <a:pt x="310" y="227"/>
                </a:lnTo>
                <a:cubicBezTo>
                  <a:pt x="273" y="256"/>
                  <a:pt x="182" y="257"/>
                  <a:pt x="155" y="257"/>
                </a:cubicBezTo>
                <a:close/>
                <a:moveTo>
                  <a:pt x="155" y="400"/>
                </a:moveTo>
                <a:cubicBezTo>
                  <a:pt x="128" y="400"/>
                  <a:pt x="36" y="399"/>
                  <a:pt x="0" y="370"/>
                </a:cubicBezTo>
                <a:lnTo>
                  <a:pt x="0" y="441"/>
                </a:lnTo>
                <a:lnTo>
                  <a:pt x="0" y="498"/>
                </a:lnTo>
                <a:lnTo>
                  <a:pt x="0" y="376"/>
                </a:lnTo>
                <a:lnTo>
                  <a:pt x="0" y="499"/>
                </a:lnTo>
                <a:lnTo>
                  <a:pt x="1" y="499"/>
                </a:lnTo>
                <a:cubicBezTo>
                  <a:pt x="38" y="527"/>
                  <a:pt x="128" y="527"/>
                  <a:pt x="155" y="528"/>
                </a:cubicBezTo>
                <a:cubicBezTo>
                  <a:pt x="181" y="528"/>
                  <a:pt x="271" y="527"/>
                  <a:pt x="308" y="499"/>
                </a:cubicBezTo>
                <a:cubicBezTo>
                  <a:pt x="308" y="499"/>
                  <a:pt x="310" y="498"/>
                  <a:pt x="310" y="497"/>
                </a:cubicBezTo>
                <a:lnTo>
                  <a:pt x="310" y="370"/>
                </a:lnTo>
                <a:cubicBezTo>
                  <a:pt x="273" y="399"/>
                  <a:pt x="182" y="401"/>
                  <a:pt x="155" y="400"/>
                </a:cubicBezTo>
                <a:close/>
              </a:path>
            </a:pathLst>
          </a:custGeom>
          <a:solidFill>
            <a:schemeClr val="bg1"/>
          </a:solidFill>
          <a:ln>
            <a:noFill/>
          </a:ln>
        </p:spPr>
      </p:sp>
      <p:sp>
        <p:nvSpPr>
          <p:cNvPr id="96" name="shopper_177871"/>
          <p:cNvSpPr/>
          <p:nvPr/>
        </p:nvSpPr>
        <p:spPr bwMode="auto">
          <a:xfrm>
            <a:off x="4253648" y="2834947"/>
            <a:ext cx="339373" cy="419691"/>
          </a:xfrm>
          <a:custGeom>
            <a:avLst/>
            <a:gdLst>
              <a:gd name="connsiteX0" fmla="*/ 205811 w 490041"/>
              <a:gd name="connsiteY0" fmla="*/ 569322 h 606016"/>
              <a:gd name="connsiteX1" fmla="*/ 205811 w 490041"/>
              <a:gd name="connsiteY1" fmla="*/ 577055 h 606016"/>
              <a:gd name="connsiteX2" fmla="*/ 176815 w 490041"/>
              <a:gd name="connsiteY2" fmla="*/ 606016 h 606016"/>
              <a:gd name="connsiteX3" fmla="*/ 149641 w 490041"/>
              <a:gd name="connsiteY3" fmla="*/ 587063 h 606016"/>
              <a:gd name="connsiteX4" fmla="*/ 156169 w 490041"/>
              <a:gd name="connsiteY4" fmla="*/ 585698 h 606016"/>
              <a:gd name="connsiteX5" fmla="*/ 87392 w 490041"/>
              <a:gd name="connsiteY5" fmla="*/ 374491 h 606016"/>
              <a:gd name="connsiteX6" fmla="*/ 91796 w 490041"/>
              <a:gd name="connsiteY6" fmla="*/ 387835 h 606016"/>
              <a:gd name="connsiteX7" fmla="*/ 81166 w 490041"/>
              <a:gd name="connsiteY7" fmla="*/ 419980 h 606016"/>
              <a:gd name="connsiteX8" fmla="*/ 81166 w 490041"/>
              <a:gd name="connsiteY8" fmla="*/ 420132 h 606016"/>
              <a:gd name="connsiteX9" fmla="*/ 101515 w 490041"/>
              <a:gd name="connsiteY9" fmla="*/ 507470 h 606016"/>
              <a:gd name="connsiteX10" fmla="*/ 89670 w 490041"/>
              <a:gd name="connsiteY10" fmla="*/ 558265 h 606016"/>
              <a:gd name="connsiteX11" fmla="*/ 69928 w 490041"/>
              <a:gd name="connsiteY11" fmla="*/ 569486 h 606016"/>
              <a:gd name="connsiteX12" fmla="*/ 10551 w 490041"/>
              <a:gd name="connsiteY12" fmla="*/ 549926 h 606016"/>
              <a:gd name="connsiteX13" fmla="*/ 1288 w 490041"/>
              <a:gd name="connsiteY13" fmla="*/ 529304 h 606016"/>
              <a:gd name="connsiteX14" fmla="*/ 59146 w 490041"/>
              <a:gd name="connsiteY14" fmla="*/ 395264 h 606016"/>
              <a:gd name="connsiteX15" fmla="*/ 78128 w 490041"/>
              <a:gd name="connsiteY15" fmla="*/ 386773 h 606016"/>
              <a:gd name="connsiteX16" fmla="*/ 82836 w 490041"/>
              <a:gd name="connsiteY16" fmla="*/ 388289 h 606016"/>
              <a:gd name="connsiteX17" fmla="*/ 355974 w 490041"/>
              <a:gd name="connsiteY17" fmla="*/ 363694 h 606016"/>
              <a:gd name="connsiteX18" fmla="*/ 364628 w 490041"/>
              <a:gd name="connsiteY18" fmla="*/ 375372 h 606016"/>
              <a:gd name="connsiteX19" fmla="*/ 368576 w 490041"/>
              <a:gd name="connsiteY19" fmla="*/ 372339 h 606016"/>
              <a:gd name="connsiteX20" fmla="*/ 389225 w 490041"/>
              <a:gd name="connsiteY20" fmla="*/ 374614 h 606016"/>
              <a:gd name="connsiteX21" fmla="*/ 486092 w 490041"/>
              <a:gd name="connsiteY21" fmla="*/ 483808 h 606016"/>
              <a:gd name="connsiteX22" fmla="*/ 483815 w 490041"/>
              <a:gd name="connsiteY22" fmla="*/ 506405 h 606016"/>
              <a:gd name="connsiteX23" fmla="*/ 433559 w 490041"/>
              <a:gd name="connsiteY23" fmla="*/ 543409 h 606016"/>
              <a:gd name="connsiteX24" fmla="*/ 411240 w 490041"/>
              <a:gd name="connsiteY24" fmla="*/ 539011 h 606016"/>
              <a:gd name="connsiteX25" fmla="*/ 384063 w 490041"/>
              <a:gd name="connsiteY25" fmla="*/ 494424 h 606016"/>
              <a:gd name="connsiteX26" fmla="*/ 376167 w 490041"/>
              <a:gd name="connsiteY26" fmla="*/ 404945 h 606016"/>
              <a:gd name="connsiteX27" fmla="*/ 355974 w 490041"/>
              <a:gd name="connsiteY27" fmla="*/ 377647 h 606016"/>
              <a:gd name="connsiteX28" fmla="*/ 147182 w 490041"/>
              <a:gd name="connsiteY28" fmla="*/ 115657 h 606016"/>
              <a:gd name="connsiteX29" fmla="*/ 276866 w 490041"/>
              <a:gd name="connsiteY29" fmla="*/ 115657 h 606016"/>
              <a:gd name="connsiteX30" fmla="*/ 333812 w 490041"/>
              <a:gd name="connsiteY30" fmla="*/ 170699 h 606016"/>
              <a:gd name="connsiteX31" fmla="*/ 354313 w 490041"/>
              <a:gd name="connsiteY31" fmla="*/ 346437 h 606016"/>
              <a:gd name="connsiteX32" fmla="*/ 338823 w 490041"/>
              <a:gd name="connsiteY32" fmla="*/ 371759 h 606016"/>
              <a:gd name="connsiteX33" fmla="*/ 338823 w 490041"/>
              <a:gd name="connsiteY33" fmla="*/ 392533 h 606016"/>
              <a:gd name="connsiteX34" fmla="*/ 343835 w 490041"/>
              <a:gd name="connsiteY34" fmla="*/ 392533 h 606016"/>
              <a:gd name="connsiteX35" fmla="*/ 359172 w 490041"/>
              <a:gd name="connsiteY35" fmla="*/ 406483 h 606016"/>
              <a:gd name="connsiteX36" fmla="*/ 372080 w 490041"/>
              <a:gd name="connsiteY36" fmla="*/ 551895 h 606016"/>
              <a:gd name="connsiteX37" fmla="*/ 356742 w 490041"/>
              <a:gd name="connsiteY37" fmla="*/ 568574 h 606016"/>
              <a:gd name="connsiteX38" fmla="*/ 294330 w 490041"/>
              <a:gd name="connsiteY38" fmla="*/ 568574 h 606016"/>
              <a:gd name="connsiteX39" fmla="*/ 278992 w 490041"/>
              <a:gd name="connsiteY39" fmla="*/ 553411 h 606016"/>
              <a:gd name="connsiteX40" fmla="*/ 278992 w 490041"/>
              <a:gd name="connsiteY40" fmla="*/ 551744 h 606016"/>
              <a:gd name="connsiteX41" fmla="*/ 292204 w 490041"/>
              <a:gd name="connsiteY41" fmla="*/ 406483 h 606016"/>
              <a:gd name="connsiteX42" fmla="*/ 307541 w 490041"/>
              <a:gd name="connsiteY42" fmla="*/ 392533 h 606016"/>
              <a:gd name="connsiteX43" fmla="*/ 312552 w 490041"/>
              <a:gd name="connsiteY43" fmla="*/ 392533 h 606016"/>
              <a:gd name="connsiteX44" fmla="*/ 312552 w 490041"/>
              <a:gd name="connsiteY44" fmla="*/ 365391 h 606016"/>
              <a:gd name="connsiteX45" fmla="*/ 306478 w 490041"/>
              <a:gd name="connsiteY45" fmla="*/ 352048 h 606016"/>
              <a:gd name="connsiteX46" fmla="*/ 285674 w 490041"/>
              <a:gd name="connsiteY46" fmla="*/ 172518 h 606016"/>
              <a:gd name="connsiteX47" fmla="*/ 278992 w 490041"/>
              <a:gd name="connsiteY47" fmla="*/ 168273 h 606016"/>
              <a:gd name="connsiteX48" fmla="*/ 274285 w 490041"/>
              <a:gd name="connsiteY48" fmla="*/ 173276 h 606016"/>
              <a:gd name="connsiteX49" fmla="*/ 276866 w 490041"/>
              <a:gd name="connsiteY49" fmla="*/ 394504 h 606016"/>
              <a:gd name="connsiteX50" fmla="*/ 261985 w 490041"/>
              <a:gd name="connsiteY50" fmla="*/ 550227 h 606016"/>
              <a:gd name="connsiteX51" fmla="*/ 275955 w 490041"/>
              <a:gd name="connsiteY51" fmla="*/ 579947 h 606016"/>
              <a:gd name="connsiteX52" fmla="*/ 247103 w 490041"/>
              <a:gd name="connsiteY52" fmla="*/ 605875 h 606016"/>
              <a:gd name="connsiteX53" fmla="*/ 218250 w 490041"/>
              <a:gd name="connsiteY53" fmla="*/ 577066 h 606016"/>
              <a:gd name="connsiteX54" fmla="*/ 218250 w 490041"/>
              <a:gd name="connsiteY54" fmla="*/ 565087 h 606016"/>
              <a:gd name="connsiteX55" fmla="*/ 234954 w 490041"/>
              <a:gd name="connsiteY55" fmla="*/ 522479 h 606016"/>
              <a:gd name="connsiteX56" fmla="*/ 218250 w 490041"/>
              <a:gd name="connsiteY56" fmla="*/ 483662 h 606016"/>
              <a:gd name="connsiteX57" fmla="*/ 218250 w 490041"/>
              <a:gd name="connsiteY57" fmla="*/ 346286 h 606016"/>
              <a:gd name="connsiteX58" fmla="*/ 205798 w 490041"/>
              <a:gd name="connsiteY58" fmla="*/ 346286 h 606016"/>
              <a:gd name="connsiteX59" fmla="*/ 205798 w 490041"/>
              <a:gd name="connsiteY59" fmla="*/ 454701 h 606016"/>
              <a:gd name="connsiteX60" fmla="*/ 177097 w 490041"/>
              <a:gd name="connsiteY60" fmla="*/ 388439 h 606016"/>
              <a:gd name="connsiteX61" fmla="*/ 149308 w 490041"/>
              <a:gd name="connsiteY61" fmla="*/ 369030 h 606016"/>
              <a:gd name="connsiteX62" fmla="*/ 147941 w 490041"/>
              <a:gd name="connsiteY62" fmla="*/ 364633 h 606016"/>
              <a:gd name="connsiteX63" fmla="*/ 147941 w 490041"/>
              <a:gd name="connsiteY63" fmla="*/ 346286 h 606016"/>
              <a:gd name="connsiteX64" fmla="*/ 148093 w 490041"/>
              <a:gd name="connsiteY64" fmla="*/ 172367 h 606016"/>
              <a:gd name="connsiteX65" fmla="*/ 145208 w 490041"/>
              <a:gd name="connsiteY65" fmla="*/ 169637 h 606016"/>
              <a:gd name="connsiteX66" fmla="*/ 138374 w 490041"/>
              <a:gd name="connsiteY66" fmla="*/ 172518 h 606016"/>
              <a:gd name="connsiteX67" fmla="*/ 138678 w 490041"/>
              <a:gd name="connsiteY67" fmla="*/ 349167 h 606016"/>
              <a:gd name="connsiteX68" fmla="*/ 130781 w 490041"/>
              <a:gd name="connsiteY68" fmla="*/ 367059 h 606016"/>
              <a:gd name="connsiteX69" fmla="*/ 137767 w 490041"/>
              <a:gd name="connsiteY69" fmla="*/ 388287 h 606016"/>
              <a:gd name="connsiteX70" fmla="*/ 142474 w 490041"/>
              <a:gd name="connsiteY70" fmla="*/ 386771 h 606016"/>
              <a:gd name="connsiteX71" fmla="*/ 161456 w 490041"/>
              <a:gd name="connsiteY71" fmla="*/ 395262 h 606016"/>
              <a:gd name="connsiteX72" fmla="*/ 219313 w 490041"/>
              <a:gd name="connsiteY72" fmla="*/ 529302 h 606016"/>
              <a:gd name="connsiteX73" fmla="*/ 210050 w 490041"/>
              <a:gd name="connsiteY73" fmla="*/ 549924 h 606016"/>
              <a:gd name="connsiteX74" fmla="*/ 150674 w 490041"/>
              <a:gd name="connsiteY74" fmla="*/ 569484 h 606016"/>
              <a:gd name="connsiteX75" fmla="*/ 130933 w 490041"/>
              <a:gd name="connsiteY75" fmla="*/ 558264 h 606016"/>
              <a:gd name="connsiteX76" fmla="*/ 97829 w 490041"/>
              <a:gd name="connsiteY76" fmla="*/ 416187 h 606016"/>
              <a:gd name="connsiteX77" fmla="*/ 108003 w 490041"/>
              <a:gd name="connsiteY77" fmla="*/ 398143 h 606016"/>
              <a:gd name="connsiteX78" fmla="*/ 112711 w 490041"/>
              <a:gd name="connsiteY78" fmla="*/ 396475 h 606016"/>
              <a:gd name="connsiteX79" fmla="*/ 104207 w 490041"/>
              <a:gd name="connsiteY79" fmla="*/ 370850 h 606016"/>
              <a:gd name="connsiteX80" fmla="*/ 90540 w 490041"/>
              <a:gd name="connsiteY80" fmla="*/ 349318 h 606016"/>
              <a:gd name="connsiteX81" fmla="*/ 90084 w 490041"/>
              <a:gd name="connsiteY81" fmla="*/ 172518 h 606016"/>
              <a:gd name="connsiteX82" fmla="*/ 90084 w 490041"/>
              <a:gd name="connsiteY82" fmla="*/ 172215 h 606016"/>
              <a:gd name="connsiteX83" fmla="*/ 147182 w 490041"/>
              <a:gd name="connsiteY83" fmla="*/ 115657 h 606016"/>
              <a:gd name="connsiteX84" fmla="*/ 212021 w 490041"/>
              <a:gd name="connsiteY84" fmla="*/ 0 h 606016"/>
              <a:gd name="connsiteX85" fmla="*/ 261982 w 490041"/>
              <a:gd name="connsiteY85" fmla="*/ 49890 h 606016"/>
              <a:gd name="connsiteX86" fmla="*/ 212021 w 490041"/>
              <a:gd name="connsiteY86" fmla="*/ 99780 h 606016"/>
              <a:gd name="connsiteX87" fmla="*/ 162060 w 490041"/>
              <a:gd name="connsiteY87" fmla="*/ 49890 h 606016"/>
              <a:gd name="connsiteX88" fmla="*/ 212021 w 490041"/>
              <a:gd name="connsiteY88"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90041" h="606016">
                <a:moveTo>
                  <a:pt x="205811" y="569322"/>
                </a:moveTo>
                <a:lnTo>
                  <a:pt x="205811" y="577055"/>
                </a:lnTo>
                <a:cubicBezTo>
                  <a:pt x="205811" y="592976"/>
                  <a:pt x="192755" y="606016"/>
                  <a:pt x="176815" y="606016"/>
                </a:cubicBezTo>
                <a:cubicBezTo>
                  <a:pt x="164367" y="606016"/>
                  <a:pt x="153740" y="598132"/>
                  <a:pt x="149641" y="587063"/>
                </a:cubicBezTo>
                <a:cubicBezTo>
                  <a:pt x="151918" y="586759"/>
                  <a:pt x="154044" y="586305"/>
                  <a:pt x="156169" y="585698"/>
                </a:cubicBezTo>
                <a:close/>
                <a:moveTo>
                  <a:pt x="87392" y="374491"/>
                </a:moveTo>
                <a:lnTo>
                  <a:pt x="91796" y="387835"/>
                </a:lnTo>
                <a:cubicBezTo>
                  <a:pt x="82684" y="395416"/>
                  <a:pt x="78280" y="407698"/>
                  <a:pt x="81166" y="419980"/>
                </a:cubicBezTo>
                <a:cubicBezTo>
                  <a:pt x="81166" y="419980"/>
                  <a:pt x="81166" y="419980"/>
                  <a:pt x="81166" y="420132"/>
                </a:cubicBezTo>
                <a:lnTo>
                  <a:pt x="101515" y="507470"/>
                </a:lnTo>
                <a:lnTo>
                  <a:pt x="89670" y="558265"/>
                </a:lnTo>
                <a:cubicBezTo>
                  <a:pt x="87696" y="567060"/>
                  <a:pt x="78432" y="572215"/>
                  <a:pt x="69928" y="569486"/>
                </a:cubicBezTo>
                <a:lnTo>
                  <a:pt x="10551" y="549926"/>
                </a:lnTo>
                <a:cubicBezTo>
                  <a:pt x="2047" y="547196"/>
                  <a:pt x="-2357" y="537492"/>
                  <a:pt x="1288" y="529304"/>
                </a:cubicBezTo>
                <a:lnTo>
                  <a:pt x="59146" y="395264"/>
                </a:lnTo>
                <a:cubicBezTo>
                  <a:pt x="62335" y="387986"/>
                  <a:pt x="70536" y="384347"/>
                  <a:pt x="78128" y="386773"/>
                </a:cubicBezTo>
                <a:lnTo>
                  <a:pt x="82836" y="388289"/>
                </a:lnTo>
                <a:close/>
                <a:moveTo>
                  <a:pt x="355974" y="363694"/>
                </a:moveTo>
                <a:lnTo>
                  <a:pt x="364628" y="375372"/>
                </a:lnTo>
                <a:lnTo>
                  <a:pt x="368576" y="372339"/>
                </a:lnTo>
                <a:cubicBezTo>
                  <a:pt x="375105" y="367637"/>
                  <a:pt x="384063" y="368547"/>
                  <a:pt x="389225" y="374614"/>
                </a:cubicBezTo>
                <a:lnTo>
                  <a:pt x="486092" y="483808"/>
                </a:lnTo>
                <a:cubicBezTo>
                  <a:pt x="492165" y="490632"/>
                  <a:pt x="491102" y="501097"/>
                  <a:pt x="483815" y="506405"/>
                </a:cubicBezTo>
                <a:lnTo>
                  <a:pt x="433559" y="543409"/>
                </a:lnTo>
                <a:cubicBezTo>
                  <a:pt x="426271" y="548717"/>
                  <a:pt x="415947" y="546746"/>
                  <a:pt x="411240" y="539011"/>
                </a:cubicBezTo>
                <a:lnTo>
                  <a:pt x="384063" y="494424"/>
                </a:lnTo>
                <a:lnTo>
                  <a:pt x="376167" y="404945"/>
                </a:lnTo>
                <a:cubicBezTo>
                  <a:pt x="374953" y="392358"/>
                  <a:pt x="366906" y="382045"/>
                  <a:pt x="355974" y="377647"/>
                </a:cubicBezTo>
                <a:close/>
                <a:moveTo>
                  <a:pt x="147182" y="115657"/>
                </a:moveTo>
                <a:lnTo>
                  <a:pt x="276866" y="115657"/>
                </a:lnTo>
                <a:cubicBezTo>
                  <a:pt x="307541" y="115657"/>
                  <a:pt x="332901" y="140221"/>
                  <a:pt x="333812" y="170699"/>
                </a:cubicBezTo>
                <a:cubicBezTo>
                  <a:pt x="334723" y="178129"/>
                  <a:pt x="353402" y="339007"/>
                  <a:pt x="354313" y="346437"/>
                </a:cubicBezTo>
                <a:cubicBezTo>
                  <a:pt x="355679" y="357658"/>
                  <a:pt x="348998" y="367969"/>
                  <a:pt x="338823" y="371759"/>
                </a:cubicBezTo>
                <a:lnTo>
                  <a:pt x="338823" y="392533"/>
                </a:lnTo>
                <a:lnTo>
                  <a:pt x="343835" y="392533"/>
                </a:lnTo>
                <a:cubicBezTo>
                  <a:pt x="351731" y="392533"/>
                  <a:pt x="358413" y="398598"/>
                  <a:pt x="359172" y="406483"/>
                </a:cubicBezTo>
                <a:lnTo>
                  <a:pt x="372080" y="551895"/>
                </a:lnTo>
                <a:cubicBezTo>
                  <a:pt x="372839" y="560841"/>
                  <a:pt x="365854" y="568574"/>
                  <a:pt x="356742" y="568574"/>
                </a:cubicBezTo>
                <a:lnTo>
                  <a:pt x="294330" y="568574"/>
                </a:lnTo>
                <a:cubicBezTo>
                  <a:pt x="285978" y="568574"/>
                  <a:pt x="279144" y="561751"/>
                  <a:pt x="278992" y="553411"/>
                </a:cubicBezTo>
                <a:cubicBezTo>
                  <a:pt x="278992" y="552957"/>
                  <a:pt x="278992" y="552350"/>
                  <a:pt x="278992" y="551744"/>
                </a:cubicBezTo>
                <a:lnTo>
                  <a:pt x="292204" y="406483"/>
                </a:lnTo>
                <a:cubicBezTo>
                  <a:pt x="292811" y="398598"/>
                  <a:pt x="299493" y="392533"/>
                  <a:pt x="307541" y="392533"/>
                </a:cubicBezTo>
                <a:lnTo>
                  <a:pt x="312552" y="392533"/>
                </a:lnTo>
                <a:lnTo>
                  <a:pt x="312552" y="365391"/>
                </a:lnTo>
                <a:cubicBezTo>
                  <a:pt x="309212" y="361752"/>
                  <a:pt x="307086" y="357203"/>
                  <a:pt x="306478" y="352048"/>
                </a:cubicBezTo>
                <a:cubicBezTo>
                  <a:pt x="293874" y="244391"/>
                  <a:pt x="285978" y="174489"/>
                  <a:pt x="285674" y="172518"/>
                </a:cubicBezTo>
                <a:cubicBezTo>
                  <a:pt x="285218" y="169941"/>
                  <a:pt x="281574" y="167969"/>
                  <a:pt x="278992" y="168273"/>
                </a:cubicBezTo>
                <a:cubicBezTo>
                  <a:pt x="276259" y="168424"/>
                  <a:pt x="274285" y="170699"/>
                  <a:pt x="274285" y="173276"/>
                </a:cubicBezTo>
                <a:cubicBezTo>
                  <a:pt x="274589" y="370850"/>
                  <a:pt x="276866" y="394504"/>
                  <a:pt x="276866" y="394504"/>
                </a:cubicBezTo>
                <a:lnTo>
                  <a:pt x="261985" y="550227"/>
                </a:lnTo>
                <a:cubicBezTo>
                  <a:pt x="260922" y="561599"/>
                  <a:pt x="265933" y="573123"/>
                  <a:pt x="275955" y="579947"/>
                </a:cubicBezTo>
                <a:cubicBezTo>
                  <a:pt x="274437" y="594503"/>
                  <a:pt x="262136" y="605875"/>
                  <a:pt x="247103" y="605875"/>
                </a:cubicBezTo>
                <a:cubicBezTo>
                  <a:pt x="231158" y="605875"/>
                  <a:pt x="218250" y="592987"/>
                  <a:pt x="218250" y="577066"/>
                </a:cubicBezTo>
                <a:lnTo>
                  <a:pt x="218250" y="565087"/>
                </a:lnTo>
                <a:cubicBezTo>
                  <a:pt x="234651" y="557809"/>
                  <a:pt x="242092" y="538703"/>
                  <a:pt x="234954" y="522479"/>
                </a:cubicBezTo>
                <a:lnTo>
                  <a:pt x="218250" y="483662"/>
                </a:lnTo>
                <a:lnTo>
                  <a:pt x="218250" y="346286"/>
                </a:lnTo>
                <a:lnTo>
                  <a:pt x="205798" y="346286"/>
                </a:lnTo>
                <a:lnTo>
                  <a:pt x="205798" y="454701"/>
                </a:lnTo>
                <a:lnTo>
                  <a:pt x="177097" y="388439"/>
                </a:lnTo>
                <a:cubicBezTo>
                  <a:pt x="172238" y="377218"/>
                  <a:pt x="161456" y="369788"/>
                  <a:pt x="149308" y="369030"/>
                </a:cubicBezTo>
                <a:lnTo>
                  <a:pt x="147941" y="364633"/>
                </a:lnTo>
                <a:lnTo>
                  <a:pt x="147941" y="346286"/>
                </a:lnTo>
                <a:lnTo>
                  <a:pt x="148093" y="172367"/>
                </a:lnTo>
                <a:cubicBezTo>
                  <a:pt x="148093" y="170850"/>
                  <a:pt x="146726" y="169637"/>
                  <a:pt x="145208" y="169637"/>
                </a:cubicBezTo>
                <a:cubicBezTo>
                  <a:pt x="143537" y="169637"/>
                  <a:pt x="138374" y="170850"/>
                  <a:pt x="138374" y="172518"/>
                </a:cubicBezTo>
                <a:cubicBezTo>
                  <a:pt x="138374" y="179342"/>
                  <a:pt x="138678" y="342495"/>
                  <a:pt x="138678" y="349167"/>
                </a:cubicBezTo>
                <a:cubicBezTo>
                  <a:pt x="138830" y="356293"/>
                  <a:pt x="135641" y="362662"/>
                  <a:pt x="130781" y="367059"/>
                </a:cubicBezTo>
                <a:lnTo>
                  <a:pt x="137767" y="388287"/>
                </a:lnTo>
                <a:lnTo>
                  <a:pt x="142474" y="386771"/>
                </a:lnTo>
                <a:cubicBezTo>
                  <a:pt x="150067" y="384193"/>
                  <a:pt x="158267" y="387984"/>
                  <a:pt x="161456" y="395262"/>
                </a:cubicBezTo>
                <a:lnTo>
                  <a:pt x="219313" y="529302"/>
                </a:lnTo>
                <a:cubicBezTo>
                  <a:pt x="222958" y="537642"/>
                  <a:pt x="218554" y="547195"/>
                  <a:pt x="210050" y="549924"/>
                </a:cubicBezTo>
                <a:lnTo>
                  <a:pt x="150674" y="569484"/>
                </a:lnTo>
                <a:cubicBezTo>
                  <a:pt x="142171" y="572213"/>
                  <a:pt x="132907" y="567210"/>
                  <a:pt x="130933" y="558264"/>
                </a:cubicBezTo>
                <a:lnTo>
                  <a:pt x="97829" y="416187"/>
                </a:lnTo>
                <a:cubicBezTo>
                  <a:pt x="96006" y="408454"/>
                  <a:pt x="100410" y="400569"/>
                  <a:pt x="108003" y="398143"/>
                </a:cubicBezTo>
                <a:lnTo>
                  <a:pt x="112711" y="396475"/>
                </a:lnTo>
                <a:lnTo>
                  <a:pt x="104207" y="370850"/>
                </a:lnTo>
                <a:cubicBezTo>
                  <a:pt x="96158" y="367059"/>
                  <a:pt x="90540" y="358871"/>
                  <a:pt x="90540" y="349318"/>
                </a:cubicBezTo>
                <a:cubicBezTo>
                  <a:pt x="90540" y="342798"/>
                  <a:pt x="90084" y="179493"/>
                  <a:pt x="90084" y="172518"/>
                </a:cubicBezTo>
                <a:lnTo>
                  <a:pt x="90084" y="172215"/>
                </a:lnTo>
                <a:cubicBezTo>
                  <a:pt x="90236" y="140979"/>
                  <a:pt x="115900" y="115657"/>
                  <a:pt x="147182" y="115657"/>
                </a:cubicBezTo>
                <a:close/>
                <a:moveTo>
                  <a:pt x="212021" y="0"/>
                </a:moveTo>
                <a:cubicBezTo>
                  <a:pt x="239614" y="0"/>
                  <a:pt x="261982" y="22337"/>
                  <a:pt x="261982" y="49890"/>
                </a:cubicBezTo>
                <a:cubicBezTo>
                  <a:pt x="261982" y="77443"/>
                  <a:pt x="239614" y="99780"/>
                  <a:pt x="212021" y="99780"/>
                </a:cubicBezTo>
                <a:cubicBezTo>
                  <a:pt x="184428" y="99780"/>
                  <a:pt x="162060" y="77443"/>
                  <a:pt x="162060" y="49890"/>
                </a:cubicBezTo>
                <a:cubicBezTo>
                  <a:pt x="162060" y="22337"/>
                  <a:pt x="184428" y="0"/>
                  <a:pt x="212021" y="0"/>
                </a:cubicBezTo>
                <a:close/>
              </a:path>
            </a:pathLst>
          </a:custGeom>
          <a:solidFill>
            <a:schemeClr val="bg1"/>
          </a:solidFill>
          <a:ln>
            <a:noFill/>
          </a:ln>
        </p:spPr>
      </p:sp>
      <p:grpSp>
        <p:nvGrpSpPr>
          <p:cNvPr id="257" name="a66917bf-d92d-47ab-8e48-35599b2de1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37363" y="4028711"/>
            <a:ext cx="1640122" cy="1634060"/>
            <a:chOff x="3878442" y="1219638"/>
            <a:chExt cx="4435116" cy="4418724"/>
          </a:xfrm>
        </p:grpSpPr>
        <p:sp>
          <p:nvSpPr>
            <p:cNvPr id="258" name="îŝliḑé"/>
            <p:cNvSpPr/>
            <p:nvPr/>
          </p:nvSpPr>
          <p:spPr bwMode="auto">
            <a:xfrm>
              <a:off x="5788571" y="3187158"/>
              <a:ext cx="614852" cy="614853"/>
            </a:xfrm>
            <a:prstGeom prst="ellipse">
              <a:avLst/>
            </a:prstGeom>
            <a:solidFill>
              <a:srgbClr val="FFB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işliḑé"/>
            <p:cNvSpPr/>
            <p:nvPr/>
          </p:nvSpPr>
          <p:spPr bwMode="auto">
            <a:xfrm>
              <a:off x="5313088" y="1219638"/>
              <a:ext cx="1565819" cy="4418724"/>
            </a:xfrm>
            <a:custGeom>
              <a:avLst/>
              <a:gdLst>
                <a:gd name="T0" fmla="*/ 46 w 92"/>
                <a:gd name="T1" fmla="*/ 260 h 260"/>
                <a:gd name="T2" fmla="*/ 0 w 92"/>
                <a:gd name="T3" fmla="*/ 130 h 260"/>
                <a:gd name="T4" fmla="*/ 46 w 92"/>
                <a:gd name="T5" fmla="*/ 0 h 260"/>
                <a:gd name="T6" fmla="*/ 92 w 92"/>
                <a:gd name="T7" fmla="*/ 130 h 260"/>
                <a:gd name="T8" fmla="*/ 46 w 92"/>
                <a:gd name="T9" fmla="*/ 260 h 260"/>
                <a:gd name="T10" fmla="*/ 46 w 92"/>
                <a:gd name="T11" fmla="*/ 4 h 260"/>
                <a:gd name="T12" fmla="*/ 3 w 92"/>
                <a:gd name="T13" fmla="*/ 130 h 260"/>
                <a:gd name="T14" fmla="*/ 46 w 92"/>
                <a:gd name="T15" fmla="*/ 256 h 260"/>
                <a:gd name="T16" fmla="*/ 88 w 92"/>
                <a:gd name="T17" fmla="*/ 130 h 260"/>
                <a:gd name="T18" fmla="*/ 46 w 92"/>
                <a:gd name="T19"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60">
                  <a:moveTo>
                    <a:pt x="46" y="260"/>
                  </a:moveTo>
                  <a:cubicBezTo>
                    <a:pt x="20" y="260"/>
                    <a:pt x="0" y="203"/>
                    <a:pt x="0" y="130"/>
                  </a:cubicBezTo>
                  <a:cubicBezTo>
                    <a:pt x="0" y="57"/>
                    <a:pt x="20" y="0"/>
                    <a:pt x="46" y="0"/>
                  </a:cubicBezTo>
                  <a:cubicBezTo>
                    <a:pt x="71" y="0"/>
                    <a:pt x="92" y="57"/>
                    <a:pt x="92" y="130"/>
                  </a:cubicBezTo>
                  <a:cubicBezTo>
                    <a:pt x="92" y="203"/>
                    <a:pt x="71" y="260"/>
                    <a:pt x="46" y="260"/>
                  </a:cubicBezTo>
                  <a:moveTo>
                    <a:pt x="46" y="4"/>
                  </a:moveTo>
                  <a:cubicBezTo>
                    <a:pt x="23" y="4"/>
                    <a:pt x="3" y="62"/>
                    <a:pt x="3" y="130"/>
                  </a:cubicBezTo>
                  <a:cubicBezTo>
                    <a:pt x="3" y="199"/>
                    <a:pt x="23" y="256"/>
                    <a:pt x="46" y="256"/>
                  </a:cubicBezTo>
                  <a:cubicBezTo>
                    <a:pt x="69" y="256"/>
                    <a:pt x="88" y="199"/>
                    <a:pt x="88" y="130"/>
                  </a:cubicBezTo>
                  <a:cubicBezTo>
                    <a:pt x="88" y="62"/>
                    <a:pt x="69" y="4"/>
                    <a:pt x="46" y="4"/>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sľiḍè"/>
            <p:cNvSpPr/>
            <p:nvPr/>
          </p:nvSpPr>
          <p:spPr bwMode="auto">
            <a:xfrm>
              <a:off x="4206362" y="1760706"/>
              <a:ext cx="3615317" cy="3336588"/>
            </a:xfrm>
            <a:custGeom>
              <a:avLst/>
              <a:gdLst>
                <a:gd name="T0" fmla="*/ 186 w 212"/>
                <a:gd name="T1" fmla="*/ 196 h 196"/>
                <a:gd name="T2" fmla="*/ 78 w 212"/>
                <a:gd name="T3" fmla="*/ 131 h 196"/>
                <a:gd name="T4" fmla="*/ 19 w 212"/>
                <a:gd name="T5" fmla="*/ 6 h 196"/>
                <a:gd name="T6" fmla="*/ 35 w 212"/>
                <a:gd name="T7" fmla="*/ 0 h 196"/>
                <a:gd name="T8" fmla="*/ 143 w 212"/>
                <a:gd name="T9" fmla="*/ 66 h 196"/>
                <a:gd name="T10" fmla="*/ 199 w 212"/>
                <a:gd name="T11" fmla="*/ 139 h 196"/>
                <a:gd name="T12" fmla="*/ 203 w 212"/>
                <a:gd name="T13" fmla="*/ 190 h 196"/>
                <a:gd name="T14" fmla="*/ 186 w 212"/>
                <a:gd name="T15" fmla="*/ 196 h 196"/>
                <a:gd name="T16" fmla="*/ 35 w 212"/>
                <a:gd name="T17" fmla="*/ 4 h 196"/>
                <a:gd name="T18" fmla="*/ 21 w 212"/>
                <a:gd name="T19" fmla="*/ 9 h 196"/>
                <a:gd name="T20" fmla="*/ 81 w 212"/>
                <a:gd name="T21" fmla="*/ 128 h 196"/>
                <a:gd name="T22" fmla="*/ 186 w 212"/>
                <a:gd name="T23" fmla="*/ 192 h 196"/>
                <a:gd name="T24" fmla="*/ 200 w 212"/>
                <a:gd name="T25" fmla="*/ 187 h 196"/>
                <a:gd name="T26" fmla="*/ 195 w 212"/>
                <a:gd name="T27" fmla="*/ 141 h 196"/>
                <a:gd name="T28" fmla="*/ 141 w 212"/>
                <a:gd name="T29" fmla="*/ 68 h 196"/>
                <a:gd name="T30" fmla="*/ 35 w 212"/>
                <a:gd name="T31" fmla="*/ 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196">
                  <a:moveTo>
                    <a:pt x="186" y="196"/>
                  </a:moveTo>
                  <a:cubicBezTo>
                    <a:pt x="160" y="196"/>
                    <a:pt x="117" y="170"/>
                    <a:pt x="78" y="131"/>
                  </a:cubicBezTo>
                  <a:cubicBezTo>
                    <a:pt x="26" y="79"/>
                    <a:pt x="0" y="25"/>
                    <a:pt x="19" y="6"/>
                  </a:cubicBezTo>
                  <a:cubicBezTo>
                    <a:pt x="23" y="2"/>
                    <a:pt x="28" y="0"/>
                    <a:pt x="35" y="0"/>
                  </a:cubicBezTo>
                  <a:cubicBezTo>
                    <a:pt x="61" y="0"/>
                    <a:pt x="104" y="27"/>
                    <a:pt x="143" y="66"/>
                  </a:cubicBezTo>
                  <a:cubicBezTo>
                    <a:pt x="168" y="90"/>
                    <a:pt x="187" y="116"/>
                    <a:pt x="199" y="139"/>
                  </a:cubicBezTo>
                  <a:cubicBezTo>
                    <a:pt x="210" y="163"/>
                    <a:pt x="212" y="181"/>
                    <a:pt x="203" y="190"/>
                  </a:cubicBezTo>
                  <a:cubicBezTo>
                    <a:pt x="199" y="194"/>
                    <a:pt x="193" y="196"/>
                    <a:pt x="186" y="196"/>
                  </a:cubicBezTo>
                  <a:moveTo>
                    <a:pt x="35" y="4"/>
                  </a:moveTo>
                  <a:cubicBezTo>
                    <a:pt x="29" y="4"/>
                    <a:pt x="25" y="6"/>
                    <a:pt x="21" y="9"/>
                  </a:cubicBezTo>
                  <a:cubicBezTo>
                    <a:pt x="5" y="25"/>
                    <a:pt x="32" y="80"/>
                    <a:pt x="81" y="128"/>
                  </a:cubicBezTo>
                  <a:cubicBezTo>
                    <a:pt x="119" y="166"/>
                    <a:pt x="161" y="192"/>
                    <a:pt x="186" y="192"/>
                  </a:cubicBezTo>
                  <a:cubicBezTo>
                    <a:pt x="192" y="192"/>
                    <a:pt x="197" y="191"/>
                    <a:pt x="200" y="187"/>
                  </a:cubicBezTo>
                  <a:cubicBezTo>
                    <a:pt x="208" y="180"/>
                    <a:pt x="206" y="163"/>
                    <a:pt x="195" y="141"/>
                  </a:cubicBezTo>
                  <a:cubicBezTo>
                    <a:pt x="184" y="118"/>
                    <a:pt x="165" y="92"/>
                    <a:pt x="141" y="68"/>
                  </a:cubicBezTo>
                  <a:cubicBezTo>
                    <a:pt x="102" y="30"/>
                    <a:pt x="60" y="4"/>
                    <a:pt x="35" y="4"/>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ṩ1íḓê"/>
            <p:cNvSpPr/>
            <p:nvPr/>
          </p:nvSpPr>
          <p:spPr bwMode="auto">
            <a:xfrm>
              <a:off x="3878442" y="2646090"/>
              <a:ext cx="4435116" cy="1565820"/>
            </a:xfrm>
            <a:custGeom>
              <a:avLst/>
              <a:gdLst>
                <a:gd name="T0" fmla="*/ 130 w 260"/>
                <a:gd name="T1" fmla="*/ 92 h 92"/>
                <a:gd name="T2" fmla="*/ 0 w 260"/>
                <a:gd name="T3" fmla="*/ 46 h 92"/>
                <a:gd name="T4" fmla="*/ 130 w 260"/>
                <a:gd name="T5" fmla="*/ 0 h 92"/>
                <a:gd name="T6" fmla="*/ 260 w 260"/>
                <a:gd name="T7" fmla="*/ 46 h 92"/>
                <a:gd name="T8" fmla="*/ 130 w 260"/>
                <a:gd name="T9" fmla="*/ 92 h 92"/>
                <a:gd name="T10" fmla="*/ 130 w 260"/>
                <a:gd name="T11" fmla="*/ 4 h 92"/>
                <a:gd name="T12" fmla="*/ 3 w 260"/>
                <a:gd name="T13" fmla="*/ 46 h 92"/>
                <a:gd name="T14" fmla="*/ 130 w 260"/>
                <a:gd name="T15" fmla="*/ 88 h 92"/>
                <a:gd name="T16" fmla="*/ 256 w 260"/>
                <a:gd name="T17" fmla="*/ 46 h 92"/>
                <a:gd name="T18" fmla="*/ 130 w 260"/>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92">
                  <a:moveTo>
                    <a:pt x="130" y="92"/>
                  </a:moveTo>
                  <a:cubicBezTo>
                    <a:pt x="57" y="92"/>
                    <a:pt x="0" y="72"/>
                    <a:pt x="0" y="46"/>
                  </a:cubicBezTo>
                  <a:cubicBezTo>
                    <a:pt x="0" y="20"/>
                    <a:pt x="57" y="0"/>
                    <a:pt x="130" y="0"/>
                  </a:cubicBezTo>
                  <a:cubicBezTo>
                    <a:pt x="203" y="0"/>
                    <a:pt x="260" y="20"/>
                    <a:pt x="260" y="46"/>
                  </a:cubicBezTo>
                  <a:cubicBezTo>
                    <a:pt x="260" y="72"/>
                    <a:pt x="203" y="92"/>
                    <a:pt x="130" y="92"/>
                  </a:cubicBezTo>
                  <a:moveTo>
                    <a:pt x="130" y="4"/>
                  </a:moveTo>
                  <a:cubicBezTo>
                    <a:pt x="61" y="4"/>
                    <a:pt x="3" y="23"/>
                    <a:pt x="3" y="46"/>
                  </a:cubicBezTo>
                  <a:cubicBezTo>
                    <a:pt x="3" y="69"/>
                    <a:pt x="61" y="88"/>
                    <a:pt x="130" y="88"/>
                  </a:cubicBezTo>
                  <a:cubicBezTo>
                    <a:pt x="198" y="88"/>
                    <a:pt x="256" y="69"/>
                    <a:pt x="256" y="46"/>
                  </a:cubicBezTo>
                  <a:cubicBezTo>
                    <a:pt x="256" y="23"/>
                    <a:pt x="198" y="4"/>
                    <a:pt x="130" y="4"/>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í$1ïḍe"/>
            <p:cNvSpPr/>
            <p:nvPr/>
          </p:nvSpPr>
          <p:spPr bwMode="auto">
            <a:xfrm>
              <a:off x="4206362" y="1760706"/>
              <a:ext cx="3615317" cy="3336588"/>
            </a:xfrm>
            <a:custGeom>
              <a:avLst/>
              <a:gdLst>
                <a:gd name="T0" fmla="*/ 35 w 212"/>
                <a:gd name="T1" fmla="*/ 196 h 196"/>
                <a:gd name="T2" fmla="*/ 19 w 212"/>
                <a:gd name="T3" fmla="*/ 190 h 196"/>
                <a:gd name="T4" fmla="*/ 78 w 212"/>
                <a:gd name="T5" fmla="*/ 66 h 196"/>
                <a:gd name="T6" fmla="*/ 186 w 212"/>
                <a:gd name="T7" fmla="*/ 0 h 196"/>
                <a:gd name="T8" fmla="*/ 203 w 212"/>
                <a:gd name="T9" fmla="*/ 6 h 196"/>
                <a:gd name="T10" fmla="*/ 199 w 212"/>
                <a:gd name="T11" fmla="*/ 57 h 196"/>
                <a:gd name="T12" fmla="*/ 143 w 212"/>
                <a:gd name="T13" fmla="*/ 131 h 196"/>
                <a:gd name="T14" fmla="*/ 35 w 212"/>
                <a:gd name="T15" fmla="*/ 196 h 196"/>
                <a:gd name="T16" fmla="*/ 186 w 212"/>
                <a:gd name="T17" fmla="*/ 4 h 196"/>
                <a:gd name="T18" fmla="*/ 81 w 212"/>
                <a:gd name="T19" fmla="*/ 68 h 196"/>
                <a:gd name="T20" fmla="*/ 21 w 212"/>
                <a:gd name="T21" fmla="*/ 187 h 196"/>
                <a:gd name="T22" fmla="*/ 35 w 212"/>
                <a:gd name="T23" fmla="*/ 192 h 196"/>
                <a:gd name="T24" fmla="*/ 141 w 212"/>
                <a:gd name="T25" fmla="*/ 128 h 196"/>
                <a:gd name="T26" fmla="*/ 195 w 212"/>
                <a:gd name="T27" fmla="*/ 55 h 196"/>
                <a:gd name="T28" fmla="*/ 200 w 212"/>
                <a:gd name="T29" fmla="*/ 9 h 196"/>
                <a:gd name="T30" fmla="*/ 186 w 212"/>
                <a:gd name="T31" fmla="*/ 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196">
                  <a:moveTo>
                    <a:pt x="35" y="196"/>
                  </a:moveTo>
                  <a:cubicBezTo>
                    <a:pt x="28" y="196"/>
                    <a:pt x="23" y="194"/>
                    <a:pt x="19" y="190"/>
                  </a:cubicBezTo>
                  <a:cubicBezTo>
                    <a:pt x="0" y="172"/>
                    <a:pt x="26" y="117"/>
                    <a:pt x="78" y="66"/>
                  </a:cubicBezTo>
                  <a:cubicBezTo>
                    <a:pt x="117" y="27"/>
                    <a:pt x="160" y="0"/>
                    <a:pt x="186" y="0"/>
                  </a:cubicBezTo>
                  <a:cubicBezTo>
                    <a:pt x="193" y="0"/>
                    <a:pt x="199" y="2"/>
                    <a:pt x="203" y="6"/>
                  </a:cubicBezTo>
                  <a:cubicBezTo>
                    <a:pt x="212" y="15"/>
                    <a:pt x="210" y="33"/>
                    <a:pt x="199" y="57"/>
                  </a:cubicBezTo>
                  <a:cubicBezTo>
                    <a:pt x="187" y="80"/>
                    <a:pt x="168" y="106"/>
                    <a:pt x="143" y="131"/>
                  </a:cubicBezTo>
                  <a:cubicBezTo>
                    <a:pt x="104" y="170"/>
                    <a:pt x="61" y="196"/>
                    <a:pt x="35" y="196"/>
                  </a:cubicBezTo>
                  <a:moveTo>
                    <a:pt x="186" y="4"/>
                  </a:moveTo>
                  <a:cubicBezTo>
                    <a:pt x="161" y="4"/>
                    <a:pt x="119" y="30"/>
                    <a:pt x="81" y="68"/>
                  </a:cubicBezTo>
                  <a:cubicBezTo>
                    <a:pt x="32" y="117"/>
                    <a:pt x="5" y="171"/>
                    <a:pt x="21" y="187"/>
                  </a:cubicBezTo>
                  <a:cubicBezTo>
                    <a:pt x="25" y="191"/>
                    <a:pt x="29" y="192"/>
                    <a:pt x="35" y="192"/>
                  </a:cubicBezTo>
                  <a:cubicBezTo>
                    <a:pt x="60" y="192"/>
                    <a:pt x="102" y="166"/>
                    <a:pt x="141" y="128"/>
                  </a:cubicBezTo>
                  <a:cubicBezTo>
                    <a:pt x="165" y="104"/>
                    <a:pt x="184" y="78"/>
                    <a:pt x="195" y="55"/>
                  </a:cubicBezTo>
                  <a:cubicBezTo>
                    <a:pt x="206" y="33"/>
                    <a:pt x="208" y="17"/>
                    <a:pt x="200" y="9"/>
                  </a:cubicBezTo>
                  <a:cubicBezTo>
                    <a:pt x="197" y="6"/>
                    <a:pt x="192" y="4"/>
                    <a:pt x="186" y="4"/>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iŝḷïḑê"/>
            <p:cNvSpPr/>
            <p:nvPr/>
          </p:nvSpPr>
          <p:spPr bwMode="auto">
            <a:xfrm>
              <a:off x="7542942" y="4416858"/>
              <a:ext cx="327920" cy="303329"/>
            </a:xfrm>
            <a:prstGeom prst="ellipse">
              <a:avLst/>
            </a:prstGeom>
            <a:solidFill>
              <a:srgbClr val="23B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ïŝļíďe"/>
            <p:cNvSpPr/>
            <p:nvPr/>
          </p:nvSpPr>
          <p:spPr bwMode="auto">
            <a:xfrm>
              <a:off x="3968617" y="3580662"/>
              <a:ext cx="442692" cy="442692"/>
            </a:xfrm>
            <a:prstGeom prst="ellipse">
              <a:avLst/>
            </a:prstGeom>
            <a:solidFill>
              <a:srgbClr val="23B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iśľíḋé"/>
            <p:cNvSpPr/>
            <p:nvPr/>
          </p:nvSpPr>
          <p:spPr bwMode="auto">
            <a:xfrm>
              <a:off x="7600330" y="2014846"/>
              <a:ext cx="336120" cy="360712"/>
            </a:xfrm>
            <a:prstGeom prst="ellipse">
              <a:avLst/>
            </a:prstGeom>
            <a:solidFill>
              <a:srgbClr val="23B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ŝliďé"/>
            <p:cNvSpPr/>
            <p:nvPr/>
          </p:nvSpPr>
          <p:spPr bwMode="auto">
            <a:xfrm>
              <a:off x="4017805" y="3646246"/>
              <a:ext cx="172160" cy="15576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iṩḻiḑè"/>
            <p:cNvSpPr/>
            <p:nvPr/>
          </p:nvSpPr>
          <p:spPr bwMode="auto">
            <a:xfrm>
              <a:off x="7649518" y="2064034"/>
              <a:ext cx="155764" cy="15576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ísļiďê"/>
            <p:cNvSpPr/>
            <p:nvPr/>
          </p:nvSpPr>
          <p:spPr bwMode="auto">
            <a:xfrm>
              <a:off x="7583934" y="4449650"/>
              <a:ext cx="163960" cy="15576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ï$ľîḋé"/>
            <p:cNvSpPr/>
            <p:nvPr/>
          </p:nvSpPr>
          <p:spPr bwMode="auto">
            <a:xfrm>
              <a:off x="5878752" y="3260942"/>
              <a:ext cx="188556" cy="20495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îṥļïdè"/>
            <p:cNvSpPr/>
            <p:nvPr/>
          </p:nvSpPr>
          <p:spPr bwMode="auto">
            <a:xfrm>
              <a:off x="6083699" y="3187158"/>
              <a:ext cx="319724" cy="614853"/>
            </a:xfrm>
            <a:custGeom>
              <a:avLst/>
              <a:gdLst>
                <a:gd name="T0" fmla="*/ 1 w 19"/>
                <a:gd name="T1" fmla="*/ 0 h 36"/>
                <a:gd name="T2" fmla="*/ 1 w 19"/>
                <a:gd name="T3" fmla="*/ 0 h 36"/>
                <a:gd name="T4" fmla="*/ 0 w 19"/>
                <a:gd name="T5" fmla="*/ 0 h 36"/>
                <a:gd name="T6" fmla="*/ 0 w 19"/>
                <a:gd name="T7" fmla="*/ 36 h 36"/>
                <a:gd name="T8" fmla="*/ 1 w 19"/>
                <a:gd name="T9" fmla="*/ 36 h 36"/>
                <a:gd name="T10" fmla="*/ 19 w 19"/>
                <a:gd name="T11" fmla="*/ 18 h 36"/>
                <a:gd name="T12" fmla="*/ 1 w 1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9" h="36">
                  <a:moveTo>
                    <a:pt x="1" y="0"/>
                  </a:moveTo>
                  <a:cubicBezTo>
                    <a:pt x="1" y="0"/>
                    <a:pt x="1" y="0"/>
                    <a:pt x="1" y="0"/>
                  </a:cubicBezTo>
                  <a:cubicBezTo>
                    <a:pt x="0" y="0"/>
                    <a:pt x="0" y="0"/>
                    <a:pt x="0" y="0"/>
                  </a:cubicBezTo>
                  <a:cubicBezTo>
                    <a:pt x="0" y="36"/>
                    <a:pt x="0" y="36"/>
                    <a:pt x="0" y="36"/>
                  </a:cubicBezTo>
                  <a:cubicBezTo>
                    <a:pt x="1" y="36"/>
                    <a:pt x="1" y="36"/>
                    <a:pt x="1" y="36"/>
                  </a:cubicBezTo>
                  <a:cubicBezTo>
                    <a:pt x="11" y="36"/>
                    <a:pt x="19" y="28"/>
                    <a:pt x="19" y="18"/>
                  </a:cubicBezTo>
                  <a:cubicBezTo>
                    <a:pt x="19" y="8"/>
                    <a:pt x="11" y="0"/>
                    <a:pt x="1" y="0"/>
                  </a:cubicBezTo>
                </a:path>
              </a:pathLst>
            </a:custGeom>
            <a:solidFill>
              <a:srgbClr val="F3B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îşḻîḍê"/>
            <p:cNvSpPr/>
            <p:nvPr/>
          </p:nvSpPr>
          <p:spPr bwMode="auto">
            <a:xfrm>
              <a:off x="6083699" y="1219638"/>
              <a:ext cx="2229854" cy="4418724"/>
            </a:xfrm>
            <a:custGeom>
              <a:avLst/>
              <a:gdLst>
                <a:gd name="T0" fmla="*/ 1 w 131"/>
                <a:gd name="T1" fmla="*/ 260 h 260"/>
                <a:gd name="T2" fmla="*/ 1 w 131"/>
                <a:gd name="T3" fmla="*/ 260 h 260"/>
                <a:gd name="T4" fmla="*/ 1 w 131"/>
                <a:gd name="T5" fmla="*/ 260 h 260"/>
                <a:gd name="T6" fmla="*/ 1 w 131"/>
                <a:gd name="T7" fmla="*/ 256 h 260"/>
                <a:gd name="T8" fmla="*/ 1 w 131"/>
                <a:gd name="T9" fmla="*/ 256 h 260"/>
                <a:gd name="T10" fmla="*/ 1 w 131"/>
                <a:gd name="T11" fmla="*/ 256 h 260"/>
                <a:gd name="T12" fmla="*/ 1 w 131"/>
                <a:gd name="T13" fmla="*/ 256 h 260"/>
                <a:gd name="T14" fmla="*/ 76 w 131"/>
                <a:gd name="T15" fmla="*/ 224 h 260"/>
                <a:gd name="T16" fmla="*/ 93 w 131"/>
                <a:gd name="T17" fmla="*/ 222 h 260"/>
                <a:gd name="T18" fmla="*/ 93 w 131"/>
                <a:gd name="T19" fmla="*/ 222 h 260"/>
                <a:gd name="T20" fmla="*/ 32 w 131"/>
                <a:gd name="T21" fmla="*/ 213 h 260"/>
                <a:gd name="T22" fmla="*/ 95 w 131"/>
                <a:gd name="T23" fmla="*/ 206 h 260"/>
                <a:gd name="T24" fmla="*/ 86 w 131"/>
                <a:gd name="T25" fmla="*/ 175 h 260"/>
                <a:gd name="T26" fmla="*/ 40 w 131"/>
                <a:gd name="T27" fmla="*/ 174 h 260"/>
                <a:gd name="T28" fmla="*/ 1 w 131"/>
                <a:gd name="T29" fmla="*/ 172 h 260"/>
                <a:gd name="T30" fmla="*/ 82 w 131"/>
                <a:gd name="T31" fmla="*/ 167 h 260"/>
                <a:gd name="T32" fmla="*/ 31 w 131"/>
                <a:gd name="T33" fmla="*/ 160 h 260"/>
                <a:gd name="T34" fmla="*/ 24 w 131"/>
                <a:gd name="T35" fmla="*/ 172 h 260"/>
                <a:gd name="T36" fmla="*/ 45 w 131"/>
                <a:gd name="T37" fmla="*/ 170 h 260"/>
                <a:gd name="T38" fmla="*/ 84 w 131"/>
                <a:gd name="T39" fmla="*/ 162 h 260"/>
                <a:gd name="T40" fmla="*/ 127 w 131"/>
                <a:gd name="T41" fmla="*/ 131 h 260"/>
                <a:gd name="T42" fmla="*/ 127 w 131"/>
                <a:gd name="T43" fmla="*/ 131 h 260"/>
                <a:gd name="T44" fmla="*/ 131 w 131"/>
                <a:gd name="T45" fmla="*/ 131 h 260"/>
                <a:gd name="T46" fmla="*/ 43 w 131"/>
                <a:gd name="T47" fmla="*/ 148 h 260"/>
                <a:gd name="T48" fmla="*/ 127 w 131"/>
                <a:gd name="T49" fmla="*/ 130 h 260"/>
                <a:gd name="T50" fmla="*/ 127 w 131"/>
                <a:gd name="T51" fmla="*/ 130 h 260"/>
                <a:gd name="T52" fmla="*/ 127 w 131"/>
                <a:gd name="T53" fmla="*/ 130 h 260"/>
                <a:gd name="T54" fmla="*/ 131 w 131"/>
                <a:gd name="T55" fmla="*/ 130 h 260"/>
                <a:gd name="T56" fmla="*/ 127 w 131"/>
                <a:gd name="T57" fmla="*/ 130 h 260"/>
                <a:gd name="T58" fmla="*/ 131 w 131"/>
                <a:gd name="T59" fmla="*/ 130 h 260"/>
                <a:gd name="T60" fmla="*/ 131 w 131"/>
                <a:gd name="T61" fmla="*/ 130 h 260"/>
                <a:gd name="T62" fmla="*/ 127 w 131"/>
                <a:gd name="T63" fmla="*/ 130 h 260"/>
                <a:gd name="T64" fmla="*/ 127 w 131"/>
                <a:gd name="T65" fmla="*/ 130 h 260"/>
                <a:gd name="T66" fmla="*/ 131 w 131"/>
                <a:gd name="T67" fmla="*/ 130 h 260"/>
                <a:gd name="T68" fmla="*/ 47 w 131"/>
                <a:gd name="T69" fmla="*/ 117 h 260"/>
                <a:gd name="T70" fmla="*/ 31 w 131"/>
                <a:gd name="T71" fmla="*/ 101 h 260"/>
                <a:gd name="T72" fmla="*/ 33 w 131"/>
                <a:gd name="T73" fmla="*/ 98 h 260"/>
                <a:gd name="T74" fmla="*/ 45 w 131"/>
                <a:gd name="T75" fmla="*/ 91 h 260"/>
                <a:gd name="T76" fmla="*/ 24 w 131"/>
                <a:gd name="T77" fmla="*/ 89 h 260"/>
                <a:gd name="T78" fmla="*/ 18 w 131"/>
                <a:gd name="T79" fmla="*/ 88 h 260"/>
                <a:gd name="T80" fmla="*/ 0 w 131"/>
                <a:gd name="T81" fmla="*/ 88 h 260"/>
                <a:gd name="T82" fmla="*/ 86 w 131"/>
                <a:gd name="T83" fmla="*/ 85 h 260"/>
                <a:gd name="T84" fmla="*/ 1 w 131"/>
                <a:gd name="T85" fmla="*/ 74 h 260"/>
                <a:gd name="T86" fmla="*/ 33 w 131"/>
                <a:gd name="T87" fmla="*/ 51 h 260"/>
                <a:gd name="T88" fmla="*/ 90 w 131"/>
                <a:gd name="T89" fmla="*/ 41 h 260"/>
                <a:gd name="T90" fmla="*/ 76 w 131"/>
                <a:gd name="T91" fmla="*/ 36 h 260"/>
                <a:gd name="T92" fmla="*/ 76 w 131"/>
                <a:gd name="T93" fmla="*/ 36 h 260"/>
                <a:gd name="T94" fmla="*/ 76 w 131"/>
                <a:gd name="T95" fmla="*/ 32 h 260"/>
                <a:gd name="T96" fmla="*/ 76 w 131"/>
                <a:gd name="T97" fmla="*/ 32 h 260"/>
                <a:gd name="T98" fmla="*/ 32 w 131"/>
                <a:gd name="T99" fmla="*/ 47 h 260"/>
                <a:gd name="T100" fmla="*/ 1 w 131"/>
                <a:gd name="T101" fmla="*/ 4 h 260"/>
                <a:gd name="T102" fmla="*/ 1 w 131"/>
                <a:gd name="T103" fmla="*/ 4 h 260"/>
                <a:gd name="T104" fmla="*/ 1 w 131"/>
                <a:gd name="T105" fmla="*/ 4 h 260"/>
                <a:gd name="T106" fmla="*/ 1 w 131"/>
                <a:gd name="T107" fmla="*/ 4 h 260"/>
                <a:gd name="T108" fmla="*/ 2 w 131"/>
                <a:gd name="T109" fmla="*/ 0 h 260"/>
                <a:gd name="T110" fmla="*/ 2 w 131"/>
                <a:gd name="T111" fmla="*/ 0 h 260"/>
                <a:gd name="T112" fmla="*/ 1 w 131"/>
                <a:gd name="T113" fmla="*/ 0 h 260"/>
                <a:gd name="T114" fmla="*/ 1 w 131"/>
                <a:gd name="T115" fmla="*/ 0 h 260"/>
                <a:gd name="T116" fmla="*/ 1 w 131"/>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260">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1" y="256"/>
                  </a:moveTo>
                  <a:cubicBezTo>
                    <a:pt x="1" y="256"/>
                    <a:pt x="1" y="256"/>
                    <a:pt x="1" y="256"/>
                  </a:cubicBezTo>
                  <a:cubicBezTo>
                    <a:pt x="1" y="256"/>
                    <a:pt x="1" y="256"/>
                    <a:pt x="1" y="256"/>
                  </a:cubicBezTo>
                  <a:moveTo>
                    <a:pt x="0" y="256"/>
                  </a:moveTo>
                  <a:cubicBezTo>
                    <a:pt x="0" y="256"/>
                    <a:pt x="0" y="256"/>
                    <a:pt x="0" y="256"/>
                  </a:cubicBezTo>
                  <a:cubicBezTo>
                    <a:pt x="0" y="256"/>
                    <a:pt x="0" y="256"/>
                    <a:pt x="1" y="256"/>
                  </a:cubicBezTo>
                  <a:cubicBezTo>
                    <a:pt x="1" y="256"/>
                    <a:pt x="1" y="256"/>
                    <a:pt x="1" y="256"/>
                  </a:cubicBezTo>
                  <a:cubicBezTo>
                    <a:pt x="1" y="256"/>
                    <a:pt x="1" y="256"/>
                    <a:pt x="1" y="256"/>
                  </a:cubicBezTo>
                  <a:cubicBezTo>
                    <a:pt x="0" y="256"/>
                    <a:pt x="0" y="256"/>
                    <a:pt x="0" y="256"/>
                  </a:cubicBezTo>
                  <a:moveTo>
                    <a:pt x="76" y="224"/>
                  </a:moveTo>
                  <a:cubicBezTo>
                    <a:pt x="76" y="224"/>
                    <a:pt x="76" y="224"/>
                    <a:pt x="76" y="224"/>
                  </a:cubicBezTo>
                  <a:cubicBezTo>
                    <a:pt x="76" y="224"/>
                    <a:pt x="76" y="224"/>
                    <a:pt x="76" y="224"/>
                  </a:cubicBezTo>
                  <a:moveTo>
                    <a:pt x="76" y="224"/>
                  </a:moveTo>
                  <a:cubicBezTo>
                    <a:pt x="76" y="224"/>
                    <a:pt x="76" y="224"/>
                    <a:pt x="76" y="224"/>
                  </a:cubicBezTo>
                  <a:cubicBezTo>
                    <a:pt x="76" y="224"/>
                    <a:pt x="76" y="224"/>
                    <a:pt x="76" y="224"/>
                  </a:cubicBezTo>
                  <a:moveTo>
                    <a:pt x="76" y="224"/>
                  </a:moveTo>
                  <a:cubicBezTo>
                    <a:pt x="76" y="224"/>
                    <a:pt x="76" y="224"/>
                    <a:pt x="76" y="224"/>
                  </a:cubicBezTo>
                  <a:cubicBezTo>
                    <a:pt x="76" y="224"/>
                    <a:pt x="76" y="224"/>
                    <a:pt x="76" y="224"/>
                  </a:cubicBezTo>
                  <a:moveTo>
                    <a:pt x="76" y="224"/>
                  </a:moveTo>
                  <a:cubicBezTo>
                    <a:pt x="76" y="224"/>
                    <a:pt x="76" y="224"/>
                    <a:pt x="76" y="224"/>
                  </a:cubicBezTo>
                  <a:cubicBezTo>
                    <a:pt x="76" y="224"/>
                    <a:pt x="76" y="224"/>
                    <a:pt x="76" y="224"/>
                  </a:cubicBezTo>
                  <a:moveTo>
                    <a:pt x="93" y="222"/>
                  </a:moveTo>
                  <a:cubicBezTo>
                    <a:pt x="93" y="222"/>
                    <a:pt x="93" y="222"/>
                    <a:pt x="93" y="222"/>
                  </a:cubicBezTo>
                  <a:cubicBezTo>
                    <a:pt x="93" y="222"/>
                    <a:pt x="93" y="222"/>
                    <a:pt x="93" y="222"/>
                  </a:cubicBezTo>
                  <a:moveTo>
                    <a:pt x="93" y="222"/>
                  </a:moveTo>
                  <a:cubicBezTo>
                    <a:pt x="93" y="222"/>
                    <a:pt x="93" y="222"/>
                    <a:pt x="93" y="222"/>
                  </a:cubicBezTo>
                  <a:cubicBezTo>
                    <a:pt x="93" y="222"/>
                    <a:pt x="93" y="222"/>
                    <a:pt x="93" y="222"/>
                  </a:cubicBezTo>
                  <a:moveTo>
                    <a:pt x="93" y="222"/>
                  </a:moveTo>
                  <a:cubicBezTo>
                    <a:pt x="93" y="222"/>
                    <a:pt x="93" y="222"/>
                    <a:pt x="93" y="222"/>
                  </a:cubicBezTo>
                  <a:cubicBezTo>
                    <a:pt x="93" y="222"/>
                    <a:pt x="93" y="222"/>
                    <a:pt x="93" y="222"/>
                  </a:cubicBezTo>
                  <a:moveTo>
                    <a:pt x="93" y="222"/>
                  </a:moveTo>
                  <a:cubicBezTo>
                    <a:pt x="93" y="222"/>
                    <a:pt x="93" y="222"/>
                    <a:pt x="93" y="222"/>
                  </a:cubicBezTo>
                  <a:cubicBezTo>
                    <a:pt x="93" y="222"/>
                    <a:pt x="93" y="222"/>
                    <a:pt x="93" y="222"/>
                  </a:cubicBezTo>
                  <a:moveTo>
                    <a:pt x="90" y="219"/>
                  </a:moveTo>
                  <a:cubicBezTo>
                    <a:pt x="90" y="219"/>
                    <a:pt x="90" y="219"/>
                    <a:pt x="90" y="219"/>
                  </a:cubicBezTo>
                  <a:cubicBezTo>
                    <a:pt x="90" y="219"/>
                    <a:pt x="90" y="219"/>
                    <a:pt x="90" y="219"/>
                  </a:cubicBezTo>
                  <a:moveTo>
                    <a:pt x="32" y="213"/>
                  </a:moveTo>
                  <a:cubicBezTo>
                    <a:pt x="25" y="239"/>
                    <a:pt x="14" y="256"/>
                    <a:pt x="1" y="256"/>
                  </a:cubicBezTo>
                  <a:cubicBezTo>
                    <a:pt x="14" y="256"/>
                    <a:pt x="25" y="239"/>
                    <a:pt x="32" y="213"/>
                  </a:cubicBezTo>
                  <a:cubicBezTo>
                    <a:pt x="32" y="213"/>
                    <a:pt x="32" y="213"/>
                    <a:pt x="32" y="213"/>
                  </a:cubicBezTo>
                  <a:moveTo>
                    <a:pt x="37" y="211"/>
                  </a:moveTo>
                  <a:cubicBezTo>
                    <a:pt x="37" y="211"/>
                    <a:pt x="37" y="211"/>
                    <a:pt x="37" y="211"/>
                  </a:cubicBezTo>
                  <a:cubicBezTo>
                    <a:pt x="52" y="219"/>
                    <a:pt x="65" y="224"/>
                    <a:pt x="76" y="224"/>
                  </a:cubicBezTo>
                  <a:cubicBezTo>
                    <a:pt x="65" y="224"/>
                    <a:pt x="52" y="219"/>
                    <a:pt x="37" y="211"/>
                  </a:cubicBezTo>
                  <a:moveTo>
                    <a:pt x="95" y="206"/>
                  </a:moveTo>
                  <a:cubicBezTo>
                    <a:pt x="94" y="212"/>
                    <a:pt x="93" y="216"/>
                    <a:pt x="90" y="219"/>
                  </a:cubicBezTo>
                  <a:cubicBezTo>
                    <a:pt x="93" y="216"/>
                    <a:pt x="94" y="212"/>
                    <a:pt x="95" y="206"/>
                  </a:cubicBezTo>
                  <a:cubicBezTo>
                    <a:pt x="95" y="206"/>
                    <a:pt x="95" y="206"/>
                    <a:pt x="95" y="206"/>
                  </a:cubicBezTo>
                  <a:moveTo>
                    <a:pt x="14" y="176"/>
                  </a:moveTo>
                  <a:cubicBezTo>
                    <a:pt x="14" y="176"/>
                    <a:pt x="13" y="176"/>
                    <a:pt x="13" y="176"/>
                  </a:cubicBezTo>
                  <a:cubicBezTo>
                    <a:pt x="9" y="180"/>
                    <a:pt x="5" y="183"/>
                    <a:pt x="1" y="187"/>
                  </a:cubicBezTo>
                  <a:cubicBezTo>
                    <a:pt x="0" y="186"/>
                    <a:pt x="0" y="186"/>
                    <a:pt x="0" y="186"/>
                  </a:cubicBezTo>
                  <a:cubicBezTo>
                    <a:pt x="0" y="186"/>
                    <a:pt x="0" y="186"/>
                    <a:pt x="0" y="186"/>
                  </a:cubicBezTo>
                  <a:cubicBezTo>
                    <a:pt x="0" y="187"/>
                    <a:pt x="0" y="187"/>
                    <a:pt x="1" y="187"/>
                  </a:cubicBezTo>
                  <a:cubicBezTo>
                    <a:pt x="5" y="183"/>
                    <a:pt x="9" y="180"/>
                    <a:pt x="14" y="176"/>
                  </a:cubicBezTo>
                  <a:moveTo>
                    <a:pt x="86" y="175"/>
                  </a:moveTo>
                  <a:cubicBezTo>
                    <a:pt x="88" y="180"/>
                    <a:pt x="90" y="184"/>
                    <a:pt x="92" y="189"/>
                  </a:cubicBezTo>
                  <a:cubicBezTo>
                    <a:pt x="92" y="189"/>
                    <a:pt x="92" y="189"/>
                    <a:pt x="92" y="189"/>
                  </a:cubicBezTo>
                  <a:cubicBezTo>
                    <a:pt x="90" y="184"/>
                    <a:pt x="88" y="180"/>
                    <a:pt x="86" y="175"/>
                  </a:cubicBezTo>
                  <a:moveTo>
                    <a:pt x="86" y="174"/>
                  </a:moveTo>
                  <a:cubicBezTo>
                    <a:pt x="86" y="174"/>
                    <a:pt x="86" y="174"/>
                    <a:pt x="86" y="174"/>
                  </a:cubicBezTo>
                  <a:cubicBezTo>
                    <a:pt x="86" y="174"/>
                    <a:pt x="86" y="174"/>
                    <a:pt x="86" y="174"/>
                  </a:cubicBezTo>
                  <a:moveTo>
                    <a:pt x="40" y="174"/>
                  </a:moveTo>
                  <a:cubicBezTo>
                    <a:pt x="40" y="174"/>
                    <a:pt x="40" y="174"/>
                    <a:pt x="40" y="174"/>
                  </a:cubicBezTo>
                  <a:cubicBezTo>
                    <a:pt x="39" y="187"/>
                    <a:pt x="36" y="199"/>
                    <a:pt x="33" y="209"/>
                  </a:cubicBezTo>
                  <a:cubicBezTo>
                    <a:pt x="24" y="204"/>
                    <a:pt x="14" y="197"/>
                    <a:pt x="4" y="189"/>
                  </a:cubicBezTo>
                  <a:cubicBezTo>
                    <a:pt x="4" y="189"/>
                    <a:pt x="4" y="189"/>
                    <a:pt x="4" y="189"/>
                  </a:cubicBezTo>
                  <a:cubicBezTo>
                    <a:pt x="14" y="197"/>
                    <a:pt x="24" y="204"/>
                    <a:pt x="33" y="209"/>
                  </a:cubicBezTo>
                  <a:cubicBezTo>
                    <a:pt x="36" y="199"/>
                    <a:pt x="39" y="187"/>
                    <a:pt x="40" y="174"/>
                  </a:cubicBezTo>
                  <a:moveTo>
                    <a:pt x="0" y="172"/>
                  </a:moveTo>
                  <a:cubicBezTo>
                    <a:pt x="0" y="172"/>
                    <a:pt x="0" y="172"/>
                    <a:pt x="0" y="172"/>
                  </a:cubicBezTo>
                  <a:cubicBezTo>
                    <a:pt x="0" y="172"/>
                    <a:pt x="0" y="172"/>
                    <a:pt x="1" y="172"/>
                  </a:cubicBezTo>
                  <a:cubicBezTo>
                    <a:pt x="1" y="172"/>
                    <a:pt x="1" y="172"/>
                    <a:pt x="1" y="172"/>
                  </a:cubicBezTo>
                  <a:cubicBezTo>
                    <a:pt x="1" y="172"/>
                    <a:pt x="1" y="172"/>
                    <a:pt x="1" y="172"/>
                  </a:cubicBezTo>
                  <a:cubicBezTo>
                    <a:pt x="0" y="172"/>
                    <a:pt x="0" y="172"/>
                    <a:pt x="0" y="172"/>
                  </a:cubicBezTo>
                  <a:moveTo>
                    <a:pt x="89" y="172"/>
                  </a:moveTo>
                  <a:cubicBezTo>
                    <a:pt x="91" y="177"/>
                    <a:pt x="94" y="182"/>
                    <a:pt x="95" y="187"/>
                  </a:cubicBezTo>
                  <a:cubicBezTo>
                    <a:pt x="94" y="182"/>
                    <a:pt x="91" y="177"/>
                    <a:pt x="89" y="172"/>
                  </a:cubicBezTo>
                  <a:moveTo>
                    <a:pt x="82" y="166"/>
                  </a:moveTo>
                  <a:cubicBezTo>
                    <a:pt x="82" y="167"/>
                    <a:pt x="82" y="167"/>
                    <a:pt x="82" y="167"/>
                  </a:cubicBezTo>
                  <a:cubicBezTo>
                    <a:pt x="83" y="169"/>
                    <a:pt x="84" y="171"/>
                    <a:pt x="85" y="173"/>
                  </a:cubicBezTo>
                  <a:cubicBezTo>
                    <a:pt x="84" y="171"/>
                    <a:pt x="83" y="169"/>
                    <a:pt x="82" y="166"/>
                  </a:cubicBezTo>
                  <a:moveTo>
                    <a:pt x="31" y="160"/>
                  </a:moveTo>
                  <a:cubicBezTo>
                    <a:pt x="31" y="160"/>
                    <a:pt x="31" y="160"/>
                    <a:pt x="31" y="160"/>
                  </a:cubicBezTo>
                  <a:cubicBezTo>
                    <a:pt x="26" y="164"/>
                    <a:pt x="22" y="168"/>
                    <a:pt x="18" y="172"/>
                  </a:cubicBezTo>
                  <a:cubicBezTo>
                    <a:pt x="12" y="172"/>
                    <a:pt x="7" y="172"/>
                    <a:pt x="1" y="172"/>
                  </a:cubicBezTo>
                  <a:cubicBezTo>
                    <a:pt x="7" y="172"/>
                    <a:pt x="12" y="172"/>
                    <a:pt x="18" y="172"/>
                  </a:cubicBezTo>
                  <a:cubicBezTo>
                    <a:pt x="22" y="168"/>
                    <a:pt x="26" y="164"/>
                    <a:pt x="31" y="160"/>
                  </a:cubicBezTo>
                  <a:cubicBezTo>
                    <a:pt x="31" y="160"/>
                    <a:pt x="31" y="160"/>
                    <a:pt x="31" y="160"/>
                  </a:cubicBezTo>
                  <a:moveTo>
                    <a:pt x="31" y="160"/>
                  </a:moveTo>
                  <a:cubicBezTo>
                    <a:pt x="31" y="160"/>
                    <a:pt x="31" y="160"/>
                    <a:pt x="31" y="160"/>
                  </a:cubicBezTo>
                  <a:cubicBezTo>
                    <a:pt x="31" y="160"/>
                    <a:pt x="31" y="160"/>
                    <a:pt x="31" y="160"/>
                  </a:cubicBezTo>
                  <a:moveTo>
                    <a:pt x="42" y="154"/>
                  </a:moveTo>
                  <a:cubicBezTo>
                    <a:pt x="42" y="154"/>
                    <a:pt x="42" y="154"/>
                    <a:pt x="42" y="154"/>
                  </a:cubicBezTo>
                  <a:cubicBezTo>
                    <a:pt x="42" y="159"/>
                    <a:pt x="41" y="165"/>
                    <a:pt x="41" y="170"/>
                  </a:cubicBezTo>
                  <a:cubicBezTo>
                    <a:pt x="35" y="171"/>
                    <a:pt x="30" y="171"/>
                    <a:pt x="24" y="172"/>
                  </a:cubicBezTo>
                  <a:cubicBezTo>
                    <a:pt x="24" y="172"/>
                    <a:pt x="24" y="172"/>
                    <a:pt x="24" y="172"/>
                  </a:cubicBezTo>
                  <a:cubicBezTo>
                    <a:pt x="30" y="171"/>
                    <a:pt x="35" y="171"/>
                    <a:pt x="41" y="170"/>
                  </a:cubicBezTo>
                  <a:cubicBezTo>
                    <a:pt x="41" y="165"/>
                    <a:pt x="42" y="159"/>
                    <a:pt x="42" y="154"/>
                  </a:cubicBezTo>
                  <a:moveTo>
                    <a:pt x="60" y="133"/>
                  </a:moveTo>
                  <a:cubicBezTo>
                    <a:pt x="60" y="133"/>
                    <a:pt x="60" y="133"/>
                    <a:pt x="60" y="133"/>
                  </a:cubicBezTo>
                  <a:cubicBezTo>
                    <a:pt x="67" y="143"/>
                    <a:pt x="74" y="153"/>
                    <a:pt x="80" y="163"/>
                  </a:cubicBezTo>
                  <a:cubicBezTo>
                    <a:pt x="69" y="166"/>
                    <a:pt x="57" y="168"/>
                    <a:pt x="45" y="170"/>
                  </a:cubicBezTo>
                  <a:cubicBezTo>
                    <a:pt x="45" y="170"/>
                    <a:pt x="45" y="170"/>
                    <a:pt x="45" y="170"/>
                  </a:cubicBezTo>
                  <a:cubicBezTo>
                    <a:pt x="57" y="168"/>
                    <a:pt x="69" y="166"/>
                    <a:pt x="80" y="163"/>
                  </a:cubicBezTo>
                  <a:cubicBezTo>
                    <a:pt x="74" y="153"/>
                    <a:pt x="68" y="143"/>
                    <a:pt x="60" y="133"/>
                  </a:cubicBezTo>
                  <a:moveTo>
                    <a:pt x="131" y="131"/>
                  </a:moveTo>
                  <a:cubicBezTo>
                    <a:pt x="131" y="131"/>
                    <a:pt x="131" y="131"/>
                    <a:pt x="131" y="131"/>
                  </a:cubicBezTo>
                  <a:cubicBezTo>
                    <a:pt x="131" y="131"/>
                    <a:pt x="131" y="131"/>
                    <a:pt x="131" y="131"/>
                  </a:cubicBezTo>
                  <a:moveTo>
                    <a:pt x="127" y="131"/>
                  </a:moveTo>
                  <a:cubicBezTo>
                    <a:pt x="126" y="143"/>
                    <a:pt x="109" y="154"/>
                    <a:pt x="84" y="162"/>
                  </a:cubicBezTo>
                  <a:cubicBezTo>
                    <a:pt x="84" y="162"/>
                    <a:pt x="84" y="162"/>
                    <a:pt x="84" y="162"/>
                  </a:cubicBezTo>
                  <a:cubicBezTo>
                    <a:pt x="109" y="154"/>
                    <a:pt x="126" y="143"/>
                    <a:pt x="127" y="131"/>
                  </a:cubicBezTo>
                  <a:moveTo>
                    <a:pt x="127" y="131"/>
                  </a:moveTo>
                  <a:cubicBezTo>
                    <a:pt x="127" y="131"/>
                    <a:pt x="127" y="131"/>
                    <a:pt x="127" y="131"/>
                  </a:cubicBezTo>
                  <a:cubicBezTo>
                    <a:pt x="127" y="131"/>
                    <a:pt x="127" y="131"/>
                    <a:pt x="127" y="131"/>
                  </a:cubicBezTo>
                  <a:moveTo>
                    <a:pt x="131" y="131"/>
                  </a:moveTo>
                  <a:cubicBezTo>
                    <a:pt x="131" y="131"/>
                    <a:pt x="131" y="131"/>
                    <a:pt x="131" y="131"/>
                  </a:cubicBezTo>
                  <a:cubicBezTo>
                    <a:pt x="131" y="131"/>
                    <a:pt x="131" y="131"/>
                    <a:pt x="131" y="131"/>
                  </a:cubicBezTo>
                  <a:moveTo>
                    <a:pt x="127" y="131"/>
                  </a:moveTo>
                  <a:cubicBezTo>
                    <a:pt x="127" y="131"/>
                    <a:pt x="127" y="131"/>
                    <a:pt x="127" y="131"/>
                  </a:cubicBezTo>
                  <a:cubicBezTo>
                    <a:pt x="127" y="131"/>
                    <a:pt x="127" y="131"/>
                    <a:pt x="127" y="131"/>
                  </a:cubicBezTo>
                  <a:moveTo>
                    <a:pt x="131" y="131"/>
                  </a:moveTo>
                  <a:cubicBezTo>
                    <a:pt x="131" y="131"/>
                    <a:pt x="131" y="131"/>
                    <a:pt x="131" y="131"/>
                  </a:cubicBezTo>
                  <a:cubicBezTo>
                    <a:pt x="131" y="131"/>
                    <a:pt x="131" y="131"/>
                    <a:pt x="131" y="131"/>
                  </a:cubicBezTo>
                  <a:moveTo>
                    <a:pt x="127" y="131"/>
                  </a:moveTo>
                  <a:cubicBezTo>
                    <a:pt x="127" y="131"/>
                    <a:pt x="127" y="131"/>
                    <a:pt x="127" y="131"/>
                  </a:cubicBezTo>
                  <a:cubicBezTo>
                    <a:pt x="127" y="131"/>
                    <a:pt x="127" y="131"/>
                    <a:pt x="127" y="131"/>
                  </a:cubicBezTo>
                  <a:moveTo>
                    <a:pt x="131" y="131"/>
                  </a:moveTo>
                  <a:cubicBezTo>
                    <a:pt x="131" y="131"/>
                    <a:pt x="131" y="131"/>
                    <a:pt x="131" y="131"/>
                  </a:cubicBezTo>
                  <a:cubicBezTo>
                    <a:pt x="131" y="131"/>
                    <a:pt x="131" y="131"/>
                    <a:pt x="131" y="131"/>
                  </a:cubicBezTo>
                  <a:moveTo>
                    <a:pt x="127" y="131"/>
                  </a:moveTo>
                  <a:cubicBezTo>
                    <a:pt x="127" y="131"/>
                    <a:pt x="127" y="131"/>
                    <a:pt x="127" y="131"/>
                  </a:cubicBezTo>
                  <a:cubicBezTo>
                    <a:pt x="127" y="131"/>
                    <a:pt x="127" y="131"/>
                    <a:pt x="127" y="131"/>
                  </a:cubicBezTo>
                  <a:moveTo>
                    <a:pt x="131" y="131"/>
                  </a:moveTo>
                  <a:cubicBezTo>
                    <a:pt x="131" y="131"/>
                    <a:pt x="131" y="131"/>
                    <a:pt x="131" y="131"/>
                  </a:cubicBezTo>
                  <a:cubicBezTo>
                    <a:pt x="131" y="131"/>
                    <a:pt x="131" y="131"/>
                    <a:pt x="131" y="131"/>
                  </a:cubicBezTo>
                  <a:moveTo>
                    <a:pt x="127" y="131"/>
                  </a:moveTo>
                  <a:cubicBezTo>
                    <a:pt x="127" y="131"/>
                    <a:pt x="127" y="131"/>
                    <a:pt x="127" y="131"/>
                  </a:cubicBezTo>
                  <a:cubicBezTo>
                    <a:pt x="127" y="131"/>
                    <a:pt x="127" y="131"/>
                    <a:pt x="127" y="131"/>
                  </a:cubicBezTo>
                  <a:moveTo>
                    <a:pt x="43" y="130"/>
                  </a:moveTo>
                  <a:cubicBezTo>
                    <a:pt x="43" y="136"/>
                    <a:pt x="43" y="142"/>
                    <a:pt x="43" y="148"/>
                  </a:cubicBezTo>
                  <a:cubicBezTo>
                    <a:pt x="39" y="152"/>
                    <a:pt x="35" y="156"/>
                    <a:pt x="31" y="160"/>
                  </a:cubicBezTo>
                  <a:cubicBezTo>
                    <a:pt x="35" y="156"/>
                    <a:pt x="39" y="152"/>
                    <a:pt x="43" y="148"/>
                  </a:cubicBezTo>
                  <a:cubicBezTo>
                    <a:pt x="43" y="142"/>
                    <a:pt x="43" y="136"/>
                    <a:pt x="43"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43" y="130"/>
                  </a:moveTo>
                  <a:cubicBezTo>
                    <a:pt x="43" y="130"/>
                    <a:pt x="43" y="130"/>
                    <a:pt x="43" y="130"/>
                  </a:cubicBezTo>
                  <a:cubicBezTo>
                    <a:pt x="43" y="130"/>
                    <a:pt x="43" y="130"/>
                    <a:pt x="43" y="130"/>
                  </a:cubicBezTo>
                  <a:cubicBezTo>
                    <a:pt x="43" y="130"/>
                    <a:pt x="43" y="130"/>
                    <a:pt x="43" y="130"/>
                  </a:cubicBezTo>
                  <a:moveTo>
                    <a:pt x="127" y="130"/>
                  </a:moveTo>
                  <a:cubicBezTo>
                    <a:pt x="127" y="130"/>
                    <a:pt x="127" y="130"/>
                    <a:pt x="127" y="130"/>
                  </a:cubicBezTo>
                  <a:cubicBezTo>
                    <a:pt x="127" y="130"/>
                    <a:pt x="127" y="130"/>
                    <a:pt x="127" y="130"/>
                  </a:cubicBezTo>
                  <a:cubicBezTo>
                    <a:pt x="127" y="130"/>
                    <a:pt x="127" y="130"/>
                    <a:pt x="127"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43" y="130"/>
                  </a:moveTo>
                  <a:cubicBezTo>
                    <a:pt x="43" y="130"/>
                    <a:pt x="43" y="130"/>
                    <a:pt x="43" y="130"/>
                  </a:cubicBezTo>
                  <a:cubicBezTo>
                    <a:pt x="43" y="130"/>
                    <a:pt x="43" y="130"/>
                    <a:pt x="43"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127" y="130"/>
                  </a:moveTo>
                  <a:cubicBezTo>
                    <a:pt x="127" y="130"/>
                    <a:pt x="127" y="130"/>
                    <a:pt x="127" y="130"/>
                  </a:cubicBezTo>
                  <a:cubicBezTo>
                    <a:pt x="127" y="130"/>
                    <a:pt x="127" y="130"/>
                    <a:pt x="127" y="130"/>
                  </a:cubicBezTo>
                  <a:moveTo>
                    <a:pt x="131" y="130"/>
                  </a:moveTo>
                  <a:cubicBezTo>
                    <a:pt x="131" y="130"/>
                    <a:pt x="131" y="130"/>
                    <a:pt x="131" y="130"/>
                  </a:cubicBezTo>
                  <a:cubicBezTo>
                    <a:pt x="131" y="130"/>
                    <a:pt x="131" y="130"/>
                    <a:pt x="131" y="130"/>
                  </a:cubicBezTo>
                  <a:moveTo>
                    <a:pt x="47" y="117"/>
                  </a:moveTo>
                  <a:cubicBezTo>
                    <a:pt x="47" y="117"/>
                    <a:pt x="47" y="117"/>
                    <a:pt x="47" y="117"/>
                  </a:cubicBezTo>
                  <a:cubicBezTo>
                    <a:pt x="50" y="122"/>
                    <a:pt x="54" y="126"/>
                    <a:pt x="57" y="130"/>
                  </a:cubicBezTo>
                  <a:cubicBezTo>
                    <a:pt x="54" y="134"/>
                    <a:pt x="50" y="139"/>
                    <a:pt x="47" y="143"/>
                  </a:cubicBezTo>
                  <a:cubicBezTo>
                    <a:pt x="47" y="143"/>
                    <a:pt x="47" y="143"/>
                    <a:pt x="47" y="143"/>
                  </a:cubicBezTo>
                  <a:cubicBezTo>
                    <a:pt x="50" y="139"/>
                    <a:pt x="54" y="135"/>
                    <a:pt x="57" y="130"/>
                  </a:cubicBezTo>
                  <a:cubicBezTo>
                    <a:pt x="54" y="126"/>
                    <a:pt x="50" y="122"/>
                    <a:pt x="47" y="117"/>
                  </a:cubicBezTo>
                  <a:moveTo>
                    <a:pt x="31" y="101"/>
                  </a:moveTo>
                  <a:cubicBezTo>
                    <a:pt x="35" y="105"/>
                    <a:pt x="39" y="109"/>
                    <a:pt x="43" y="113"/>
                  </a:cubicBezTo>
                  <a:cubicBezTo>
                    <a:pt x="43" y="118"/>
                    <a:pt x="43" y="124"/>
                    <a:pt x="43" y="130"/>
                  </a:cubicBezTo>
                  <a:cubicBezTo>
                    <a:pt x="43" y="124"/>
                    <a:pt x="43" y="118"/>
                    <a:pt x="43" y="113"/>
                  </a:cubicBezTo>
                  <a:cubicBezTo>
                    <a:pt x="39" y="109"/>
                    <a:pt x="35" y="105"/>
                    <a:pt x="31" y="101"/>
                  </a:cubicBezTo>
                  <a:moveTo>
                    <a:pt x="31" y="101"/>
                  </a:moveTo>
                  <a:cubicBezTo>
                    <a:pt x="31" y="101"/>
                    <a:pt x="31" y="101"/>
                    <a:pt x="31" y="101"/>
                  </a:cubicBezTo>
                  <a:cubicBezTo>
                    <a:pt x="31" y="101"/>
                    <a:pt x="31" y="101"/>
                    <a:pt x="31" y="101"/>
                  </a:cubicBezTo>
                  <a:moveTo>
                    <a:pt x="84" y="99"/>
                  </a:moveTo>
                  <a:cubicBezTo>
                    <a:pt x="84" y="99"/>
                    <a:pt x="84" y="99"/>
                    <a:pt x="84" y="99"/>
                  </a:cubicBezTo>
                  <a:cubicBezTo>
                    <a:pt x="109" y="106"/>
                    <a:pt x="126" y="117"/>
                    <a:pt x="127" y="130"/>
                  </a:cubicBezTo>
                  <a:cubicBezTo>
                    <a:pt x="126" y="117"/>
                    <a:pt x="109" y="106"/>
                    <a:pt x="84" y="99"/>
                  </a:cubicBezTo>
                  <a:moveTo>
                    <a:pt x="32" y="97"/>
                  </a:moveTo>
                  <a:cubicBezTo>
                    <a:pt x="33" y="97"/>
                    <a:pt x="33" y="97"/>
                    <a:pt x="33" y="98"/>
                  </a:cubicBezTo>
                  <a:cubicBezTo>
                    <a:pt x="34" y="99"/>
                    <a:pt x="35" y="100"/>
                    <a:pt x="36" y="100"/>
                  </a:cubicBezTo>
                  <a:cubicBezTo>
                    <a:pt x="35" y="100"/>
                    <a:pt x="34" y="99"/>
                    <a:pt x="33" y="98"/>
                  </a:cubicBezTo>
                  <a:cubicBezTo>
                    <a:pt x="33" y="97"/>
                    <a:pt x="33" y="97"/>
                    <a:pt x="32" y="97"/>
                  </a:cubicBezTo>
                  <a:moveTo>
                    <a:pt x="45" y="91"/>
                  </a:moveTo>
                  <a:cubicBezTo>
                    <a:pt x="45" y="91"/>
                    <a:pt x="45" y="91"/>
                    <a:pt x="45" y="91"/>
                  </a:cubicBezTo>
                  <a:cubicBezTo>
                    <a:pt x="57" y="92"/>
                    <a:pt x="69" y="95"/>
                    <a:pt x="80" y="98"/>
                  </a:cubicBezTo>
                  <a:cubicBezTo>
                    <a:pt x="74" y="107"/>
                    <a:pt x="67" y="117"/>
                    <a:pt x="60" y="127"/>
                  </a:cubicBezTo>
                  <a:cubicBezTo>
                    <a:pt x="60" y="127"/>
                    <a:pt x="60" y="127"/>
                    <a:pt x="60" y="127"/>
                  </a:cubicBezTo>
                  <a:cubicBezTo>
                    <a:pt x="68" y="117"/>
                    <a:pt x="74" y="107"/>
                    <a:pt x="80" y="98"/>
                  </a:cubicBezTo>
                  <a:cubicBezTo>
                    <a:pt x="69" y="95"/>
                    <a:pt x="57" y="92"/>
                    <a:pt x="45" y="91"/>
                  </a:cubicBezTo>
                  <a:moveTo>
                    <a:pt x="89" y="89"/>
                  </a:moveTo>
                  <a:cubicBezTo>
                    <a:pt x="89" y="89"/>
                    <a:pt x="89" y="89"/>
                    <a:pt x="89" y="89"/>
                  </a:cubicBezTo>
                  <a:cubicBezTo>
                    <a:pt x="89" y="89"/>
                    <a:pt x="89" y="89"/>
                    <a:pt x="89" y="89"/>
                  </a:cubicBezTo>
                  <a:moveTo>
                    <a:pt x="89" y="89"/>
                  </a:moveTo>
                  <a:cubicBezTo>
                    <a:pt x="89" y="89"/>
                    <a:pt x="89" y="89"/>
                    <a:pt x="89" y="89"/>
                  </a:cubicBezTo>
                  <a:cubicBezTo>
                    <a:pt x="89" y="89"/>
                    <a:pt x="89" y="89"/>
                    <a:pt x="89" y="89"/>
                  </a:cubicBezTo>
                  <a:moveTo>
                    <a:pt x="24" y="89"/>
                  </a:moveTo>
                  <a:cubicBezTo>
                    <a:pt x="24" y="89"/>
                    <a:pt x="24" y="89"/>
                    <a:pt x="24" y="89"/>
                  </a:cubicBezTo>
                  <a:cubicBezTo>
                    <a:pt x="30" y="89"/>
                    <a:pt x="35" y="90"/>
                    <a:pt x="41" y="90"/>
                  </a:cubicBezTo>
                  <a:cubicBezTo>
                    <a:pt x="41" y="96"/>
                    <a:pt x="42" y="101"/>
                    <a:pt x="42" y="107"/>
                  </a:cubicBezTo>
                  <a:cubicBezTo>
                    <a:pt x="42" y="106"/>
                    <a:pt x="42" y="106"/>
                    <a:pt x="41" y="106"/>
                  </a:cubicBezTo>
                  <a:cubicBezTo>
                    <a:pt x="42" y="106"/>
                    <a:pt x="42" y="107"/>
                    <a:pt x="42" y="107"/>
                  </a:cubicBezTo>
                  <a:cubicBezTo>
                    <a:pt x="42" y="101"/>
                    <a:pt x="41" y="96"/>
                    <a:pt x="41" y="90"/>
                  </a:cubicBezTo>
                  <a:cubicBezTo>
                    <a:pt x="35" y="90"/>
                    <a:pt x="30" y="89"/>
                    <a:pt x="24" y="89"/>
                  </a:cubicBezTo>
                  <a:moveTo>
                    <a:pt x="1" y="88"/>
                  </a:moveTo>
                  <a:cubicBezTo>
                    <a:pt x="7" y="88"/>
                    <a:pt x="12" y="88"/>
                    <a:pt x="18" y="88"/>
                  </a:cubicBezTo>
                  <a:cubicBezTo>
                    <a:pt x="22" y="92"/>
                    <a:pt x="26" y="96"/>
                    <a:pt x="31" y="100"/>
                  </a:cubicBezTo>
                  <a:cubicBezTo>
                    <a:pt x="26" y="96"/>
                    <a:pt x="22" y="92"/>
                    <a:pt x="18" y="88"/>
                  </a:cubicBezTo>
                  <a:cubicBezTo>
                    <a:pt x="12" y="88"/>
                    <a:pt x="7" y="88"/>
                    <a:pt x="1" y="88"/>
                  </a:cubicBezTo>
                  <a:moveTo>
                    <a:pt x="1" y="88"/>
                  </a:moveTo>
                  <a:cubicBezTo>
                    <a:pt x="1" y="88"/>
                    <a:pt x="1" y="88"/>
                    <a:pt x="1" y="88"/>
                  </a:cubicBezTo>
                  <a:cubicBezTo>
                    <a:pt x="1" y="88"/>
                    <a:pt x="1" y="88"/>
                    <a:pt x="1" y="88"/>
                  </a:cubicBezTo>
                  <a:moveTo>
                    <a:pt x="1" y="88"/>
                  </a:moveTo>
                  <a:cubicBezTo>
                    <a:pt x="0" y="88"/>
                    <a:pt x="0" y="88"/>
                    <a:pt x="0" y="88"/>
                  </a:cubicBezTo>
                  <a:cubicBezTo>
                    <a:pt x="0" y="88"/>
                    <a:pt x="0" y="88"/>
                    <a:pt x="0" y="88"/>
                  </a:cubicBezTo>
                  <a:cubicBezTo>
                    <a:pt x="1" y="88"/>
                    <a:pt x="1" y="88"/>
                    <a:pt x="1" y="88"/>
                  </a:cubicBezTo>
                  <a:moveTo>
                    <a:pt x="85" y="88"/>
                  </a:moveTo>
                  <a:cubicBezTo>
                    <a:pt x="84" y="90"/>
                    <a:pt x="83" y="92"/>
                    <a:pt x="82" y="94"/>
                  </a:cubicBezTo>
                  <a:cubicBezTo>
                    <a:pt x="82" y="94"/>
                    <a:pt x="82" y="94"/>
                    <a:pt x="82" y="94"/>
                  </a:cubicBezTo>
                  <a:cubicBezTo>
                    <a:pt x="83" y="92"/>
                    <a:pt x="84" y="90"/>
                    <a:pt x="85" y="88"/>
                  </a:cubicBezTo>
                  <a:moveTo>
                    <a:pt x="86" y="85"/>
                  </a:moveTo>
                  <a:cubicBezTo>
                    <a:pt x="86" y="85"/>
                    <a:pt x="86" y="85"/>
                    <a:pt x="86" y="85"/>
                  </a:cubicBezTo>
                  <a:cubicBezTo>
                    <a:pt x="86" y="85"/>
                    <a:pt x="86" y="85"/>
                    <a:pt x="86" y="85"/>
                  </a:cubicBezTo>
                  <a:moveTo>
                    <a:pt x="1" y="74"/>
                  </a:moveTo>
                  <a:cubicBezTo>
                    <a:pt x="0" y="74"/>
                    <a:pt x="0" y="74"/>
                    <a:pt x="0" y="74"/>
                  </a:cubicBezTo>
                  <a:cubicBezTo>
                    <a:pt x="0" y="74"/>
                    <a:pt x="0" y="74"/>
                    <a:pt x="0" y="74"/>
                  </a:cubicBezTo>
                  <a:cubicBezTo>
                    <a:pt x="1" y="74"/>
                    <a:pt x="1" y="74"/>
                    <a:pt x="1" y="74"/>
                  </a:cubicBezTo>
                  <a:cubicBezTo>
                    <a:pt x="5" y="77"/>
                    <a:pt x="9" y="81"/>
                    <a:pt x="13" y="84"/>
                  </a:cubicBezTo>
                  <a:cubicBezTo>
                    <a:pt x="13" y="84"/>
                    <a:pt x="14" y="84"/>
                    <a:pt x="14" y="84"/>
                  </a:cubicBezTo>
                  <a:cubicBezTo>
                    <a:pt x="9" y="81"/>
                    <a:pt x="5" y="77"/>
                    <a:pt x="1" y="74"/>
                  </a:cubicBezTo>
                  <a:moveTo>
                    <a:pt x="93" y="66"/>
                  </a:moveTo>
                  <a:cubicBezTo>
                    <a:pt x="92" y="72"/>
                    <a:pt x="89" y="78"/>
                    <a:pt x="86" y="85"/>
                  </a:cubicBezTo>
                  <a:cubicBezTo>
                    <a:pt x="89" y="78"/>
                    <a:pt x="92" y="72"/>
                    <a:pt x="93" y="66"/>
                  </a:cubicBezTo>
                  <a:cubicBezTo>
                    <a:pt x="93" y="66"/>
                    <a:pt x="93" y="66"/>
                    <a:pt x="93" y="66"/>
                  </a:cubicBezTo>
                  <a:moveTo>
                    <a:pt x="33" y="51"/>
                  </a:moveTo>
                  <a:cubicBezTo>
                    <a:pt x="24" y="57"/>
                    <a:pt x="14" y="63"/>
                    <a:pt x="4" y="71"/>
                  </a:cubicBezTo>
                  <a:cubicBezTo>
                    <a:pt x="4" y="71"/>
                    <a:pt x="4" y="71"/>
                    <a:pt x="4" y="71"/>
                  </a:cubicBezTo>
                  <a:cubicBezTo>
                    <a:pt x="14" y="63"/>
                    <a:pt x="24" y="57"/>
                    <a:pt x="33" y="51"/>
                  </a:cubicBezTo>
                  <a:cubicBezTo>
                    <a:pt x="36" y="62"/>
                    <a:pt x="39" y="73"/>
                    <a:pt x="40" y="86"/>
                  </a:cubicBezTo>
                  <a:cubicBezTo>
                    <a:pt x="40" y="86"/>
                    <a:pt x="40" y="86"/>
                    <a:pt x="40" y="86"/>
                  </a:cubicBezTo>
                  <a:cubicBezTo>
                    <a:pt x="39" y="73"/>
                    <a:pt x="36" y="62"/>
                    <a:pt x="33" y="51"/>
                  </a:cubicBezTo>
                  <a:moveTo>
                    <a:pt x="90" y="41"/>
                  </a:moveTo>
                  <a:cubicBezTo>
                    <a:pt x="92" y="43"/>
                    <a:pt x="93" y="45"/>
                    <a:pt x="94" y="49"/>
                  </a:cubicBezTo>
                  <a:cubicBezTo>
                    <a:pt x="94" y="49"/>
                    <a:pt x="94" y="49"/>
                    <a:pt x="94" y="49"/>
                  </a:cubicBezTo>
                  <a:cubicBezTo>
                    <a:pt x="93" y="45"/>
                    <a:pt x="92" y="43"/>
                    <a:pt x="90" y="41"/>
                  </a:cubicBezTo>
                  <a:moveTo>
                    <a:pt x="90" y="41"/>
                  </a:moveTo>
                  <a:cubicBezTo>
                    <a:pt x="90" y="41"/>
                    <a:pt x="90" y="41"/>
                    <a:pt x="90" y="41"/>
                  </a:cubicBezTo>
                  <a:cubicBezTo>
                    <a:pt x="90" y="41"/>
                    <a:pt x="90" y="41"/>
                    <a:pt x="90" y="41"/>
                  </a:cubicBezTo>
                  <a:moveTo>
                    <a:pt x="76" y="36"/>
                  </a:moveTo>
                  <a:cubicBezTo>
                    <a:pt x="65" y="36"/>
                    <a:pt x="52" y="41"/>
                    <a:pt x="37" y="49"/>
                  </a:cubicBezTo>
                  <a:cubicBezTo>
                    <a:pt x="37" y="49"/>
                    <a:pt x="37" y="49"/>
                    <a:pt x="37" y="49"/>
                  </a:cubicBezTo>
                  <a:cubicBezTo>
                    <a:pt x="52" y="41"/>
                    <a:pt x="65" y="36"/>
                    <a:pt x="76" y="36"/>
                  </a:cubicBezTo>
                  <a:moveTo>
                    <a:pt x="76" y="36"/>
                  </a:moveTo>
                  <a:cubicBezTo>
                    <a:pt x="76" y="36"/>
                    <a:pt x="76" y="36"/>
                    <a:pt x="76" y="36"/>
                  </a:cubicBezTo>
                  <a:cubicBezTo>
                    <a:pt x="76" y="36"/>
                    <a:pt x="76" y="36"/>
                    <a:pt x="76" y="36"/>
                  </a:cubicBezTo>
                  <a:moveTo>
                    <a:pt x="76" y="36"/>
                  </a:moveTo>
                  <a:cubicBezTo>
                    <a:pt x="76" y="36"/>
                    <a:pt x="76" y="36"/>
                    <a:pt x="76" y="36"/>
                  </a:cubicBezTo>
                  <a:cubicBezTo>
                    <a:pt x="76" y="36"/>
                    <a:pt x="76" y="36"/>
                    <a:pt x="76" y="36"/>
                  </a:cubicBezTo>
                  <a:moveTo>
                    <a:pt x="76" y="36"/>
                  </a:moveTo>
                  <a:cubicBezTo>
                    <a:pt x="76" y="36"/>
                    <a:pt x="76" y="36"/>
                    <a:pt x="76" y="36"/>
                  </a:cubicBezTo>
                  <a:cubicBezTo>
                    <a:pt x="76" y="36"/>
                    <a:pt x="76" y="36"/>
                    <a:pt x="76" y="36"/>
                  </a:cubicBezTo>
                  <a:moveTo>
                    <a:pt x="76" y="36"/>
                  </a:moveTo>
                  <a:cubicBezTo>
                    <a:pt x="76" y="36"/>
                    <a:pt x="76" y="36"/>
                    <a:pt x="76" y="36"/>
                  </a:cubicBezTo>
                  <a:cubicBezTo>
                    <a:pt x="76" y="36"/>
                    <a:pt x="76" y="36"/>
                    <a:pt x="76" y="36"/>
                  </a:cubicBezTo>
                  <a:moveTo>
                    <a:pt x="76" y="32"/>
                  </a:moveTo>
                  <a:cubicBezTo>
                    <a:pt x="76" y="32"/>
                    <a:pt x="76" y="32"/>
                    <a:pt x="76" y="32"/>
                  </a:cubicBezTo>
                  <a:cubicBezTo>
                    <a:pt x="76" y="32"/>
                    <a:pt x="76" y="32"/>
                    <a:pt x="76" y="32"/>
                  </a:cubicBezTo>
                  <a:moveTo>
                    <a:pt x="76" y="32"/>
                  </a:moveTo>
                  <a:cubicBezTo>
                    <a:pt x="76" y="32"/>
                    <a:pt x="76" y="32"/>
                    <a:pt x="76" y="32"/>
                  </a:cubicBezTo>
                  <a:cubicBezTo>
                    <a:pt x="76" y="32"/>
                    <a:pt x="76" y="32"/>
                    <a:pt x="76" y="32"/>
                  </a:cubicBezTo>
                  <a:moveTo>
                    <a:pt x="76" y="32"/>
                  </a:moveTo>
                  <a:cubicBezTo>
                    <a:pt x="76" y="32"/>
                    <a:pt x="76" y="32"/>
                    <a:pt x="76" y="32"/>
                  </a:cubicBezTo>
                  <a:cubicBezTo>
                    <a:pt x="76" y="32"/>
                    <a:pt x="76" y="32"/>
                    <a:pt x="76" y="32"/>
                  </a:cubicBezTo>
                  <a:moveTo>
                    <a:pt x="76" y="32"/>
                  </a:moveTo>
                  <a:cubicBezTo>
                    <a:pt x="76" y="32"/>
                    <a:pt x="76" y="32"/>
                    <a:pt x="76" y="32"/>
                  </a:cubicBezTo>
                  <a:cubicBezTo>
                    <a:pt x="76" y="32"/>
                    <a:pt x="76" y="32"/>
                    <a:pt x="76" y="32"/>
                  </a:cubicBezTo>
                  <a:moveTo>
                    <a:pt x="76" y="32"/>
                  </a:moveTo>
                  <a:cubicBezTo>
                    <a:pt x="76" y="32"/>
                    <a:pt x="76" y="32"/>
                    <a:pt x="76" y="32"/>
                  </a:cubicBezTo>
                  <a:cubicBezTo>
                    <a:pt x="76" y="32"/>
                    <a:pt x="76" y="32"/>
                    <a:pt x="76" y="32"/>
                  </a:cubicBezTo>
                  <a:cubicBezTo>
                    <a:pt x="83" y="32"/>
                    <a:pt x="89" y="34"/>
                    <a:pt x="93" y="38"/>
                  </a:cubicBezTo>
                  <a:cubicBezTo>
                    <a:pt x="93" y="38"/>
                    <a:pt x="93" y="38"/>
                    <a:pt x="93" y="38"/>
                  </a:cubicBezTo>
                  <a:cubicBezTo>
                    <a:pt x="93" y="38"/>
                    <a:pt x="93" y="38"/>
                    <a:pt x="93" y="38"/>
                  </a:cubicBezTo>
                  <a:cubicBezTo>
                    <a:pt x="89" y="34"/>
                    <a:pt x="83" y="32"/>
                    <a:pt x="76" y="32"/>
                  </a:cubicBezTo>
                  <a:moveTo>
                    <a:pt x="1" y="4"/>
                  </a:moveTo>
                  <a:cubicBezTo>
                    <a:pt x="14" y="5"/>
                    <a:pt x="25" y="21"/>
                    <a:pt x="32" y="47"/>
                  </a:cubicBezTo>
                  <a:cubicBezTo>
                    <a:pt x="32" y="47"/>
                    <a:pt x="32" y="47"/>
                    <a:pt x="32" y="47"/>
                  </a:cubicBezTo>
                  <a:cubicBezTo>
                    <a:pt x="25" y="21"/>
                    <a:pt x="14" y="5"/>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0" y="4"/>
                    <a:pt x="0" y="4"/>
                    <a:pt x="0" y="4"/>
                  </a:cubicBezTo>
                  <a:cubicBezTo>
                    <a:pt x="0" y="4"/>
                    <a:pt x="0" y="4"/>
                    <a:pt x="0" y="4"/>
                  </a:cubicBezTo>
                  <a:cubicBezTo>
                    <a:pt x="1" y="4"/>
                    <a:pt x="1" y="4"/>
                    <a:pt x="1" y="4"/>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ïšḷiďe"/>
            <p:cNvSpPr/>
            <p:nvPr/>
          </p:nvSpPr>
          <p:spPr bwMode="auto">
            <a:xfrm>
              <a:off x="6083699" y="1219638"/>
              <a:ext cx="795208" cy="4418724"/>
            </a:xfrm>
            <a:custGeom>
              <a:avLst/>
              <a:gdLst>
                <a:gd name="T0" fmla="*/ 1 w 47"/>
                <a:gd name="T1" fmla="*/ 256 h 260"/>
                <a:gd name="T2" fmla="*/ 1 w 47"/>
                <a:gd name="T3" fmla="*/ 256 h 260"/>
                <a:gd name="T4" fmla="*/ 1 w 47"/>
                <a:gd name="T5" fmla="*/ 256 h 260"/>
                <a:gd name="T6" fmla="*/ 1 w 47"/>
                <a:gd name="T7" fmla="*/ 256 h 260"/>
                <a:gd name="T8" fmla="*/ 1 w 47"/>
                <a:gd name="T9" fmla="*/ 256 h 260"/>
                <a:gd name="T10" fmla="*/ 1 w 47"/>
                <a:gd name="T11" fmla="*/ 256 h 260"/>
                <a:gd name="T12" fmla="*/ 1 w 47"/>
                <a:gd name="T13" fmla="*/ 256 h 260"/>
                <a:gd name="T14" fmla="*/ 0 w 47"/>
                <a:gd name="T15" fmla="*/ 260 h 260"/>
                <a:gd name="T16" fmla="*/ 1 w 47"/>
                <a:gd name="T17" fmla="*/ 260 h 260"/>
                <a:gd name="T18" fmla="*/ 1 w 47"/>
                <a:gd name="T19" fmla="*/ 260 h 260"/>
                <a:gd name="T20" fmla="*/ 1 w 47"/>
                <a:gd name="T21" fmla="*/ 260 h 260"/>
                <a:gd name="T22" fmla="*/ 1 w 47"/>
                <a:gd name="T23" fmla="*/ 260 h 260"/>
                <a:gd name="T24" fmla="*/ 1 w 47"/>
                <a:gd name="T25" fmla="*/ 260 h 260"/>
                <a:gd name="T26" fmla="*/ 36 w 47"/>
                <a:gd name="T27" fmla="*/ 215 h 260"/>
                <a:gd name="T28" fmla="*/ 40 w 47"/>
                <a:gd name="T29" fmla="*/ 174 h 260"/>
                <a:gd name="T30" fmla="*/ 37 w 47"/>
                <a:gd name="T31" fmla="*/ 211 h 260"/>
                <a:gd name="T32" fmla="*/ 46 w 47"/>
                <a:gd name="T33" fmla="*/ 149 h 260"/>
                <a:gd name="T34" fmla="*/ 45 w 47"/>
                <a:gd name="T35" fmla="*/ 170 h 260"/>
                <a:gd name="T36" fmla="*/ 46 w 47"/>
                <a:gd name="T37" fmla="*/ 149 h 260"/>
                <a:gd name="T38" fmla="*/ 43 w 47"/>
                <a:gd name="T39" fmla="*/ 130 h 260"/>
                <a:gd name="T40" fmla="*/ 43 w 47"/>
                <a:gd name="T41" fmla="*/ 130 h 260"/>
                <a:gd name="T42" fmla="*/ 43 w 47"/>
                <a:gd name="T43" fmla="*/ 130 h 260"/>
                <a:gd name="T44" fmla="*/ 47 w 47"/>
                <a:gd name="T45" fmla="*/ 143 h 260"/>
                <a:gd name="T46" fmla="*/ 47 w 47"/>
                <a:gd name="T47" fmla="*/ 130 h 260"/>
                <a:gd name="T48" fmla="*/ 47 w 47"/>
                <a:gd name="T49" fmla="*/ 117 h 260"/>
                <a:gd name="T50" fmla="*/ 42 w 47"/>
                <a:gd name="T51" fmla="*/ 107 h 260"/>
                <a:gd name="T52" fmla="*/ 45 w 47"/>
                <a:gd name="T53" fmla="*/ 91 h 260"/>
                <a:gd name="T54" fmla="*/ 37 w 47"/>
                <a:gd name="T55" fmla="*/ 49 h 260"/>
                <a:gd name="T56" fmla="*/ 44 w 47"/>
                <a:gd name="T57" fmla="*/ 87 h 260"/>
                <a:gd name="T58" fmla="*/ 37 w 47"/>
                <a:gd name="T59" fmla="*/ 49 h 260"/>
                <a:gd name="T60" fmla="*/ 0 w 47"/>
                <a:gd name="T61" fmla="*/ 0 h 260"/>
                <a:gd name="T62" fmla="*/ 1 w 47"/>
                <a:gd name="T63" fmla="*/ 4 h 260"/>
                <a:gd name="T64" fmla="*/ 1 w 47"/>
                <a:gd name="T65" fmla="*/ 4 h 260"/>
                <a:gd name="T66" fmla="*/ 1 w 47"/>
                <a:gd name="T67" fmla="*/ 4 h 260"/>
                <a:gd name="T68" fmla="*/ 1 w 47"/>
                <a:gd name="T69" fmla="*/ 4 h 260"/>
                <a:gd name="T70" fmla="*/ 1 w 47"/>
                <a:gd name="T71" fmla="*/ 4 h 260"/>
                <a:gd name="T72" fmla="*/ 1 w 47"/>
                <a:gd name="T73" fmla="*/ 4 h 260"/>
                <a:gd name="T74" fmla="*/ 1 w 47"/>
                <a:gd name="T75" fmla="*/ 4 h 260"/>
                <a:gd name="T76" fmla="*/ 1 w 47"/>
                <a:gd name="T77" fmla="*/ 4 h 260"/>
                <a:gd name="T78" fmla="*/ 2 w 47"/>
                <a:gd name="T79" fmla="*/ 0 h 260"/>
                <a:gd name="T80" fmla="*/ 2 w 47"/>
                <a:gd name="T81" fmla="*/ 0 h 260"/>
                <a:gd name="T82" fmla="*/ 2 w 47"/>
                <a:gd name="T83" fmla="*/ 0 h 260"/>
                <a:gd name="T84" fmla="*/ 2 w 47"/>
                <a:gd name="T85" fmla="*/ 0 h 260"/>
                <a:gd name="T86" fmla="*/ 1 w 47"/>
                <a:gd name="T87" fmla="*/ 0 h 260"/>
                <a:gd name="T88" fmla="*/ 1 w 47"/>
                <a:gd name="T89" fmla="*/ 0 h 260"/>
                <a:gd name="T90" fmla="*/ 1 w 47"/>
                <a:gd name="T91" fmla="*/ 0 h 260"/>
                <a:gd name="T92" fmla="*/ 1 w 47"/>
                <a:gd name="T93" fmla="*/ 0 h 260"/>
                <a:gd name="T94" fmla="*/ 1 w 47"/>
                <a:gd name="T95" fmla="*/ 0 h 260"/>
                <a:gd name="T96" fmla="*/ 1 w 47"/>
                <a:gd name="T9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260">
                  <a:moveTo>
                    <a:pt x="32" y="213"/>
                  </a:moveTo>
                  <a:cubicBezTo>
                    <a:pt x="25" y="239"/>
                    <a:pt x="14"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0" y="256"/>
                    <a:pt x="0" y="256"/>
                    <a:pt x="0" y="256"/>
                  </a:cubicBezTo>
                  <a:cubicBezTo>
                    <a:pt x="0" y="260"/>
                    <a:pt x="0" y="260"/>
                    <a:pt x="0"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 y="260"/>
                    <a:pt x="1" y="260"/>
                    <a:pt x="1" y="260"/>
                  </a:cubicBezTo>
                  <a:cubicBezTo>
                    <a:pt x="15" y="260"/>
                    <a:pt x="28" y="242"/>
                    <a:pt x="36" y="215"/>
                  </a:cubicBezTo>
                  <a:cubicBezTo>
                    <a:pt x="35" y="214"/>
                    <a:pt x="33" y="214"/>
                    <a:pt x="32" y="213"/>
                  </a:cubicBezTo>
                  <a:moveTo>
                    <a:pt x="44" y="174"/>
                  </a:moveTo>
                  <a:cubicBezTo>
                    <a:pt x="43" y="174"/>
                    <a:pt x="42" y="174"/>
                    <a:pt x="40" y="174"/>
                  </a:cubicBezTo>
                  <a:cubicBezTo>
                    <a:pt x="39" y="187"/>
                    <a:pt x="36" y="199"/>
                    <a:pt x="33" y="209"/>
                  </a:cubicBezTo>
                  <a:cubicBezTo>
                    <a:pt x="35" y="210"/>
                    <a:pt x="36" y="211"/>
                    <a:pt x="37" y="211"/>
                  </a:cubicBezTo>
                  <a:cubicBezTo>
                    <a:pt x="37" y="211"/>
                    <a:pt x="37" y="211"/>
                    <a:pt x="37" y="211"/>
                  </a:cubicBezTo>
                  <a:cubicBezTo>
                    <a:pt x="37" y="211"/>
                    <a:pt x="37" y="211"/>
                    <a:pt x="37" y="211"/>
                  </a:cubicBezTo>
                  <a:cubicBezTo>
                    <a:pt x="40" y="200"/>
                    <a:pt x="42" y="188"/>
                    <a:pt x="44" y="174"/>
                  </a:cubicBezTo>
                  <a:moveTo>
                    <a:pt x="46" y="149"/>
                  </a:moveTo>
                  <a:cubicBezTo>
                    <a:pt x="45" y="151"/>
                    <a:pt x="44" y="152"/>
                    <a:pt x="42" y="154"/>
                  </a:cubicBezTo>
                  <a:cubicBezTo>
                    <a:pt x="42" y="159"/>
                    <a:pt x="41" y="165"/>
                    <a:pt x="41" y="170"/>
                  </a:cubicBezTo>
                  <a:cubicBezTo>
                    <a:pt x="42" y="170"/>
                    <a:pt x="43" y="170"/>
                    <a:pt x="45" y="170"/>
                  </a:cubicBezTo>
                  <a:cubicBezTo>
                    <a:pt x="45" y="170"/>
                    <a:pt x="45" y="170"/>
                    <a:pt x="45" y="170"/>
                  </a:cubicBezTo>
                  <a:cubicBezTo>
                    <a:pt x="45" y="170"/>
                    <a:pt x="45" y="170"/>
                    <a:pt x="45" y="170"/>
                  </a:cubicBezTo>
                  <a:cubicBezTo>
                    <a:pt x="45" y="163"/>
                    <a:pt x="46" y="156"/>
                    <a:pt x="46" y="149"/>
                  </a:cubicBezTo>
                  <a:moveTo>
                    <a:pt x="43" y="113"/>
                  </a:moveTo>
                  <a:cubicBezTo>
                    <a:pt x="43" y="118"/>
                    <a:pt x="43" y="124"/>
                    <a:pt x="43" y="130"/>
                  </a:cubicBezTo>
                  <a:cubicBezTo>
                    <a:pt x="43" y="130"/>
                    <a:pt x="43" y="130"/>
                    <a:pt x="43" y="130"/>
                  </a:cubicBezTo>
                  <a:cubicBezTo>
                    <a:pt x="43" y="130"/>
                    <a:pt x="43" y="130"/>
                    <a:pt x="43" y="130"/>
                  </a:cubicBezTo>
                  <a:cubicBezTo>
                    <a:pt x="43" y="130"/>
                    <a:pt x="43" y="130"/>
                    <a:pt x="43" y="130"/>
                  </a:cubicBezTo>
                  <a:cubicBezTo>
                    <a:pt x="43" y="130"/>
                    <a:pt x="43" y="130"/>
                    <a:pt x="43" y="130"/>
                  </a:cubicBezTo>
                  <a:cubicBezTo>
                    <a:pt x="43" y="130"/>
                    <a:pt x="43" y="130"/>
                    <a:pt x="43" y="130"/>
                  </a:cubicBezTo>
                  <a:cubicBezTo>
                    <a:pt x="43" y="130"/>
                    <a:pt x="43" y="130"/>
                    <a:pt x="43" y="130"/>
                  </a:cubicBezTo>
                  <a:cubicBezTo>
                    <a:pt x="43" y="130"/>
                    <a:pt x="43" y="130"/>
                    <a:pt x="43" y="130"/>
                  </a:cubicBezTo>
                  <a:cubicBezTo>
                    <a:pt x="43" y="136"/>
                    <a:pt x="43" y="142"/>
                    <a:pt x="43" y="148"/>
                  </a:cubicBezTo>
                  <a:cubicBezTo>
                    <a:pt x="44" y="146"/>
                    <a:pt x="45" y="145"/>
                    <a:pt x="47" y="143"/>
                  </a:cubicBezTo>
                  <a:cubicBezTo>
                    <a:pt x="47" y="143"/>
                    <a:pt x="47" y="143"/>
                    <a:pt x="47" y="143"/>
                  </a:cubicBezTo>
                  <a:cubicBezTo>
                    <a:pt x="47" y="143"/>
                    <a:pt x="47" y="143"/>
                    <a:pt x="47" y="143"/>
                  </a:cubicBezTo>
                  <a:cubicBezTo>
                    <a:pt x="47" y="139"/>
                    <a:pt x="47" y="135"/>
                    <a:pt x="47" y="130"/>
                  </a:cubicBezTo>
                  <a:cubicBezTo>
                    <a:pt x="47" y="130"/>
                    <a:pt x="47" y="130"/>
                    <a:pt x="47" y="130"/>
                  </a:cubicBezTo>
                  <a:cubicBezTo>
                    <a:pt x="47" y="126"/>
                    <a:pt x="47" y="122"/>
                    <a:pt x="47" y="117"/>
                  </a:cubicBezTo>
                  <a:cubicBezTo>
                    <a:pt x="47" y="117"/>
                    <a:pt x="47" y="117"/>
                    <a:pt x="47" y="117"/>
                  </a:cubicBezTo>
                  <a:cubicBezTo>
                    <a:pt x="47" y="117"/>
                    <a:pt x="47" y="117"/>
                    <a:pt x="47" y="117"/>
                  </a:cubicBezTo>
                  <a:cubicBezTo>
                    <a:pt x="45" y="116"/>
                    <a:pt x="44" y="114"/>
                    <a:pt x="43" y="113"/>
                  </a:cubicBezTo>
                  <a:moveTo>
                    <a:pt x="41" y="90"/>
                  </a:moveTo>
                  <a:cubicBezTo>
                    <a:pt x="41" y="96"/>
                    <a:pt x="42" y="101"/>
                    <a:pt x="42" y="107"/>
                  </a:cubicBezTo>
                  <a:cubicBezTo>
                    <a:pt x="44" y="108"/>
                    <a:pt x="45" y="110"/>
                    <a:pt x="46" y="111"/>
                  </a:cubicBezTo>
                  <a:cubicBezTo>
                    <a:pt x="46" y="104"/>
                    <a:pt x="45" y="97"/>
                    <a:pt x="45" y="91"/>
                  </a:cubicBezTo>
                  <a:cubicBezTo>
                    <a:pt x="45" y="91"/>
                    <a:pt x="45" y="91"/>
                    <a:pt x="45" y="91"/>
                  </a:cubicBezTo>
                  <a:cubicBezTo>
                    <a:pt x="45" y="91"/>
                    <a:pt x="45" y="91"/>
                    <a:pt x="45" y="91"/>
                  </a:cubicBezTo>
                  <a:cubicBezTo>
                    <a:pt x="43" y="91"/>
                    <a:pt x="42" y="90"/>
                    <a:pt x="41" y="90"/>
                  </a:cubicBezTo>
                  <a:moveTo>
                    <a:pt x="37" y="49"/>
                  </a:moveTo>
                  <a:cubicBezTo>
                    <a:pt x="36" y="50"/>
                    <a:pt x="35" y="50"/>
                    <a:pt x="33" y="51"/>
                  </a:cubicBezTo>
                  <a:cubicBezTo>
                    <a:pt x="36" y="62"/>
                    <a:pt x="39" y="73"/>
                    <a:pt x="40" y="86"/>
                  </a:cubicBezTo>
                  <a:cubicBezTo>
                    <a:pt x="42" y="86"/>
                    <a:pt x="43" y="86"/>
                    <a:pt x="44" y="87"/>
                  </a:cubicBezTo>
                  <a:cubicBezTo>
                    <a:pt x="42" y="73"/>
                    <a:pt x="40" y="60"/>
                    <a:pt x="37" y="49"/>
                  </a:cubicBezTo>
                  <a:cubicBezTo>
                    <a:pt x="37" y="49"/>
                    <a:pt x="37" y="49"/>
                    <a:pt x="37" y="49"/>
                  </a:cubicBezTo>
                  <a:cubicBezTo>
                    <a:pt x="37" y="49"/>
                    <a:pt x="37" y="49"/>
                    <a:pt x="37" y="49"/>
                  </a:cubicBezTo>
                  <a:moveTo>
                    <a:pt x="1" y="0"/>
                  </a:moveTo>
                  <a:cubicBezTo>
                    <a:pt x="1" y="0"/>
                    <a:pt x="1" y="0"/>
                    <a:pt x="1" y="0"/>
                  </a:cubicBezTo>
                  <a:cubicBezTo>
                    <a:pt x="0" y="0"/>
                    <a:pt x="0" y="0"/>
                    <a:pt x="0" y="0"/>
                  </a:cubicBezTo>
                  <a:cubicBezTo>
                    <a:pt x="0" y="4"/>
                    <a:pt x="0" y="4"/>
                    <a:pt x="0" y="4"/>
                  </a:cubicBezTo>
                  <a:cubicBezTo>
                    <a:pt x="0" y="4"/>
                    <a:pt x="0"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4" y="5"/>
                    <a:pt x="25" y="21"/>
                    <a:pt x="32" y="47"/>
                  </a:cubicBezTo>
                  <a:cubicBezTo>
                    <a:pt x="33" y="47"/>
                    <a:pt x="35" y="46"/>
                    <a:pt x="36" y="45"/>
                  </a:cubicBezTo>
                  <a:cubicBezTo>
                    <a:pt x="28" y="18"/>
                    <a:pt x="16" y="1"/>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ïŝ1íďê"/>
            <p:cNvSpPr/>
            <p:nvPr/>
          </p:nvSpPr>
          <p:spPr bwMode="auto">
            <a:xfrm>
              <a:off x="6083699" y="2375558"/>
              <a:ext cx="1664195" cy="2721736"/>
            </a:xfrm>
            <a:custGeom>
              <a:avLst/>
              <a:gdLst>
                <a:gd name="T0" fmla="*/ 1 w 98"/>
                <a:gd name="T1" fmla="*/ 124 h 160"/>
                <a:gd name="T2" fmla="*/ 32 w 98"/>
                <a:gd name="T3" fmla="*/ 145 h 160"/>
                <a:gd name="T4" fmla="*/ 36 w 98"/>
                <a:gd name="T5" fmla="*/ 147 h 160"/>
                <a:gd name="T6" fmla="*/ 76 w 98"/>
                <a:gd name="T7" fmla="*/ 160 h 160"/>
                <a:gd name="T8" fmla="*/ 93 w 98"/>
                <a:gd name="T9" fmla="*/ 154 h 160"/>
                <a:gd name="T10" fmla="*/ 93 w 98"/>
                <a:gd name="T11" fmla="*/ 154 h 160"/>
                <a:gd name="T12" fmla="*/ 93 w 98"/>
                <a:gd name="T13" fmla="*/ 154 h 160"/>
                <a:gd name="T14" fmla="*/ 93 w 98"/>
                <a:gd name="T15" fmla="*/ 154 h 160"/>
                <a:gd name="T16" fmla="*/ 98 w 98"/>
                <a:gd name="T17" fmla="*/ 138 h 160"/>
                <a:gd name="T18" fmla="*/ 95 w 98"/>
                <a:gd name="T19" fmla="*/ 138 h 160"/>
                <a:gd name="T20" fmla="*/ 90 w 98"/>
                <a:gd name="T21" fmla="*/ 151 h 160"/>
                <a:gd name="T22" fmla="*/ 90 w 98"/>
                <a:gd name="T23" fmla="*/ 151 h 160"/>
                <a:gd name="T24" fmla="*/ 76 w 98"/>
                <a:gd name="T25" fmla="*/ 156 h 160"/>
                <a:gd name="T26" fmla="*/ 76 w 98"/>
                <a:gd name="T27" fmla="*/ 156 h 160"/>
                <a:gd name="T28" fmla="*/ 76 w 98"/>
                <a:gd name="T29" fmla="*/ 156 h 160"/>
                <a:gd name="T30" fmla="*/ 76 w 98"/>
                <a:gd name="T31" fmla="*/ 156 h 160"/>
                <a:gd name="T32" fmla="*/ 76 w 98"/>
                <a:gd name="T33" fmla="*/ 156 h 160"/>
                <a:gd name="T34" fmla="*/ 76 w 98"/>
                <a:gd name="T35" fmla="*/ 156 h 160"/>
                <a:gd name="T36" fmla="*/ 33 w 98"/>
                <a:gd name="T37" fmla="*/ 141 h 160"/>
                <a:gd name="T38" fmla="*/ 0 w 98"/>
                <a:gd name="T39" fmla="*/ 118 h 160"/>
                <a:gd name="T40" fmla="*/ 1 w 98"/>
                <a:gd name="T41" fmla="*/ 119 h 160"/>
                <a:gd name="T42" fmla="*/ 85 w 98"/>
                <a:gd name="T43" fmla="*/ 97 h 160"/>
                <a:gd name="T44" fmla="*/ 85 w 98"/>
                <a:gd name="T45" fmla="*/ 105 h 160"/>
                <a:gd name="T46" fmla="*/ 86 w 98"/>
                <a:gd name="T47" fmla="*/ 106 h 160"/>
                <a:gd name="T48" fmla="*/ 86 w 98"/>
                <a:gd name="T49" fmla="*/ 107 h 160"/>
                <a:gd name="T50" fmla="*/ 95 w 98"/>
                <a:gd name="T51" fmla="*/ 120 h 160"/>
                <a:gd name="T52" fmla="*/ 89 w 98"/>
                <a:gd name="T53" fmla="*/ 104 h 160"/>
                <a:gd name="T54" fmla="*/ 89 w 98"/>
                <a:gd name="T55" fmla="*/ 103 h 160"/>
                <a:gd name="T56" fmla="*/ 85 w 98"/>
                <a:gd name="T57" fmla="*/ 97 h 160"/>
                <a:gd name="T58" fmla="*/ 60 w 98"/>
                <a:gd name="T59" fmla="*/ 65 h 160"/>
                <a:gd name="T60" fmla="*/ 84 w 98"/>
                <a:gd name="T61" fmla="*/ 94 h 160"/>
                <a:gd name="T62" fmla="*/ 83 w 98"/>
                <a:gd name="T63" fmla="*/ 94 h 160"/>
                <a:gd name="T64" fmla="*/ 18 w 98"/>
                <a:gd name="T65" fmla="*/ 20 h 160"/>
                <a:gd name="T66" fmla="*/ 31 w 98"/>
                <a:gd name="T67" fmla="*/ 32 h 160"/>
                <a:gd name="T68" fmla="*/ 31 w 98"/>
                <a:gd name="T69" fmla="*/ 33 h 160"/>
                <a:gd name="T70" fmla="*/ 43 w 98"/>
                <a:gd name="T71" fmla="*/ 45 h 160"/>
                <a:gd name="T72" fmla="*/ 57 w 98"/>
                <a:gd name="T73" fmla="*/ 62 h 160"/>
                <a:gd name="T74" fmla="*/ 60 w 98"/>
                <a:gd name="T75" fmla="*/ 59 h 160"/>
                <a:gd name="T76" fmla="*/ 46 w 98"/>
                <a:gd name="T77" fmla="*/ 43 h 160"/>
                <a:gd name="T78" fmla="*/ 42 w 98"/>
                <a:gd name="T79" fmla="*/ 39 h 160"/>
                <a:gd name="T80" fmla="*/ 36 w 98"/>
                <a:gd name="T81" fmla="*/ 32 h 160"/>
                <a:gd name="T82" fmla="*/ 32 w 98"/>
                <a:gd name="T83" fmla="*/ 29 h 160"/>
                <a:gd name="T84" fmla="*/ 24 w 98"/>
                <a:gd name="T85" fmla="*/ 21 h 160"/>
                <a:gd name="T86" fmla="*/ 18 w 98"/>
                <a:gd name="T87" fmla="*/ 20 h 160"/>
                <a:gd name="T88" fmla="*/ 1 w 98"/>
                <a:gd name="T89" fmla="*/ 6 h 160"/>
                <a:gd name="T90" fmla="*/ 19 w 98"/>
                <a:gd name="T91" fmla="*/ 17 h 160"/>
                <a:gd name="T92" fmla="*/ 4 w 98"/>
                <a:gd name="T93" fmla="*/ 3 h 160"/>
                <a:gd name="T94" fmla="*/ 0 w 98"/>
                <a:gd name="T95" fmla="*/ 0 h 160"/>
                <a:gd name="T96" fmla="*/ 1 w 98"/>
                <a:gd name="T9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60">
                  <a:moveTo>
                    <a:pt x="4" y="121"/>
                  </a:moveTo>
                  <a:cubicBezTo>
                    <a:pt x="3" y="122"/>
                    <a:pt x="2" y="123"/>
                    <a:pt x="1" y="124"/>
                  </a:cubicBezTo>
                  <a:cubicBezTo>
                    <a:pt x="11" y="132"/>
                    <a:pt x="22" y="139"/>
                    <a:pt x="32" y="145"/>
                  </a:cubicBezTo>
                  <a:cubicBezTo>
                    <a:pt x="32" y="145"/>
                    <a:pt x="32" y="145"/>
                    <a:pt x="32" y="145"/>
                  </a:cubicBezTo>
                  <a:cubicBezTo>
                    <a:pt x="32" y="145"/>
                    <a:pt x="32" y="145"/>
                    <a:pt x="32" y="145"/>
                  </a:cubicBezTo>
                  <a:cubicBezTo>
                    <a:pt x="33" y="146"/>
                    <a:pt x="35" y="146"/>
                    <a:pt x="36" y="147"/>
                  </a:cubicBezTo>
                  <a:cubicBezTo>
                    <a:pt x="36" y="147"/>
                    <a:pt x="36" y="147"/>
                    <a:pt x="36" y="147"/>
                  </a:cubicBezTo>
                  <a:cubicBezTo>
                    <a:pt x="51" y="155"/>
                    <a:pt x="65" y="160"/>
                    <a:pt x="76" y="160"/>
                  </a:cubicBezTo>
                  <a:cubicBezTo>
                    <a:pt x="83" y="160"/>
                    <a:pt x="89" y="158"/>
                    <a:pt x="93" y="154"/>
                  </a:cubicBezTo>
                  <a:cubicBezTo>
                    <a:pt x="93" y="154"/>
                    <a:pt x="93" y="154"/>
                    <a:pt x="93" y="154"/>
                  </a:cubicBezTo>
                  <a:cubicBezTo>
                    <a:pt x="93" y="154"/>
                    <a:pt x="93" y="154"/>
                    <a:pt x="93" y="154"/>
                  </a:cubicBezTo>
                  <a:cubicBezTo>
                    <a:pt x="93" y="154"/>
                    <a:pt x="93" y="154"/>
                    <a:pt x="93" y="154"/>
                  </a:cubicBezTo>
                  <a:cubicBezTo>
                    <a:pt x="93" y="154"/>
                    <a:pt x="93" y="154"/>
                    <a:pt x="93" y="154"/>
                  </a:cubicBezTo>
                  <a:cubicBezTo>
                    <a:pt x="93" y="154"/>
                    <a:pt x="93" y="154"/>
                    <a:pt x="93" y="154"/>
                  </a:cubicBezTo>
                  <a:cubicBezTo>
                    <a:pt x="93" y="154"/>
                    <a:pt x="93" y="154"/>
                    <a:pt x="93" y="154"/>
                  </a:cubicBezTo>
                  <a:cubicBezTo>
                    <a:pt x="93" y="154"/>
                    <a:pt x="93" y="154"/>
                    <a:pt x="93" y="154"/>
                  </a:cubicBezTo>
                  <a:cubicBezTo>
                    <a:pt x="93" y="154"/>
                    <a:pt x="93" y="154"/>
                    <a:pt x="93" y="154"/>
                  </a:cubicBezTo>
                  <a:cubicBezTo>
                    <a:pt x="97" y="150"/>
                    <a:pt x="98" y="145"/>
                    <a:pt x="98" y="138"/>
                  </a:cubicBezTo>
                  <a:cubicBezTo>
                    <a:pt x="98" y="138"/>
                    <a:pt x="97" y="138"/>
                    <a:pt x="96" y="138"/>
                  </a:cubicBezTo>
                  <a:cubicBezTo>
                    <a:pt x="95" y="138"/>
                    <a:pt x="95" y="138"/>
                    <a:pt x="95" y="138"/>
                  </a:cubicBezTo>
                  <a:cubicBezTo>
                    <a:pt x="94" y="144"/>
                    <a:pt x="93" y="148"/>
                    <a:pt x="90" y="151"/>
                  </a:cubicBezTo>
                  <a:cubicBezTo>
                    <a:pt x="90" y="151"/>
                    <a:pt x="90" y="151"/>
                    <a:pt x="90" y="151"/>
                  </a:cubicBezTo>
                  <a:cubicBezTo>
                    <a:pt x="90" y="151"/>
                    <a:pt x="90" y="151"/>
                    <a:pt x="90" y="151"/>
                  </a:cubicBezTo>
                  <a:cubicBezTo>
                    <a:pt x="90" y="151"/>
                    <a:pt x="90" y="151"/>
                    <a:pt x="90" y="151"/>
                  </a:cubicBezTo>
                  <a:cubicBezTo>
                    <a:pt x="90" y="151"/>
                    <a:pt x="90" y="151"/>
                    <a:pt x="90" y="151"/>
                  </a:cubicBezTo>
                  <a:cubicBezTo>
                    <a:pt x="87" y="155"/>
                    <a:pt x="82"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76" y="156"/>
                    <a:pt x="76" y="156"/>
                    <a:pt x="76" y="156"/>
                  </a:cubicBezTo>
                  <a:cubicBezTo>
                    <a:pt x="65" y="156"/>
                    <a:pt x="52" y="151"/>
                    <a:pt x="37" y="143"/>
                  </a:cubicBezTo>
                  <a:cubicBezTo>
                    <a:pt x="36" y="143"/>
                    <a:pt x="35" y="142"/>
                    <a:pt x="33" y="141"/>
                  </a:cubicBezTo>
                  <a:cubicBezTo>
                    <a:pt x="24" y="136"/>
                    <a:pt x="14" y="129"/>
                    <a:pt x="4" y="121"/>
                  </a:cubicBezTo>
                  <a:moveTo>
                    <a:pt x="0" y="118"/>
                  </a:moveTo>
                  <a:cubicBezTo>
                    <a:pt x="0" y="119"/>
                    <a:pt x="0" y="119"/>
                    <a:pt x="0" y="119"/>
                  </a:cubicBezTo>
                  <a:cubicBezTo>
                    <a:pt x="0" y="119"/>
                    <a:pt x="0" y="119"/>
                    <a:pt x="1" y="119"/>
                  </a:cubicBezTo>
                  <a:cubicBezTo>
                    <a:pt x="0" y="119"/>
                    <a:pt x="0" y="119"/>
                    <a:pt x="0" y="118"/>
                  </a:cubicBezTo>
                  <a:moveTo>
                    <a:pt x="85" y="97"/>
                  </a:moveTo>
                  <a:cubicBezTo>
                    <a:pt x="84" y="98"/>
                    <a:pt x="83" y="98"/>
                    <a:pt x="82" y="98"/>
                  </a:cubicBezTo>
                  <a:cubicBezTo>
                    <a:pt x="83" y="101"/>
                    <a:pt x="84" y="103"/>
                    <a:pt x="85" y="105"/>
                  </a:cubicBezTo>
                  <a:cubicBezTo>
                    <a:pt x="85" y="105"/>
                    <a:pt x="85" y="105"/>
                    <a:pt x="85" y="105"/>
                  </a:cubicBezTo>
                  <a:cubicBezTo>
                    <a:pt x="85" y="105"/>
                    <a:pt x="86" y="106"/>
                    <a:pt x="86" y="106"/>
                  </a:cubicBezTo>
                  <a:cubicBezTo>
                    <a:pt x="86" y="106"/>
                    <a:pt x="86" y="106"/>
                    <a:pt x="86" y="106"/>
                  </a:cubicBezTo>
                  <a:cubicBezTo>
                    <a:pt x="86" y="106"/>
                    <a:pt x="86" y="106"/>
                    <a:pt x="86" y="107"/>
                  </a:cubicBezTo>
                  <a:cubicBezTo>
                    <a:pt x="88" y="112"/>
                    <a:pt x="90" y="116"/>
                    <a:pt x="92" y="121"/>
                  </a:cubicBezTo>
                  <a:cubicBezTo>
                    <a:pt x="93" y="120"/>
                    <a:pt x="94" y="120"/>
                    <a:pt x="95" y="120"/>
                  </a:cubicBezTo>
                  <a:cubicBezTo>
                    <a:pt x="95" y="120"/>
                    <a:pt x="95" y="119"/>
                    <a:pt x="95" y="119"/>
                  </a:cubicBezTo>
                  <a:cubicBezTo>
                    <a:pt x="94" y="114"/>
                    <a:pt x="91" y="109"/>
                    <a:pt x="89" y="104"/>
                  </a:cubicBezTo>
                  <a:cubicBezTo>
                    <a:pt x="89" y="104"/>
                    <a:pt x="89" y="104"/>
                    <a:pt x="89" y="103"/>
                  </a:cubicBezTo>
                  <a:cubicBezTo>
                    <a:pt x="89" y="103"/>
                    <a:pt x="89" y="103"/>
                    <a:pt x="89" y="103"/>
                  </a:cubicBezTo>
                  <a:cubicBezTo>
                    <a:pt x="89" y="103"/>
                    <a:pt x="89" y="103"/>
                    <a:pt x="89" y="103"/>
                  </a:cubicBezTo>
                  <a:cubicBezTo>
                    <a:pt x="88" y="101"/>
                    <a:pt x="87" y="99"/>
                    <a:pt x="85" y="97"/>
                  </a:cubicBezTo>
                  <a:moveTo>
                    <a:pt x="62" y="62"/>
                  </a:moveTo>
                  <a:cubicBezTo>
                    <a:pt x="61" y="63"/>
                    <a:pt x="61" y="64"/>
                    <a:pt x="60" y="65"/>
                  </a:cubicBezTo>
                  <a:cubicBezTo>
                    <a:pt x="68" y="75"/>
                    <a:pt x="74" y="85"/>
                    <a:pt x="80" y="95"/>
                  </a:cubicBezTo>
                  <a:cubicBezTo>
                    <a:pt x="81" y="95"/>
                    <a:pt x="82" y="94"/>
                    <a:pt x="84" y="94"/>
                  </a:cubicBezTo>
                  <a:cubicBezTo>
                    <a:pt x="84" y="94"/>
                    <a:pt x="84" y="94"/>
                    <a:pt x="84" y="94"/>
                  </a:cubicBezTo>
                  <a:cubicBezTo>
                    <a:pt x="84" y="94"/>
                    <a:pt x="83" y="94"/>
                    <a:pt x="83" y="94"/>
                  </a:cubicBezTo>
                  <a:cubicBezTo>
                    <a:pt x="78" y="84"/>
                    <a:pt x="70" y="73"/>
                    <a:pt x="62" y="62"/>
                  </a:cubicBezTo>
                  <a:moveTo>
                    <a:pt x="18" y="20"/>
                  </a:moveTo>
                  <a:cubicBezTo>
                    <a:pt x="22" y="24"/>
                    <a:pt x="26" y="28"/>
                    <a:pt x="31" y="32"/>
                  </a:cubicBezTo>
                  <a:cubicBezTo>
                    <a:pt x="31" y="32"/>
                    <a:pt x="31" y="32"/>
                    <a:pt x="31" y="32"/>
                  </a:cubicBezTo>
                  <a:cubicBezTo>
                    <a:pt x="31" y="32"/>
                    <a:pt x="31" y="32"/>
                    <a:pt x="31" y="33"/>
                  </a:cubicBezTo>
                  <a:cubicBezTo>
                    <a:pt x="31" y="33"/>
                    <a:pt x="31" y="33"/>
                    <a:pt x="31" y="33"/>
                  </a:cubicBezTo>
                  <a:cubicBezTo>
                    <a:pt x="31" y="33"/>
                    <a:pt x="31" y="33"/>
                    <a:pt x="31" y="33"/>
                  </a:cubicBezTo>
                  <a:cubicBezTo>
                    <a:pt x="35" y="37"/>
                    <a:pt x="39" y="41"/>
                    <a:pt x="43" y="45"/>
                  </a:cubicBezTo>
                  <a:cubicBezTo>
                    <a:pt x="44" y="46"/>
                    <a:pt x="45" y="48"/>
                    <a:pt x="47" y="49"/>
                  </a:cubicBezTo>
                  <a:cubicBezTo>
                    <a:pt x="50" y="54"/>
                    <a:pt x="54" y="58"/>
                    <a:pt x="57" y="62"/>
                  </a:cubicBezTo>
                  <a:cubicBezTo>
                    <a:pt x="58" y="61"/>
                    <a:pt x="59" y="60"/>
                    <a:pt x="60" y="59"/>
                  </a:cubicBezTo>
                  <a:cubicBezTo>
                    <a:pt x="60" y="59"/>
                    <a:pt x="60" y="59"/>
                    <a:pt x="60" y="59"/>
                  </a:cubicBezTo>
                  <a:cubicBezTo>
                    <a:pt x="60" y="59"/>
                    <a:pt x="60" y="59"/>
                    <a:pt x="60" y="59"/>
                  </a:cubicBezTo>
                  <a:cubicBezTo>
                    <a:pt x="55" y="54"/>
                    <a:pt x="51" y="49"/>
                    <a:pt x="46" y="43"/>
                  </a:cubicBezTo>
                  <a:cubicBezTo>
                    <a:pt x="46" y="43"/>
                    <a:pt x="46" y="43"/>
                    <a:pt x="46" y="43"/>
                  </a:cubicBezTo>
                  <a:cubicBezTo>
                    <a:pt x="45" y="42"/>
                    <a:pt x="44" y="40"/>
                    <a:pt x="42" y="39"/>
                  </a:cubicBezTo>
                  <a:cubicBezTo>
                    <a:pt x="42" y="39"/>
                    <a:pt x="42" y="38"/>
                    <a:pt x="41" y="38"/>
                  </a:cubicBezTo>
                  <a:cubicBezTo>
                    <a:pt x="40" y="36"/>
                    <a:pt x="38" y="34"/>
                    <a:pt x="36" y="32"/>
                  </a:cubicBezTo>
                  <a:cubicBezTo>
                    <a:pt x="35" y="32"/>
                    <a:pt x="34" y="31"/>
                    <a:pt x="33" y="30"/>
                  </a:cubicBezTo>
                  <a:cubicBezTo>
                    <a:pt x="33" y="29"/>
                    <a:pt x="33" y="29"/>
                    <a:pt x="32" y="29"/>
                  </a:cubicBezTo>
                  <a:cubicBezTo>
                    <a:pt x="29" y="26"/>
                    <a:pt x="27" y="23"/>
                    <a:pt x="24" y="21"/>
                  </a:cubicBezTo>
                  <a:cubicBezTo>
                    <a:pt x="24" y="21"/>
                    <a:pt x="24" y="21"/>
                    <a:pt x="24" y="21"/>
                  </a:cubicBezTo>
                  <a:cubicBezTo>
                    <a:pt x="24" y="21"/>
                    <a:pt x="24" y="21"/>
                    <a:pt x="24" y="21"/>
                  </a:cubicBezTo>
                  <a:cubicBezTo>
                    <a:pt x="22" y="21"/>
                    <a:pt x="20" y="20"/>
                    <a:pt x="18" y="20"/>
                  </a:cubicBezTo>
                  <a:moveTo>
                    <a:pt x="4" y="3"/>
                  </a:moveTo>
                  <a:cubicBezTo>
                    <a:pt x="3" y="4"/>
                    <a:pt x="2" y="5"/>
                    <a:pt x="1" y="6"/>
                  </a:cubicBezTo>
                  <a:cubicBezTo>
                    <a:pt x="5" y="9"/>
                    <a:pt x="9" y="13"/>
                    <a:pt x="14" y="16"/>
                  </a:cubicBezTo>
                  <a:cubicBezTo>
                    <a:pt x="16" y="16"/>
                    <a:pt x="18" y="16"/>
                    <a:pt x="19" y="17"/>
                  </a:cubicBezTo>
                  <a:cubicBezTo>
                    <a:pt x="14" y="12"/>
                    <a:pt x="9" y="7"/>
                    <a:pt x="4" y="3"/>
                  </a:cubicBezTo>
                  <a:cubicBezTo>
                    <a:pt x="4" y="3"/>
                    <a:pt x="4" y="3"/>
                    <a:pt x="4" y="3"/>
                  </a:cubicBezTo>
                  <a:cubicBezTo>
                    <a:pt x="4" y="3"/>
                    <a:pt x="4" y="3"/>
                    <a:pt x="4" y="3"/>
                  </a:cubicBezTo>
                  <a:moveTo>
                    <a:pt x="0" y="0"/>
                  </a:moveTo>
                  <a:cubicBezTo>
                    <a:pt x="0" y="1"/>
                    <a:pt x="0" y="1"/>
                    <a:pt x="0" y="1"/>
                  </a:cubicBezTo>
                  <a:cubicBezTo>
                    <a:pt x="0" y="1"/>
                    <a:pt x="0" y="1"/>
                    <a:pt x="1" y="1"/>
                  </a:cubicBezTo>
                  <a:cubicBezTo>
                    <a:pt x="0" y="0"/>
                    <a:pt x="0" y="0"/>
                    <a:pt x="0"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îslîḓe"/>
            <p:cNvSpPr/>
            <p:nvPr/>
          </p:nvSpPr>
          <p:spPr bwMode="auto">
            <a:xfrm>
              <a:off x="6083699" y="2646090"/>
              <a:ext cx="2229854" cy="1565820"/>
            </a:xfrm>
            <a:custGeom>
              <a:avLst/>
              <a:gdLst>
                <a:gd name="T0" fmla="*/ 1 w 131"/>
                <a:gd name="T1" fmla="*/ 88 h 92"/>
                <a:gd name="T2" fmla="*/ 0 w 131"/>
                <a:gd name="T3" fmla="*/ 92 h 92"/>
                <a:gd name="T4" fmla="*/ 13 w 131"/>
                <a:gd name="T5" fmla="*/ 92 h 92"/>
                <a:gd name="T6" fmla="*/ 85 w 131"/>
                <a:gd name="T7" fmla="*/ 11 h 92"/>
                <a:gd name="T8" fmla="*/ 127 w 131"/>
                <a:gd name="T9" fmla="*/ 46 h 92"/>
                <a:gd name="T10" fmla="*/ 127 w 131"/>
                <a:gd name="T11" fmla="*/ 46 h 92"/>
                <a:gd name="T12" fmla="*/ 127 w 131"/>
                <a:gd name="T13" fmla="*/ 46 h 92"/>
                <a:gd name="T14" fmla="*/ 127 w 131"/>
                <a:gd name="T15" fmla="*/ 46 h 92"/>
                <a:gd name="T16" fmla="*/ 127 w 131"/>
                <a:gd name="T17" fmla="*/ 46 h 92"/>
                <a:gd name="T18" fmla="*/ 127 w 131"/>
                <a:gd name="T19" fmla="*/ 46 h 92"/>
                <a:gd name="T20" fmla="*/ 127 w 131"/>
                <a:gd name="T21" fmla="*/ 46 h 92"/>
                <a:gd name="T22" fmla="*/ 127 w 131"/>
                <a:gd name="T23" fmla="*/ 46 h 92"/>
                <a:gd name="T24" fmla="*/ 127 w 131"/>
                <a:gd name="T25" fmla="*/ 46 h 92"/>
                <a:gd name="T26" fmla="*/ 127 w 131"/>
                <a:gd name="T27" fmla="*/ 46 h 92"/>
                <a:gd name="T28" fmla="*/ 127 w 131"/>
                <a:gd name="T29" fmla="*/ 47 h 92"/>
                <a:gd name="T30" fmla="*/ 127 w 131"/>
                <a:gd name="T31" fmla="*/ 47 h 92"/>
                <a:gd name="T32" fmla="*/ 127 w 131"/>
                <a:gd name="T33" fmla="*/ 47 h 92"/>
                <a:gd name="T34" fmla="*/ 84 w 131"/>
                <a:gd name="T35" fmla="*/ 78 h 92"/>
                <a:gd name="T36" fmla="*/ 41 w 131"/>
                <a:gd name="T37" fmla="*/ 86 h 92"/>
                <a:gd name="T38" fmla="*/ 40 w 131"/>
                <a:gd name="T39" fmla="*/ 90 h 92"/>
                <a:gd name="T40" fmla="*/ 44 w 131"/>
                <a:gd name="T41" fmla="*/ 90 h 92"/>
                <a:gd name="T42" fmla="*/ 82 w 131"/>
                <a:gd name="T43" fmla="*/ 83 h 92"/>
                <a:gd name="T44" fmla="*/ 85 w 131"/>
                <a:gd name="T45" fmla="*/ 81 h 92"/>
                <a:gd name="T46" fmla="*/ 131 w 131"/>
                <a:gd name="T47" fmla="*/ 47 h 92"/>
                <a:gd name="T48" fmla="*/ 131 w 131"/>
                <a:gd name="T49" fmla="*/ 47 h 92"/>
                <a:gd name="T50" fmla="*/ 131 w 131"/>
                <a:gd name="T51" fmla="*/ 47 h 92"/>
                <a:gd name="T52" fmla="*/ 131 w 131"/>
                <a:gd name="T53" fmla="*/ 46 h 92"/>
                <a:gd name="T54" fmla="*/ 131 w 131"/>
                <a:gd name="T55" fmla="*/ 46 h 92"/>
                <a:gd name="T56" fmla="*/ 131 w 131"/>
                <a:gd name="T57" fmla="*/ 46 h 92"/>
                <a:gd name="T58" fmla="*/ 131 w 131"/>
                <a:gd name="T59" fmla="*/ 46 h 92"/>
                <a:gd name="T60" fmla="*/ 131 w 131"/>
                <a:gd name="T61" fmla="*/ 46 h 92"/>
                <a:gd name="T62" fmla="*/ 131 w 131"/>
                <a:gd name="T63" fmla="*/ 46 h 92"/>
                <a:gd name="T64" fmla="*/ 131 w 131"/>
                <a:gd name="T65" fmla="*/ 46 h 92"/>
                <a:gd name="T66" fmla="*/ 131 w 131"/>
                <a:gd name="T67" fmla="*/ 46 h 92"/>
                <a:gd name="T68" fmla="*/ 1 w 131"/>
                <a:gd name="T69" fmla="*/ 0 h 92"/>
                <a:gd name="T70" fmla="*/ 0 w 131"/>
                <a:gd name="T71" fmla="*/ 4 h 92"/>
                <a:gd name="T72" fmla="*/ 1 w 131"/>
                <a:gd name="T73" fmla="*/ 4 h 92"/>
                <a:gd name="T74" fmla="*/ 18 w 131"/>
                <a:gd name="T75" fmla="*/ 4 h 92"/>
                <a:gd name="T76" fmla="*/ 45 w 131"/>
                <a:gd name="T77" fmla="*/ 7 h 92"/>
                <a:gd name="T78" fmla="*/ 82 w 131"/>
                <a:gd name="T79" fmla="*/ 10 h 92"/>
                <a:gd name="T80" fmla="*/ 44 w 131"/>
                <a:gd name="T81" fmla="*/ 3 h 92"/>
                <a:gd name="T82" fmla="*/ 40 w 131"/>
                <a:gd name="T83" fmla="*/ 2 h 92"/>
                <a:gd name="T84" fmla="*/ 14 w 131"/>
                <a:gd name="T85" fmla="*/ 0 h 92"/>
                <a:gd name="T86" fmla="*/ 1 w 131"/>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92">
                  <a:moveTo>
                    <a:pt x="18" y="88"/>
                  </a:moveTo>
                  <a:cubicBezTo>
                    <a:pt x="12" y="88"/>
                    <a:pt x="7" y="88"/>
                    <a:pt x="1" y="88"/>
                  </a:cubicBezTo>
                  <a:cubicBezTo>
                    <a:pt x="1" y="88"/>
                    <a:pt x="1" y="88"/>
                    <a:pt x="1" y="88"/>
                  </a:cubicBezTo>
                  <a:cubicBezTo>
                    <a:pt x="1" y="88"/>
                    <a:pt x="1" y="88"/>
                    <a:pt x="1" y="88"/>
                  </a:cubicBezTo>
                  <a:cubicBezTo>
                    <a:pt x="0" y="88"/>
                    <a:pt x="0" y="88"/>
                    <a:pt x="0" y="88"/>
                  </a:cubicBezTo>
                  <a:cubicBezTo>
                    <a:pt x="0" y="92"/>
                    <a:pt x="0" y="92"/>
                    <a:pt x="0" y="92"/>
                  </a:cubicBezTo>
                  <a:cubicBezTo>
                    <a:pt x="1" y="92"/>
                    <a:pt x="1" y="92"/>
                    <a:pt x="1" y="92"/>
                  </a:cubicBezTo>
                  <a:cubicBezTo>
                    <a:pt x="5" y="92"/>
                    <a:pt x="9" y="92"/>
                    <a:pt x="13" y="92"/>
                  </a:cubicBezTo>
                  <a:cubicBezTo>
                    <a:pt x="13" y="92"/>
                    <a:pt x="13" y="92"/>
                    <a:pt x="13" y="92"/>
                  </a:cubicBezTo>
                  <a:cubicBezTo>
                    <a:pt x="13" y="92"/>
                    <a:pt x="14" y="92"/>
                    <a:pt x="14" y="92"/>
                  </a:cubicBezTo>
                  <a:cubicBezTo>
                    <a:pt x="15" y="91"/>
                    <a:pt x="17" y="89"/>
                    <a:pt x="18" y="88"/>
                  </a:cubicBezTo>
                  <a:moveTo>
                    <a:pt x="85" y="11"/>
                  </a:moveTo>
                  <a:cubicBezTo>
                    <a:pt x="85" y="12"/>
                    <a:pt x="84" y="13"/>
                    <a:pt x="84" y="15"/>
                  </a:cubicBezTo>
                  <a:cubicBezTo>
                    <a:pt x="109" y="22"/>
                    <a:pt x="126" y="33"/>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6"/>
                    <a:pt x="127" y="46"/>
                  </a:cubicBezTo>
                  <a:cubicBezTo>
                    <a:pt x="127" y="46"/>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7" y="47"/>
                    <a:pt x="127" y="47"/>
                    <a:pt x="127" y="47"/>
                  </a:cubicBezTo>
                  <a:cubicBezTo>
                    <a:pt x="126" y="59"/>
                    <a:pt x="109" y="70"/>
                    <a:pt x="84" y="78"/>
                  </a:cubicBezTo>
                  <a:cubicBezTo>
                    <a:pt x="82" y="78"/>
                    <a:pt x="81" y="79"/>
                    <a:pt x="80" y="79"/>
                  </a:cubicBezTo>
                  <a:cubicBezTo>
                    <a:pt x="69" y="82"/>
                    <a:pt x="57" y="84"/>
                    <a:pt x="45" y="86"/>
                  </a:cubicBezTo>
                  <a:cubicBezTo>
                    <a:pt x="43" y="86"/>
                    <a:pt x="42" y="86"/>
                    <a:pt x="41" y="86"/>
                  </a:cubicBezTo>
                  <a:cubicBezTo>
                    <a:pt x="35" y="87"/>
                    <a:pt x="30" y="87"/>
                    <a:pt x="24" y="88"/>
                  </a:cubicBezTo>
                  <a:cubicBezTo>
                    <a:pt x="23" y="89"/>
                    <a:pt x="21" y="90"/>
                    <a:pt x="20" y="92"/>
                  </a:cubicBezTo>
                  <a:cubicBezTo>
                    <a:pt x="27" y="91"/>
                    <a:pt x="34" y="91"/>
                    <a:pt x="40" y="90"/>
                  </a:cubicBezTo>
                  <a:cubicBezTo>
                    <a:pt x="40" y="90"/>
                    <a:pt x="40" y="90"/>
                    <a:pt x="40" y="90"/>
                  </a:cubicBezTo>
                  <a:cubicBezTo>
                    <a:pt x="40" y="90"/>
                    <a:pt x="40" y="90"/>
                    <a:pt x="40" y="90"/>
                  </a:cubicBezTo>
                  <a:cubicBezTo>
                    <a:pt x="42" y="90"/>
                    <a:pt x="43" y="90"/>
                    <a:pt x="44" y="90"/>
                  </a:cubicBezTo>
                  <a:cubicBezTo>
                    <a:pt x="44" y="90"/>
                    <a:pt x="44" y="90"/>
                    <a:pt x="44" y="90"/>
                  </a:cubicBezTo>
                  <a:cubicBezTo>
                    <a:pt x="58" y="88"/>
                    <a:pt x="71" y="86"/>
                    <a:pt x="82" y="82"/>
                  </a:cubicBezTo>
                  <a:cubicBezTo>
                    <a:pt x="82" y="83"/>
                    <a:pt x="82" y="83"/>
                    <a:pt x="82" y="83"/>
                  </a:cubicBezTo>
                  <a:cubicBezTo>
                    <a:pt x="82" y="83"/>
                    <a:pt x="82" y="83"/>
                    <a:pt x="82" y="82"/>
                  </a:cubicBezTo>
                  <a:cubicBezTo>
                    <a:pt x="83" y="82"/>
                    <a:pt x="84" y="82"/>
                    <a:pt x="85" y="81"/>
                  </a:cubicBezTo>
                  <a:cubicBezTo>
                    <a:pt x="85" y="81"/>
                    <a:pt x="85" y="81"/>
                    <a:pt x="85" y="81"/>
                  </a:cubicBezTo>
                  <a:cubicBezTo>
                    <a:pt x="113" y="73"/>
                    <a:pt x="130" y="61"/>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7"/>
                    <a:pt x="131" y="47"/>
                  </a:cubicBezTo>
                  <a:cubicBezTo>
                    <a:pt x="131" y="47"/>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0" y="32"/>
                    <a:pt x="113" y="19"/>
                    <a:pt x="85" y="11"/>
                  </a:cubicBezTo>
                  <a:moveTo>
                    <a:pt x="1" y="0"/>
                  </a:moveTo>
                  <a:cubicBezTo>
                    <a:pt x="1" y="0"/>
                    <a:pt x="1" y="0"/>
                    <a:pt x="1" y="0"/>
                  </a:cubicBezTo>
                  <a:cubicBezTo>
                    <a:pt x="0" y="0"/>
                    <a:pt x="0" y="0"/>
                    <a:pt x="0" y="0"/>
                  </a:cubicBezTo>
                  <a:cubicBezTo>
                    <a:pt x="0" y="4"/>
                    <a:pt x="0" y="4"/>
                    <a:pt x="0" y="4"/>
                  </a:cubicBezTo>
                  <a:cubicBezTo>
                    <a:pt x="0" y="4"/>
                    <a:pt x="0" y="4"/>
                    <a:pt x="1" y="4"/>
                  </a:cubicBezTo>
                  <a:cubicBezTo>
                    <a:pt x="1" y="4"/>
                    <a:pt x="1" y="4"/>
                    <a:pt x="1" y="4"/>
                  </a:cubicBezTo>
                  <a:cubicBezTo>
                    <a:pt x="1" y="4"/>
                    <a:pt x="1" y="4"/>
                    <a:pt x="1" y="4"/>
                  </a:cubicBezTo>
                  <a:cubicBezTo>
                    <a:pt x="1" y="4"/>
                    <a:pt x="1" y="4"/>
                    <a:pt x="1" y="4"/>
                  </a:cubicBezTo>
                  <a:cubicBezTo>
                    <a:pt x="1" y="4"/>
                    <a:pt x="1" y="4"/>
                    <a:pt x="1" y="4"/>
                  </a:cubicBezTo>
                  <a:cubicBezTo>
                    <a:pt x="7" y="4"/>
                    <a:pt x="12" y="4"/>
                    <a:pt x="18" y="4"/>
                  </a:cubicBezTo>
                  <a:cubicBezTo>
                    <a:pt x="20" y="4"/>
                    <a:pt x="22" y="5"/>
                    <a:pt x="24" y="5"/>
                  </a:cubicBezTo>
                  <a:cubicBezTo>
                    <a:pt x="30" y="5"/>
                    <a:pt x="35" y="6"/>
                    <a:pt x="41" y="6"/>
                  </a:cubicBezTo>
                  <a:cubicBezTo>
                    <a:pt x="42" y="6"/>
                    <a:pt x="43" y="7"/>
                    <a:pt x="45" y="7"/>
                  </a:cubicBezTo>
                  <a:cubicBezTo>
                    <a:pt x="57" y="8"/>
                    <a:pt x="69" y="11"/>
                    <a:pt x="80" y="14"/>
                  </a:cubicBezTo>
                  <a:cubicBezTo>
                    <a:pt x="80" y="12"/>
                    <a:pt x="81" y="11"/>
                    <a:pt x="82" y="10"/>
                  </a:cubicBezTo>
                  <a:cubicBezTo>
                    <a:pt x="82" y="10"/>
                    <a:pt x="82" y="10"/>
                    <a:pt x="82" y="10"/>
                  </a:cubicBezTo>
                  <a:cubicBezTo>
                    <a:pt x="82" y="10"/>
                    <a:pt x="82" y="10"/>
                    <a:pt x="82" y="10"/>
                  </a:cubicBezTo>
                  <a:cubicBezTo>
                    <a:pt x="71" y="7"/>
                    <a:pt x="58" y="4"/>
                    <a:pt x="44" y="3"/>
                  </a:cubicBezTo>
                  <a:cubicBezTo>
                    <a:pt x="44" y="3"/>
                    <a:pt x="44" y="3"/>
                    <a:pt x="44" y="3"/>
                  </a:cubicBezTo>
                  <a:cubicBezTo>
                    <a:pt x="43" y="2"/>
                    <a:pt x="42" y="2"/>
                    <a:pt x="40" y="2"/>
                  </a:cubicBezTo>
                  <a:cubicBezTo>
                    <a:pt x="40" y="2"/>
                    <a:pt x="40" y="2"/>
                    <a:pt x="40" y="2"/>
                  </a:cubicBezTo>
                  <a:cubicBezTo>
                    <a:pt x="40" y="2"/>
                    <a:pt x="40" y="2"/>
                    <a:pt x="40" y="2"/>
                  </a:cubicBezTo>
                  <a:cubicBezTo>
                    <a:pt x="34" y="1"/>
                    <a:pt x="27" y="1"/>
                    <a:pt x="20" y="1"/>
                  </a:cubicBezTo>
                  <a:cubicBezTo>
                    <a:pt x="19" y="1"/>
                    <a:pt x="19" y="1"/>
                    <a:pt x="19" y="1"/>
                  </a:cubicBezTo>
                  <a:cubicBezTo>
                    <a:pt x="18" y="0"/>
                    <a:pt x="16" y="0"/>
                    <a:pt x="14" y="0"/>
                  </a:cubicBezTo>
                  <a:cubicBezTo>
                    <a:pt x="14" y="0"/>
                    <a:pt x="13" y="0"/>
                    <a:pt x="13" y="0"/>
                  </a:cubicBezTo>
                  <a:cubicBezTo>
                    <a:pt x="13" y="0"/>
                    <a:pt x="13" y="0"/>
                    <a:pt x="13" y="0"/>
                  </a:cubicBezTo>
                  <a:cubicBezTo>
                    <a:pt x="9" y="0"/>
                    <a:pt x="5" y="0"/>
                    <a:pt x="1" y="0"/>
                  </a:cubicBezTo>
                  <a:cubicBezTo>
                    <a:pt x="1" y="0"/>
                    <a:pt x="1" y="0"/>
                    <a:pt x="1"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išľîḑè"/>
            <p:cNvSpPr/>
            <p:nvPr/>
          </p:nvSpPr>
          <p:spPr bwMode="auto">
            <a:xfrm>
              <a:off x="6083699" y="1760706"/>
              <a:ext cx="1664195" cy="2721736"/>
            </a:xfrm>
            <a:custGeom>
              <a:avLst/>
              <a:gdLst>
                <a:gd name="T0" fmla="*/ 86 w 98"/>
                <a:gd name="T1" fmla="*/ 53 h 160"/>
                <a:gd name="T2" fmla="*/ 86 w 98"/>
                <a:gd name="T3" fmla="*/ 53 h 160"/>
                <a:gd name="T4" fmla="*/ 85 w 98"/>
                <a:gd name="T5" fmla="*/ 55 h 160"/>
                <a:gd name="T6" fmla="*/ 85 w 98"/>
                <a:gd name="T7" fmla="*/ 56 h 160"/>
                <a:gd name="T8" fmla="*/ 80 w 98"/>
                <a:gd name="T9" fmla="*/ 66 h 160"/>
                <a:gd name="T10" fmla="*/ 57 w 98"/>
                <a:gd name="T11" fmla="*/ 98 h 160"/>
                <a:gd name="T12" fmla="*/ 43 w 98"/>
                <a:gd name="T13" fmla="*/ 116 h 160"/>
                <a:gd name="T14" fmla="*/ 31 w 98"/>
                <a:gd name="T15" fmla="*/ 128 h 160"/>
                <a:gd name="T16" fmla="*/ 31 w 98"/>
                <a:gd name="T17" fmla="*/ 128 h 160"/>
                <a:gd name="T18" fmla="*/ 18 w 98"/>
                <a:gd name="T19" fmla="*/ 140 h 160"/>
                <a:gd name="T20" fmla="*/ 1 w 98"/>
                <a:gd name="T21" fmla="*/ 155 h 160"/>
                <a:gd name="T22" fmla="*/ 0 w 98"/>
                <a:gd name="T23" fmla="*/ 160 h 160"/>
                <a:gd name="T24" fmla="*/ 1 w 98"/>
                <a:gd name="T25" fmla="*/ 160 h 160"/>
                <a:gd name="T26" fmla="*/ 4 w 98"/>
                <a:gd name="T27" fmla="*/ 157 h 160"/>
                <a:gd name="T28" fmla="*/ 20 w 98"/>
                <a:gd name="T29" fmla="*/ 144 h 160"/>
                <a:gd name="T30" fmla="*/ 24 w 98"/>
                <a:gd name="T31" fmla="*/ 140 h 160"/>
                <a:gd name="T32" fmla="*/ 24 w 98"/>
                <a:gd name="T33" fmla="*/ 140 h 160"/>
                <a:gd name="T34" fmla="*/ 42 w 98"/>
                <a:gd name="T35" fmla="*/ 122 h 160"/>
                <a:gd name="T36" fmla="*/ 42 w 98"/>
                <a:gd name="T37" fmla="*/ 122 h 160"/>
                <a:gd name="T38" fmla="*/ 46 w 98"/>
                <a:gd name="T39" fmla="*/ 117 h 160"/>
                <a:gd name="T40" fmla="*/ 60 w 98"/>
                <a:gd name="T41" fmla="*/ 101 h 160"/>
                <a:gd name="T42" fmla="*/ 62 w 98"/>
                <a:gd name="T43" fmla="*/ 98 h 160"/>
                <a:gd name="T44" fmla="*/ 83 w 98"/>
                <a:gd name="T45" fmla="*/ 67 h 160"/>
                <a:gd name="T46" fmla="*/ 84 w 98"/>
                <a:gd name="T47" fmla="*/ 67 h 160"/>
                <a:gd name="T48" fmla="*/ 85 w 98"/>
                <a:gd name="T49" fmla="*/ 63 h 160"/>
                <a:gd name="T50" fmla="*/ 89 w 98"/>
                <a:gd name="T51" fmla="*/ 57 h 160"/>
                <a:gd name="T52" fmla="*/ 89 w 98"/>
                <a:gd name="T53" fmla="*/ 57 h 160"/>
                <a:gd name="T54" fmla="*/ 97 w 98"/>
                <a:gd name="T55" fmla="*/ 36 h 160"/>
                <a:gd name="T56" fmla="*/ 76 w 98"/>
                <a:gd name="T57" fmla="*/ 0 h 160"/>
                <a:gd name="T58" fmla="*/ 76 w 98"/>
                <a:gd name="T59" fmla="*/ 0 h 160"/>
                <a:gd name="T60" fmla="*/ 76 w 98"/>
                <a:gd name="T61" fmla="*/ 0 h 160"/>
                <a:gd name="T62" fmla="*/ 76 w 98"/>
                <a:gd name="T63" fmla="*/ 0 h 160"/>
                <a:gd name="T64" fmla="*/ 76 w 98"/>
                <a:gd name="T65" fmla="*/ 0 h 160"/>
                <a:gd name="T66" fmla="*/ 36 w 98"/>
                <a:gd name="T67" fmla="*/ 13 h 160"/>
                <a:gd name="T68" fmla="*/ 32 w 98"/>
                <a:gd name="T69" fmla="*/ 15 h 160"/>
                <a:gd name="T70" fmla="*/ 32 w 98"/>
                <a:gd name="T71" fmla="*/ 15 h 160"/>
                <a:gd name="T72" fmla="*/ 1 w 98"/>
                <a:gd name="T73" fmla="*/ 37 h 160"/>
                <a:gd name="T74" fmla="*/ 0 w 98"/>
                <a:gd name="T75" fmla="*/ 42 h 160"/>
                <a:gd name="T76" fmla="*/ 4 w 98"/>
                <a:gd name="T77" fmla="*/ 39 h 160"/>
                <a:gd name="T78" fmla="*/ 37 w 98"/>
                <a:gd name="T79" fmla="*/ 17 h 160"/>
                <a:gd name="T80" fmla="*/ 76 w 98"/>
                <a:gd name="T81" fmla="*/ 4 h 160"/>
                <a:gd name="T82" fmla="*/ 76 w 98"/>
                <a:gd name="T83" fmla="*/ 4 h 160"/>
                <a:gd name="T84" fmla="*/ 76 w 98"/>
                <a:gd name="T85" fmla="*/ 4 h 160"/>
                <a:gd name="T86" fmla="*/ 76 w 98"/>
                <a:gd name="T87" fmla="*/ 4 h 160"/>
                <a:gd name="T88" fmla="*/ 76 w 98"/>
                <a:gd name="T89" fmla="*/ 4 h 160"/>
                <a:gd name="T90" fmla="*/ 90 w 98"/>
                <a:gd name="T91" fmla="*/ 9 h 160"/>
                <a:gd name="T92" fmla="*/ 90 w 98"/>
                <a:gd name="T93" fmla="*/ 9 h 160"/>
                <a:gd name="T94" fmla="*/ 98 w 98"/>
                <a:gd name="T95" fmla="*/ 15 h 160"/>
                <a:gd name="T96" fmla="*/ 93 w 98"/>
                <a:gd name="T97" fmla="*/ 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60">
                  <a:moveTo>
                    <a:pt x="93" y="34"/>
                  </a:moveTo>
                  <a:cubicBezTo>
                    <a:pt x="92" y="40"/>
                    <a:pt x="89" y="46"/>
                    <a:pt x="86" y="53"/>
                  </a:cubicBezTo>
                  <a:cubicBezTo>
                    <a:pt x="86" y="53"/>
                    <a:pt x="86" y="53"/>
                    <a:pt x="86" y="53"/>
                  </a:cubicBezTo>
                  <a:cubicBezTo>
                    <a:pt x="86" y="53"/>
                    <a:pt x="86" y="53"/>
                    <a:pt x="86" y="53"/>
                  </a:cubicBezTo>
                  <a:cubicBezTo>
                    <a:pt x="86" y="54"/>
                    <a:pt x="85" y="55"/>
                    <a:pt x="85" y="55"/>
                  </a:cubicBezTo>
                  <a:cubicBezTo>
                    <a:pt x="85" y="55"/>
                    <a:pt x="85" y="55"/>
                    <a:pt x="85" y="55"/>
                  </a:cubicBezTo>
                  <a:cubicBezTo>
                    <a:pt x="85" y="55"/>
                    <a:pt x="85" y="55"/>
                    <a:pt x="85" y="55"/>
                  </a:cubicBezTo>
                  <a:cubicBezTo>
                    <a:pt x="85" y="55"/>
                    <a:pt x="85" y="55"/>
                    <a:pt x="85" y="56"/>
                  </a:cubicBezTo>
                  <a:cubicBezTo>
                    <a:pt x="84" y="58"/>
                    <a:pt x="83" y="60"/>
                    <a:pt x="82" y="62"/>
                  </a:cubicBezTo>
                  <a:cubicBezTo>
                    <a:pt x="81" y="63"/>
                    <a:pt x="80" y="64"/>
                    <a:pt x="80" y="66"/>
                  </a:cubicBezTo>
                  <a:cubicBezTo>
                    <a:pt x="74" y="75"/>
                    <a:pt x="68" y="85"/>
                    <a:pt x="60" y="95"/>
                  </a:cubicBezTo>
                  <a:cubicBezTo>
                    <a:pt x="59" y="96"/>
                    <a:pt x="58" y="97"/>
                    <a:pt x="57" y="98"/>
                  </a:cubicBezTo>
                  <a:cubicBezTo>
                    <a:pt x="54" y="103"/>
                    <a:pt x="50" y="107"/>
                    <a:pt x="47" y="111"/>
                  </a:cubicBezTo>
                  <a:cubicBezTo>
                    <a:pt x="45" y="113"/>
                    <a:pt x="44" y="114"/>
                    <a:pt x="43" y="116"/>
                  </a:cubicBezTo>
                  <a:cubicBezTo>
                    <a:pt x="39" y="120"/>
                    <a:pt x="35" y="124"/>
                    <a:pt x="31" y="128"/>
                  </a:cubicBezTo>
                  <a:cubicBezTo>
                    <a:pt x="31" y="128"/>
                    <a:pt x="31" y="128"/>
                    <a:pt x="31" y="128"/>
                  </a:cubicBezTo>
                  <a:cubicBezTo>
                    <a:pt x="31" y="128"/>
                    <a:pt x="31" y="128"/>
                    <a:pt x="31" y="128"/>
                  </a:cubicBezTo>
                  <a:cubicBezTo>
                    <a:pt x="31" y="128"/>
                    <a:pt x="31" y="128"/>
                    <a:pt x="31" y="128"/>
                  </a:cubicBezTo>
                  <a:cubicBezTo>
                    <a:pt x="31" y="128"/>
                    <a:pt x="31" y="128"/>
                    <a:pt x="31" y="128"/>
                  </a:cubicBezTo>
                  <a:cubicBezTo>
                    <a:pt x="26" y="132"/>
                    <a:pt x="22" y="136"/>
                    <a:pt x="18" y="140"/>
                  </a:cubicBezTo>
                  <a:cubicBezTo>
                    <a:pt x="17" y="141"/>
                    <a:pt x="15" y="143"/>
                    <a:pt x="14" y="144"/>
                  </a:cubicBezTo>
                  <a:cubicBezTo>
                    <a:pt x="9" y="148"/>
                    <a:pt x="5" y="151"/>
                    <a:pt x="1" y="155"/>
                  </a:cubicBezTo>
                  <a:cubicBezTo>
                    <a:pt x="0" y="155"/>
                    <a:pt x="0" y="155"/>
                    <a:pt x="0" y="155"/>
                  </a:cubicBezTo>
                  <a:cubicBezTo>
                    <a:pt x="0" y="160"/>
                    <a:pt x="0" y="160"/>
                    <a:pt x="0" y="160"/>
                  </a:cubicBezTo>
                  <a:cubicBezTo>
                    <a:pt x="1" y="160"/>
                    <a:pt x="1" y="160"/>
                    <a:pt x="1" y="160"/>
                  </a:cubicBezTo>
                  <a:cubicBezTo>
                    <a:pt x="1" y="160"/>
                    <a:pt x="1" y="160"/>
                    <a:pt x="1" y="160"/>
                  </a:cubicBezTo>
                  <a:cubicBezTo>
                    <a:pt x="2" y="159"/>
                    <a:pt x="3" y="158"/>
                    <a:pt x="4" y="157"/>
                  </a:cubicBezTo>
                  <a:cubicBezTo>
                    <a:pt x="4" y="157"/>
                    <a:pt x="4" y="157"/>
                    <a:pt x="4" y="157"/>
                  </a:cubicBezTo>
                  <a:cubicBezTo>
                    <a:pt x="4" y="157"/>
                    <a:pt x="4" y="157"/>
                    <a:pt x="4" y="157"/>
                  </a:cubicBezTo>
                  <a:cubicBezTo>
                    <a:pt x="9" y="153"/>
                    <a:pt x="14" y="149"/>
                    <a:pt x="20" y="144"/>
                  </a:cubicBezTo>
                  <a:cubicBezTo>
                    <a:pt x="20" y="144"/>
                    <a:pt x="20" y="144"/>
                    <a:pt x="20" y="144"/>
                  </a:cubicBezTo>
                  <a:cubicBezTo>
                    <a:pt x="21" y="142"/>
                    <a:pt x="23" y="141"/>
                    <a:pt x="24" y="140"/>
                  </a:cubicBezTo>
                  <a:cubicBezTo>
                    <a:pt x="24" y="140"/>
                    <a:pt x="24" y="140"/>
                    <a:pt x="24" y="140"/>
                  </a:cubicBezTo>
                  <a:cubicBezTo>
                    <a:pt x="24" y="140"/>
                    <a:pt x="24" y="140"/>
                    <a:pt x="24" y="140"/>
                  </a:cubicBezTo>
                  <a:cubicBezTo>
                    <a:pt x="27" y="137"/>
                    <a:pt x="30" y="134"/>
                    <a:pt x="33" y="131"/>
                  </a:cubicBezTo>
                  <a:cubicBezTo>
                    <a:pt x="36" y="128"/>
                    <a:pt x="39" y="125"/>
                    <a:pt x="42" y="122"/>
                  </a:cubicBezTo>
                  <a:cubicBezTo>
                    <a:pt x="42" y="122"/>
                    <a:pt x="42" y="122"/>
                    <a:pt x="42" y="122"/>
                  </a:cubicBezTo>
                  <a:cubicBezTo>
                    <a:pt x="42" y="122"/>
                    <a:pt x="42" y="122"/>
                    <a:pt x="42" y="122"/>
                  </a:cubicBezTo>
                  <a:cubicBezTo>
                    <a:pt x="44" y="120"/>
                    <a:pt x="45" y="119"/>
                    <a:pt x="46" y="117"/>
                  </a:cubicBezTo>
                  <a:cubicBezTo>
                    <a:pt x="46" y="117"/>
                    <a:pt x="46" y="117"/>
                    <a:pt x="46" y="117"/>
                  </a:cubicBezTo>
                  <a:cubicBezTo>
                    <a:pt x="51" y="112"/>
                    <a:pt x="55" y="107"/>
                    <a:pt x="60" y="101"/>
                  </a:cubicBezTo>
                  <a:cubicBezTo>
                    <a:pt x="60" y="101"/>
                    <a:pt x="60" y="101"/>
                    <a:pt x="60" y="101"/>
                  </a:cubicBezTo>
                  <a:cubicBezTo>
                    <a:pt x="60" y="101"/>
                    <a:pt x="60" y="101"/>
                    <a:pt x="60" y="101"/>
                  </a:cubicBezTo>
                  <a:cubicBezTo>
                    <a:pt x="61" y="100"/>
                    <a:pt x="61" y="99"/>
                    <a:pt x="62" y="98"/>
                  </a:cubicBezTo>
                  <a:cubicBezTo>
                    <a:pt x="62" y="98"/>
                    <a:pt x="62" y="98"/>
                    <a:pt x="62" y="98"/>
                  </a:cubicBezTo>
                  <a:cubicBezTo>
                    <a:pt x="70" y="87"/>
                    <a:pt x="78" y="77"/>
                    <a:pt x="83" y="67"/>
                  </a:cubicBezTo>
                  <a:cubicBezTo>
                    <a:pt x="83" y="67"/>
                    <a:pt x="84" y="67"/>
                    <a:pt x="84" y="67"/>
                  </a:cubicBezTo>
                  <a:cubicBezTo>
                    <a:pt x="84" y="67"/>
                    <a:pt x="84" y="67"/>
                    <a:pt x="84" y="67"/>
                  </a:cubicBezTo>
                  <a:cubicBezTo>
                    <a:pt x="84" y="65"/>
                    <a:pt x="85" y="64"/>
                    <a:pt x="85" y="63"/>
                  </a:cubicBezTo>
                  <a:cubicBezTo>
                    <a:pt x="85" y="63"/>
                    <a:pt x="85" y="63"/>
                    <a:pt x="85" y="63"/>
                  </a:cubicBezTo>
                  <a:cubicBezTo>
                    <a:pt x="86" y="61"/>
                    <a:pt x="88" y="59"/>
                    <a:pt x="89" y="57"/>
                  </a:cubicBezTo>
                  <a:cubicBezTo>
                    <a:pt x="89" y="57"/>
                    <a:pt x="89" y="57"/>
                    <a:pt x="89" y="57"/>
                  </a:cubicBezTo>
                  <a:cubicBezTo>
                    <a:pt x="89" y="57"/>
                    <a:pt x="89" y="57"/>
                    <a:pt x="89" y="57"/>
                  </a:cubicBezTo>
                  <a:cubicBezTo>
                    <a:pt x="89" y="57"/>
                    <a:pt x="89" y="57"/>
                    <a:pt x="89" y="57"/>
                  </a:cubicBezTo>
                  <a:cubicBezTo>
                    <a:pt x="89" y="57"/>
                    <a:pt x="89" y="57"/>
                    <a:pt x="89" y="57"/>
                  </a:cubicBezTo>
                  <a:cubicBezTo>
                    <a:pt x="92" y="49"/>
                    <a:pt x="95" y="42"/>
                    <a:pt x="97" y="36"/>
                  </a:cubicBezTo>
                  <a:cubicBezTo>
                    <a:pt x="95" y="35"/>
                    <a:pt x="94" y="35"/>
                    <a:pt x="93" y="34"/>
                  </a:cubicBezTo>
                  <a:moveTo>
                    <a:pt x="76" y="0"/>
                  </a:moveTo>
                  <a:cubicBezTo>
                    <a:pt x="76" y="0"/>
                    <a:pt x="76" y="0"/>
                    <a:pt x="76" y="0"/>
                  </a:cubicBezTo>
                  <a:cubicBezTo>
                    <a:pt x="76" y="0"/>
                    <a:pt x="76" y="0"/>
                    <a:pt x="76" y="0"/>
                  </a:cubicBezTo>
                  <a:cubicBezTo>
                    <a:pt x="76" y="0"/>
                    <a:pt x="76" y="0"/>
                    <a:pt x="76" y="0"/>
                  </a:cubicBezTo>
                  <a:cubicBezTo>
                    <a:pt x="76" y="0"/>
                    <a:pt x="76" y="0"/>
                    <a:pt x="76" y="0"/>
                  </a:cubicBezTo>
                  <a:cubicBezTo>
                    <a:pt x="76" y="0"/>
                    <a:pt x="76" y="0"/>
                    <a:pt x="76" y="0"/>
                  </a:cubicBezTo>
                  <a:cubicBezTo>
                    <a:pt x="76" y="0"/>
                    <a:pt x="76" y="0"/>
                    <a:pt x="76" y="0"/>
                  </a:cubicBezTo>
                  <a:cubicBezTo>
                    <a:pt x="76" y="0"/>
                    <a:pt x="76" y="0"/>
                    <a:pt x="76" y="0"/>
                  </a:cubicBezTo>
                  <a:cubicBezTo>
                    <a:pt x="76" y="0"/>
                    <a:pt x="76" y="0"/>
                    <a:pt x="76" y="0"/>
                  </a:cubicBezTo>
                  <a:cubicBezTo>
                    <a:pt x="76" y="0"/>
                    <a:pt x="76" y="0"/>
                    <a:pt x="76" y="0"/>
                  </a:cubicBezTo>
                  <a:cubicBezTo>
                    <a:pt x="65" y="1"/>
                    <a:pt x="51" y="5"/>
                    <a:pt x="36" y="13"/>
                  </a:cubicBezTo>
                  <a:cubicBezTo>
                    <a:pt x="36" y="13"/>
                    <a:pt x="36" y="13"/>
                    <a:pt x="36" y="13"/>
                  </a:cubicBezTo>
                  <a:cubicBezTo>
                    <a:pt x="35" y="14"/>
                    <a:pt x="33" y="15"/>
                    <a:pt x="32" y="15"/>
                  </a:cubicBezTo>
                  <a:cubicBezTo>
                    <a:pt x="32" y="15"/>
                    <a:pt x="32" y="15"/>
                    <a:pt x="32" y="15"/>
                  </a:cubicBezTo>
                  <a:cubicBezTo>
                    <a:pt x="32" y="15"/>
                    <a:pt x="32" y="15"/>
                    <a:pt x="32" y="15"/>
                  </a:cubicBezTo>
                  <a:cubicBezTo>
                    <a:pt x="22" y="21"/>
                    <a:pt x="11" y="28"/>
                    <a:pt x="1" y="37"/>
                  </a:cubicBezTo>
                  <a:cubicBezTo>
                    <a:pt x="1" y="37"/>
                    <a:pt x="1" y="37"/>
                    <a:pt x="1" y="37"/>
                  </a:cubicBezTo>
                  <a:cubicBezTo>
                    <a:pt x="0" y="37"/>
                    <a:pt x="0" y="37"/>
                    <a:pt x="0" y="37"/>
                  </a:cubicBezTo>
                  <a:cubicBezTo>
                    <a:pt x="0" y="42"/>
                    <a:pt x="0" y="42"/>
                    <a:pt x="0" y="42"/>
                  </a:cubicBezTo>
                  <a:cubicBezTo>
                    <a:pt x="0" y="42"/>
                    <a:pt x="0" y="42"/>
                    <a:pt x="1" y="42"/>
                  </a:cubicBezTo>
                  <a:cubicBezTo>
                    <a:pt x="2" y="41"/>
                    <a:pt x="3" y="40"/>
                    <a:pt x="4" y="39"/>
                  </a:cubicBezTo>
                  <a:cubicBezTo>
                    <a:pt x="14" y="31"/>
                    <a:pt x="24" y="25"/>
                    <a:pt x="33" y="19"/>
                  </a:cubicBezTo>
                  <a:cubicBezTo>
                    <a:pt x="35" y="18"/>
                    <a:pt x="36" y="18"/>
                    <a:pt x="37" y="17"/>
                  </a:cubicBezTo>
                  <a:cubicBezTo>
                    <a:pt x="52" y="9"/>
                    <a:pt x="65"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82" y="4"/>
                    <a:pt x="87" y="6"/>
                    <a:pt x="90" y="9"/>
                  </a:cubicBezTo>
                  <a:cubicBezTo>
                    <a:pt x="90" y="9"/>
                    <a:pt x="90" y="9"/>
                    <a:pt x="90" y="9"/>
                  </a:cubicBezTo>
                  <a:cubicBezTo>
                    <a:pt x="90" y="9"/>
                    <a:pt x="90" y="9"/>
                    <a:pt x="90" y="9"/>
                  </a:cubicBezTo>
                  <a:cubicBezTo>
                    <a:pt x="90" y="9"/>
                    <a:pt x="90" y="9"/>
                    <a:pt x="90" y="9"/>
                  </a:cubicBezTo>
                  <a:cubicBezTo>
                    <a:pt x="92" y="11"/>
                    <a:pt x="93" y="13"/>
                    <a:pt x="94" y="17"/>
                  </a:cubicBezTo>
                  <a:cubicBezTo>
                    <a:pt x="95" y="16"/>
                    <a:pt x="96" y="15"/>
                    <a:pt x="98" y="15"/>
                  </a:cubicBezTo>
                  <a:cubicBezTo>
                    <a:pt x="97" y="12"/>
                    <a:pt x="95" y="9"/>
                    <a:pt x="93" y="6"/>
                  </a:cubicBezTo>
                  <a:cubicBezTo>
                    <a:pt x="93" y="6"/>
                    <a:pt x="93" y="6"/>
                    <a:pt x="93" y="6"/>
                  </a:cubicBezTo>
                  <a:cubicBezTo>
                    <a:pt x="89" y="2"/>
                    <a:pt x="83" y="0"/>
                    <a:pt x="76"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iSľîḓé"/>
            <p:cNvSpPr/>
            <p:nvPr/>
          </p:nvSpPr>
          <p:spPr bwMode="auto">
            <a:xfrm>
              <a:off x="7542942" y="2187002"/>
              <a:ext cx="327920" cy="2402016"/>
            </a:xfrm>
            <a:custGeom>
              <a:avLst/>
              <a:gdLst>
                <a:gd name="T0" fmla="*/ 1 w 19"/>
                <a:gd name="T1" fmla="*/ 141 h 141"/>
                <a:gd name="T2" fmla="*/ 1 w 19"/>
                <a:gd name="T3" fmla="*/ 141 h 141"/>
                <a:gd name="T4" fmla="*/ 1 w 19"/>
                <a:gd name="T5" fmla="*/ 141 h 141"/>
                <a:gd name="T6" fmla="*/ 1 w 19"/>
                <a:gd name="T7" fmla="*/ 140 h 141"/>
                <a:gd name="T8" fmla="*/ 0 w 19"/>
                <a:gd name="T9" fmla="*/ 140 h 141"/>
                <a:gd name="T10" fmla="*/ 0 w 19"/>
                <a:gd name="T11" fmla="*/ 140 h 141"/>
                <a:gd name="T12" fmla="*/ 19 w 19"/>
                <a:gd name="T13" fmla="*/ 140 h 141"/>
                <a:gd name="T14" fmla="*/ 0 w 19"/>
                <a:gd name="T15" fmla="*/ 140 h 141"/>
                <a:gd name="T16" fmla="*/ 0 w 19"/>
                <a:gd name="T17" fmla="*/ 140 h 141"/>
                <a:gd name="T18" fmla="*/ 19 w 19"/>
                <a:gd name="T19" fmla="*/ 140 h 141"/>
                <a:gd name="T20" fmla="*/ 0 w 19"/>
                <a:gd name="T21" fmla="*/ 140 h 141"/>
                <a:gd name="T22" fmla="*/ 0 w 19"/>
                <a:gd name="T23" fmla="*/ 140 h 141"/>
                <a:gd name="T24" fmla="*/ 19 w 19"/>
                <a:gd name="T25" fmla="*/ 140 h 141"/>
                <a:gd name="T26" fmla="*/ 0 w 19"/>
                <a:gd name="T27" fmla="*/ 140 h 141"/>
                <a:gd name="T28" fmla="*/ 0 w 19"/>
                <a:gd name="T29" fmla="*/ 140 h 141"/>
                <a:gd name="T30" fmla="*/ 19 w 19"/>
                <a:gd name="T31" fmla="*/ 140 h 141"/>
                <a:gd name="T32" fmla="*/ 0 w 19"/>
                <a:gd name="T33" fmla="*/ 140 h 141"/>
                <a:gd name="T34" fmla="*/ 0 w 19"/>
                <a:gd name="T35" fmla="*/ 140 h 141"/>
                <a:gd name="T36" fmla="*/ 0 w 19"/>
                <a:gd name="T37" fmla="*/ 140 h 141"/>
                <a:gd name="T38" fmla="*/ 0 w 19"/>
                <a:gd name="T39" fmla="*/ 140 h 141"/>
                <a:gd name="T40" fmla="*/ 0 w 19"/>
                <a:gd name="T41" fmla="*/ 140 h 141"/>
                <a:gd name="T42" fmla="*/ 0 w 19"/>
                <a:gd name="T43" fmla="*/ 140 h 141"/>
                <a:gd name="T44" fmla="*/ 0 w 19"/>
                <a:gd name="T45" fmla="*/ 140 h 141"/>
                <a:gd name="T46" fmla="*/ 0 w 19"/>
                <a:gd name="T47" fmla="*/ 140 h 141"/>
                <a:gd name="T48" fmla="*/ 3 w 19"/>
                <a:gd name="T49" fmla="*/ 1 h 141"/>
                <a:gd name="T50" fmla="*/ 3 w 19"/>
                <a:gd name="T51" fmla="*/ 1 h 141"/>
                <a:gd name="T52" fmla="*/ 3 w 19"/>
                <a:gd name="T53" fmla="*/ 1 h 141"/>
                <a:gd name="T54" fmla="*/ 3 w 19"/>
                <a:gd name="T55" fmla="*/ 1 h 141"/>
                <a:gd name="T56" fmla="*/ 3 w 19"/>
                <a:gd name="T57" fmla="*/ 1 h 141"/>
                <a:gd name="T58" fmla="*/ 3 w 19"/>
                <a:gd name="T59" fmla="*/ 1 h 141"/>
                <a:gd name="T60" fmla="*/ 3 w 19"/>
                <a:gd name="T61" fmla="*/ 1 h 141"/>
                <a:gd name="T62" fmla="*/ 3 w 19"/>
                <a:gd name="T63" fmla="*/ 1 h 141"/>
                <a:gd name="T64" fmla="*/ 3 w 19"/>
                <a:gd name="T65" fmla="*/ 1 h 141"/>
                <a:gd name="T66" fmla="*/ 3 w 19"/>
                <a:gd name="T67" fmla="*/ 0 h 141"/>
                <a:gd name="T68" fmla="*/ 3 w 19"/>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41">
                  <a:moveTo>
                    <a:pt x="1" y="141"/>
                  </a:moveTo>
                  <a:cubicBezTo>
                    <a:pt x="1" y="141"/>
                    <a:pt x="1" y="141"/>
                    <a:pt x="1" y="141"/>
                  </a:cubicBezTo>
                  <a:cubicBezTo>
                    <a:pt x="1" y="141"/>
                    <a:pt x="1" y="141"/>
                    <a:pt x="1" y="141"/>
                  </a:cubicBezTo>
                  <a:moveTo>
                    <a:pt x="1" y="141"/>
                  </a:moveTo>
                  <a:cubicBezTo>
                    <a:pt x="1" y="141"/>
                    <a:pt x="1" y="141"/>
                    <a:pt x="1" y="141"/>
                  </a:cubicBezTo>
                  <a:cubicBezTo>
                    <a:pt x="1" y="141"/>
                    <a:pt x="1" y="141"/>
                    <a:pt x="1" y="141"/>
                  </a:cubicBezTo>
                  <a:moveTo>
                    <a:pt x="0" y="140"/>
                  </a:moveTo>
                  <a:cubicBezTo>
                    <a:pt x="1" y="140"/>
                    <a:pt x="1" y="140"/>
                    <a:pt x="1" y="140"/>
                  </a:cubicBezTo>
                  <a:cubicBezTo>
                    <a:pt x="1" y="140"/>
                    <a:pt x="1" y="140"/>
                    <a:pt x="0" y="140"/>
                  </a:cubicBezTo>
                  <a:moveTo>
                    <a:pt x="0" y="140"/>
                  </a:moveTo>
                  <a:cubicBezTo>
                    <a:pt x="0" y="140"/>
                    <a:pt x="0" y="140"/>
                    <a:pt x="0" y="140"/>
                  </a:cubicBezTo>
                  <a:cubicBezTo>
                    <a:pt x="0" y="140"/>
                    <a:pt x="0" y="140"/>
                    <a:pt x="0" y="140"/>
                  </a:cubicBezTo>
                  <a:moveTo>
                    <a:pt x="19" y="140"/>
                  </a:moveTo>
                  <a:cubicBezTo>
                    <a:pt x="19" y="140"/>
                    <a:pt x="19" y="140"/>
                    <a:pt x="19" y="140"/>
                  </a:cubicBezTo>
                  <a:cubicBezTo>
                    <a:pt x="19" y="140"/>
                    <a:pt x="19" y="140"/>
                    <a:pt x="19" y="140"/>
                  </a:cubicBezTo>
                  <a:moveTo>
                    <a:pt x="0" y="140"/>
                  </a:moveTo>
                  <a:cubicBezTo>
                    <a:pt x="0" y="140"/>
                    <a:pt x="0" y="140"/>
                    <a:pt x="0" y="140"/>
                  </a:cubicBezTo>
                  <a:cubicBezTo>
                    <a:pt x="0" y="140"/>
                    <a:pt x="0" y="140"/>
                    <a:pt x="0" y="140"/>
                  </a:cubicBezTo>
                  <a:moveTo>
                    <a:pt x="19" y="140"/>
                  </a:moveTo>
                  <a:cubicBezTo>
                    <a:pt x="19" y="140"/>
                    <a:pt x="19" y="140"/>
                    <a:pt x="19" y="140"/>
                  </a:cubicBezTo>
                  <a:cubicBezTo>
                    <a:pt x="19" y="140"/>
                    <a:pt x="19" y="140"/>
                    <a:pt x="19" y="140"/>
                  </a:cubicBezTo>
                  <a:moveTo>
                    <a:pt x="0" y="140"/>
                  </a:moveTo>
                  <a:cubicBezTo>
                    <a:pt x="0" y="140"/>
                    <a:pt x="0" y="140"/>
                    <a:pt x="0" y="140"/>
                  </a:cubicBezTo>
                  <a:cubicBezTo>
                    <a:pt x="0" y="140"/>
                    <a:pt x="0" y="140"/>
                    <a:pt x="0" y="140"/>
                  </a:cubicBezTo>
                  <a:moveTo>
                    <a:pt x="19" y="140"/>
                  </a:moveTo>
                  <a:cubicBezTo>
                    <a:pt x="19" y="140"/>
                    <a:pt x="19" y="140"/>
                    <a:pt x="19" y="140"/>
                  </a:cubicBezTo>
                  <a:cubicBezTo>
                    <a:pt x="19" y="140"/>
                    <a:pt x="19" y="140"/>
                    <a:pt x="19" y="140"/>
                  </a:cubicBezTo>
                  <a:moveTo>
                    <a:pt x="0" y="140"/>
                  </a:moveTo>
                  <a:cubicBezTo>
                    <a:pt x="0" y="140"/>
                    <a:pt x="0" y="140"/>
                    <a:pt x="0" y="140"/>
                  </a:cubicBezTo>
                  <a:cubicBezTo>
                    <a:pt x="0" y="140"/>
                    <a:pt x="0" y="140"/>
                    <a:pt x="0" y="140"/>
                  </a:cubicBezTo>
                  <a:moveTo>
                    <a:pt x="19" y="140"/>
                  </a:moveTo>
                  <a:cubicBezTo>
                    <a:pt x="19" y="140"/>
                    <a:pt x="19" y="140"/>
                    <a:pt x="19" y="140"/>
                  </a:cubicBezTo>
                  <a:cubicBezTo>
                    <a:pt x="19" y="140"/>
                    <a:pt x="19" y="140"/>
                    <a:pt x="19" y="140"/>
                  </a:cubicBezTo>
                  <a:moveTo>
                    <a:pt x="0" y="140"/>
                  </a:moveTo>
                  <a:cubicBezTo>
                    <a:pt x="0" y="140"/>
                    <a:pt x="0" y="140"/>
                    <a:pt x="0" y="140"/>
                  </a:cubicBezTo>
                  <a:cubicBezTo>
                    <a:pt x="0" y="140"/>
                    <a:pt x="0" y="140"/>
                    <a:pt x="0" y="140"/>
                  </a:cubicBezTo>
                  <a:cubicBezTo>
                    <a:pt x="0" y="140"/>
                    <a:pt x="0" y="140"/>
                    <a:pt x="0" y="140"/>
                  </a:cubicBezTo>
                  <a:moveTo>
                    <a:pt x="0" y="140"/>
                  </a:moveTo>
                  <a:cubicBezTo>
                    <a:pt x="0" y="140"/>
                    <a:pt x="0" y="140"/>
                    <a:pt x="0" y="140"/>
                  </a:cubicBezTo>
                  <a:cubicBezTo>
                    <a:pt x="0" y="140"/>
                    <a:pt x="0" y="140"/>
                    <a:pt x="0" y="140"/>
                  </a:cubicBezTo>
                  <a:moveTo>
                    <a:pt x="0" y="140"/>
                  </a:moveTo>
                  <a:cubicBezTo>
                    <a:pt x="0" y="140"/>
                    <a:pt x="0" y="140"/>
                    <a:pt x="0" y="140"/>
                  </a:cubicBezTo>
                  <a:cubicBezTo>
                    <a:pt x="0" y="140"/>
                    <a:pt x="0" y="140"/>
                    <a:pt x="0" y="140"/>
                  </a:cubicBezTo>
                  <a:moveTo>
                    <a:pt x="0" y="140"/>
                  </a:moveTo>
                  <a:cubicBezTo>
                    <a:pt x="0" y="140"/>
                    <a:pt x="0" y="140"/>
                    <a:pt x="0" y="140"/>
                  </a:cubicBezTo>
                  <a:cubicBezTo>
                    <a:pt x="0" y="140"/>
                    <a:pt x="0" y="140"/>
                    <a:pt x="0" y="140"/>
                  </a:cubicBezTo>
                  <a:moveTo>
                    <a:pt x="0" y="140"/>
                  </a:moveTo>
                  <a:cubicBezTo>
                    <a:pt x="0" y="140"/>
                    <a:pt x="0" y="140"/>
                    <a:pt x="0" y="140"/>
                  </a:cubicBezTo>
                  <a:cubicBezTo>
                    <a:pt x="0" y="140"/>
                    <a:pt x="0" y="140"/>
                    <a:pt x="0" y="140"/>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3" y="0"/>
                  </a:moveTo>
                  <a:cubicBezTo>
                    <a:pt x="3" y="0"/>
                    <a:pt x="3" y="0"/>
                    <a:pt x="3" y="1"/>
                  </a:cubicBezTo>
                  <a:cubicBezTo>
                    <a:pt x="3" y="0"/>
                    <a:pt x="3" y="0"/>
                    <a:pt x="3" y="0"/>
                  </a:cubicBezTo>
                  <a:moveTo>
                    <a:pt x="3" y="0"/>
                  </a:moveTo>
                  <a:cubicBezTo>
                    <a:pt x="3" y="0"/>
                    <a:pt x="3" y="0"/>
                    <a:pt x="3" y="0"/>
                  </a:cubicBezTo>
                  <a:cubicBezTo>
                    <a:pt x="3" y="0"/>
                    <a:pt x="3" y="0"/>
                    <a:pt x="3"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íşḷîḋe"/>
            <p:cNvSpPr/>
            <p:nvPr/>
          </p:nvSpPr>
          <p:spPr bwMode="auto">
            <a:xfrm>
              <a:off x="7542942" y="4416858"/>
              <a:ext cx="327920" cy="303329"/>
            </a:xfrm>
            <a:custGeom>
              <a:avLst/>
              <a:gdLst>
                <a:gd name="T0" fmla="*/ 7 w 19"/>
                <a:gd name="T1" fmla="*/ 11 h 18"/>
                <a:gd name="T2" fmla="*/ 2 w 19"/>
                <a:gd name="T3" fmla="*/ 7 h 18"/>
                <a:gd name="T4" fmla="*/ 7 w 19"/>
                <a:gd name="T5" fmla="*/ 2 h 18"/>
                <a:gd name="T6" fmla="*/ 12 w 19"/>
                <a:gd name="T7" fmla="*/ 7 h 18"/>
                <a:gd name="T8" fmla="*/ 7 w 19"/>
                <a:gd name="T9" fmla="*/ 11 h 18"/>
                <a:gd name="T10" fmla="*/ 10 w 19"/>
                <a:gd name="T11" fmla="*/ 0 h 18"/>
                <a:gd name="T12" fmla="*/ 10 w 19"/>
                <a:gd name="T13" fmla="*/ 0 h 18"/>
                <a:gd name="T14" fmla="*/ 9 w 19"/>
                <a:gd name="T15" fmla="*/ 0 h 18"/>
                <a:gd name="T16" fmla="*/ 9 w 19"/>
                <a:gd name="T17" fmla="*/ 0 h 18"/>
                <a:gd name="T18" fmla="*/ 6 w 19"/>
                <a:gd name="T19" fmla="*/ 1 h 18"/>
                <a:gd name="T20" fmla="*/ 6 w 19"/>
                <a:gd name="T21" fmla="*/ 1 h 18"/>
                <a:gd name="T22" fmla="*/ 6 w 19"/>
                <a:gd name="T23" fmla="*/ 1 h 18"/>
                <a:gd name="T24" fmla="*/ 0 w 19"/>
                <a:gd name="T25" fmla="*/ 9 h 18"/>
                <a:gd name="T26" fmla="*/ 0 w 19"/>
                <a:gd name="T27" fmla="*/ 9 h 18"/>
                <a:gd name="T28" fmla="*/ 0 w 19"/>
                <a:gd name="T29" fmla="*/ 9 h 18"/>
                <a:gd name="T30" fmla="*/ 0 w 19"/>
                <a:gd name="T31" fmla="*/ 9 h 18"/>
                <a:gd name="T32" fmla="*/ 0 w 19"/>
                <a:gd name="T33" fmla="*/ 9 h 18"/>
                <a:gd name="T34" fmla="*/ 0 w 19"/>
                <a:gd name="T35" fmla="*/ 9 h 18"/>
                <a:gd name="T36" fmla="*/ 0 w 19"/>
                <a:gd name="T37" fmla="*/ 9 h 18"/>
                <a:gd name="T38" fmla="*/ 0 w 19"/>
                <a:gd name="T39" fmla="*/ 9 h 18"/>
                <a:gd name="T40" fmla="*/ 0 w 19"/>
                <a:gd name="T41" fmla="*/ 9 h 18"/>
                <a:gd name="T42" fmla="*/ 0 w 19"/>
                <a:gd name="T43" fmla="*/ 9 h 18"/>
                <a:gd name="T44" fmla="*/ 0 w 19"/>
                <a:gd name="T45" fmla="*/ 9 h 18"/>
                <a:gd name="T46" fmla="*/ 0 w 19"/>
                <a:gd name="T47" fmla="*/ 9 h 18"/>
                <a:gd name="T48" fmla="*/ 0 w 19"/>
                <a:gd name="T49" fmla="*/ 9 h 18"/>
                <a:gd name="T50" fmla="*/ 0 w 19"/>
                <a:gd name="T51" fmla="*/ 9 h 18"/>
                <a:gd name="T52" fmla="*/ 0 w 19"/>
                <a:gd name="T53" fmla="*/ 9 h 18"/>
                <a:gd name="T54" fmla="*/ 0 w 19"/>
                <a:gd name="T55" fmla="*/ 9 h 18"/>
                <a:gd name="T56" fmla="*/ 0 w 19"/>
                <a:gd name="T57" fmla="*/ 9 h 18"/>
                <a:gd name="T58" fmla="*/ 0 w 19"/>
                <a:gd name="T59" fmla="*/ 9 h 18"/>
                <a:gd name="T60" fmla="*/ 0 w 19"/>
                <a:gd name="T61" fmla="*/ 9 h 18"/>
                <a:gd name="T62" fmla="*/ 1 w 19"/>
                <a:gd name="T63" fmla="*/ 9 h 18"/>
                <a:gd name="T64" fmla="*/ 1 w 19"/>
                <a:gd name="T65" fmla="*/ 10 h 18"/>
                <a:gd name="T66" fmla="*/ 1 w 19"/>
                <a:gd name="T67" fmla="*/ 10 h 18"/>
                <a:gd name="T68" fmla="*/ 1 w 19"/>
                <a:gd name="T69" fmla="*/ 10 h 18"/>
                <a:gd name="T70" fmla="*/ 1 w 19"/>
                <a:gd name="T71" fmla="*/ 10 h 18"/>
                <a:gd name="T72" fmla="*/ 9 w 19"/>
                <a:gd name="T73" fmla="*/ 18 h 18"/>
                <a:gd name="T74" fmla="*/ 9 w 19"/>
                <a:gd name="T75" fmla="*/ 18 h 18"/>
                <a:gd name="T76" fmla="*/ 9 w 19"/>
                <a:gd name="T77" fmla="*/ 18 h 18"/>
                <a:gd name="T78" fmla="*/ 10 w 19"/>
                <a:gd name="T79" fmla="*/ 18 h 18"/>
                <a:gd name="T80" fmla="*/ 12 w 19"/>
                <a:gd name="T81" fmla="*/ 18 h 18"/>
                <a:gd name="T82" fmla="*/ 12 w 19"/>
                <a:gd name="T83" fmla="*/ 18 h 18"/>
                <a:gd name="T84" fmla="*/ 19 w 19"/>
                <a:gd name="T85" fmla="*/ 9 h 18"/>
                <a:gd name="T86" fmla="*/ 19 w 19"/>
                <a:gd name="T87" fmla="*/ 9 h 18"/>
                <a:gd name="T88" fmla="*/ 19 w 19"/>
                <a:gd name="T89" fmla="*/ 9 h 18"/>
                <a:gd name="T90" fmla="*/ 19 w 19"/>
                <a:gd name="T91" fmla="*/ 9 h 18"/>
                <a:gd name="T92" fmla="*/ 19 w 19"/>
                <a:gd name="T93" fmla="*/ 9 h 18"/>
                <a:gd name="T94" fmla="*/ 19 w 19"/>
                <a:gd name="T95" fmla="*/ 9 h 18"/>
                <a:gd name="T96" fmla="*/ 19 w 19"/>
                <a:gd name="T97" fmla="*/ 9 h 18"/>
                <a:gd name="T98" fmla="*/ 19 w 19"/>
                <a:gd name="T99" fmla="*/ 9 h 18"/>
                <a:gd name="T100" fmla="*/ 19 w 19"/>
                <a:gd name="T101" fmla="*/ 9 h 18"/>
                <a:gd name="T102" fmla="*/ 10 w 19"/>
                <a:gd name="T10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 h="18">
                  <a:moveTo>
                    <a:pt x="7" y="11"/>
                  </a:moveTo>
                  <a:cubicBezTo>
                    <a:pt x="5" y="11"/>
                    <a:pt x="2" y="9"/>
                    <a:pt x="2" y="7"/>
                  </a:cubicBezTo>
                  <a:cubicBezTo>
                    <a:pt x="2" y="4"/>
                    <a:pt x="5" y="2"/>
                    <a:pt x="7" y="2"/>
                  </a:cubicBezTo>
                  <a:cubicBezTo>
                    <a:pt x="10" y="2"/>
                    <a:pt x="12" y="4"/>
                    <a:pt x="12" y="7"/>
                  </a:cubicBezTo>
                  <a:cubicBezTo>
                    <a:pt x="12" y="9"/>
                    <a:pt x="10" y="11"/>
                    <a:pt x="7" y="11"/>
                  </a:cubicBezTo>
                  <a:moveTo>
                    <a:pt x="10" y="0"/>
                  </a:moveTo>
                  <a:cubicBezTo>
                    <a:pt x="10" y="0"/>
                    <a:pt x="10" y="0"/>
                    <a:pt x="10" y="0"/>
                  </a:cubicBezTo>
                  <a:cubicBezTo>
                    <a:pt x="9" y="0"/>
                    <a:pt x="9" y="0"/>
                    <a:pt x="9" y="0"/>
                  </a:cubicBezTo>
                  <a:cubicBezTo>
                    <a:pt x="9" y="0"/>
                    <a:pt x="9" y="0"/>
                    <a:pt x="9" y="0"/>
                  </a:cubicBezTo>
                  <a:cubicBezTo>
                    <a:pt x="8" y="0"/>
                    <a:pt x="7" y="0"/>
                    <a:pt x="6" y="1"/>
                  </a:cubicBezTo>
                  <a:cubicBezTo>
                    <a:pt x="6" y="1"/>
                    <a:pt x="6" y="1"/>
                    <a:pt x="6" y="1"/>
                  </a:cubicBezTo>
                  <a:cubicBezTo>
                    <a:pt x="6" y="1"/>
                    <a:pt x="6" y="1"/>
                    <a:pt x="6" y="1"/>
                  </a:cubicBezTo>
                  <a:cubicBezTo>
                    <a:pt x="3" y="2"/>
                    <a:pt x="1" y="5"/>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1" y="9"/>
                    <a:pt x="1" y="9"/>
                    <a:pt x="1" y="9"/>
                  </a:cubicBezTo>
                  <a:cubicBezTo>
                    <a:pt x="1" y="9"/>
                    <a:pt x="1" y="10"/>
                    <a:pt x="1" y="10"/>
                  </a:cubicBezTo>
                  <a:cubicBezTo>
                    <a:pt x="1" y="10"/>
                    <a:pt x="1" y="10"/>
                    <a:pt x="1" y="10"/>
                  </a:cubicBezTo>
                  <a:cubicBezTo>
                    <a:pt x="1" y="10"/>
                    <a:pt x="1" y="10"/>
                    <a:pt x="1" y="10"/>
                  </a:cubicBezTo>
                  <a:cubicBezTo>
                    <a:pt x="1" y="10"/>
                    <a:pt x="1" y="10"/>
                    <a:pt x="1" y="10"/>
                  </a:cubicBezTo>
                  <a:cubicBezTo>
                    <a:pt x="1" y="14"/>
                    <a:pt x="4" y="18"/>
                    <a:pt x="9" y="18"/>
                  </a:cubicBezTo>
                  <a:cubicBezTo>
                    <a:pt x="9" y="18"/>
                    <a:pt x="9" y="18"/>
                    <a:pt x="9" y="18"/>
                  </a:cubicBezTo>
                  <a:cubicBezTo>
                    <a:pt x="9" y="18"/>
                    <a:pt x="9" y="18"/>
                    <a:pt x="9" y="18"/>
                  </a:cubicBezTo>
                  <a:cubicBezTo>
                    <a:pt x="9" y="18"/>
                    <a:pt x="9" y="18"/>
                    <a:pt x="10" y="18"/>
                  </a:cubicBezTo>
                  <a:cubicBezTo>
                    <a:pt x="11" y="18"/>
                    <a:pt x="12" y="18"/>
                    <a:pt x="12" y="18"/>
                  </a:cubicBezTo>
                  <a:cubicBezTo>
                    <a:pt x="12" y="18"/>
                    <a:pt x="12" y="18"/>
                    <a:pt x="12" y="18"/>
                  </a:cubicBezTo>
                  <a:cubicBezTo>
                    <a:pt x="16" y="17"/>
                    <a:pt x="19" y="13"/>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4"/>
                    <a:pt x="15" y="0"/>
                    <a:pt x="10" y="0"/>
                  </a:cubicBezTo>
                </a:path>
              </a:pathLst>
            </a:custGeom>
            <a:solidFill>
              <a:srgbClr val="21AB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ṧlíďé"/>
            <p:cNvSpPr/>
            <p:nvPr/>
          </p:nvSpPr>
          <p:spPr bwMode="auto">
            <a:xfrm>
              <a:off x="7600330" y="2014846"/>
              <a:ext cx="336120" cy="360712"/>
            </a:xfrm>
            <a:custGeom>
              <a:avLst/>
              <a:gdLst>
                <a:gd name="T0" fmla="*/ 8 w 20"/>
                <a:gd name="T1" fmla="*/ 12 h 21"/>
                <a:gd name="T2" fmla="*/ 3 w 20"/>
                <a:gd name="T3" fmla="*/ 8 h 21"/>
                <a:gd name="T4" fmla="*/ 8 w 20"/>
                <a:gd name="T5" fmla="*/ 3 h 21"/>
                <a:gd name="T6" fmla="*/ 12 w 20"/>
                <a:gd name="T7" fmla="*/ 8 h 21"/>
                <a:gd name="T8" fmla="*/ 8 w 20"/>
                <a:gd name="T9" fmla="*/ 12 h 21"/>
                <a:gd name="T10" fmla="*/ 10 w 20"/>
                <a:gd name="T11" fmla="*/ 0 h 21"/>
                <a:gd name="T12" fmla="*/ 10 w 20"/>
                <a:gd name="T13" fmla="*/ 0 h 21"/>
                <a:gd name="T14" fmla="*/ 9 w 20"/>
                <a:gd name="T15" fmla="*/ 0 h 21"/>
                <a:gd name="T16" fmla="*/ 9 w 20"/>
                <a:gd name="T17" fmla="*/ 0 h 21"/>
                <a:gd name="T18" fmla="*/ 5 w 20"/>
                <a:gd name="T19" fmla="*/ 2 h 21"/>
                <a:gd name="T20" fmla="*/ 5 w 20"/>
                <a:gd name="T21" fmla="*/ 2 h 21"/>
                <a:gd name="T22" fmla="*/ 5 w 20"/>
                <a:gd name="T23" fmla="*/ 2 h 21"/>
                <a:gd name="T24" fmla="*/ 0 w 20"/>
                <a:gd name="T25" fmla="*/ 10 h 21"/>
                <a:gd name="T26" fmla="*/ 0 w 20"/>
                <a:gd name="T27" fmla="*/ 10 h 21"/>
                <a:gd name="T28" fmla="*/ 0 w 20"/>
                <a:gd name="T29" fmla="*/ 10 h 21"/>
                <a:gd name="T30" fmla="*/ 0 w 20"/>
                <a:gd name="T31" fmla="*/ 11 h 21"/>
                <a:gd name="T32" fmla="*/ 0 w 20"/>
                <a:gd name="T33" fmla="*/ 11 h 21"/>
                <a:gd name="T34" fmla="*/ 0 w 20"/>
                <a:gd name="T35" fmla="*/ 11 h 21"/>
                <a:gd name="T36" fmla="*/ 0 w 20"/>
                <a:gd name="T37" fmla="*/ 11 h 21"/>
                <a:gd name="T38" fmla="*/ 0 w 20"/>
                <a:gd name="T39" fmla="*/ 11 h 21"/>
                <a:gd name="T40" fmla="*/ 0 w 20"/>
                <a:gd name="T41" fmla="*/ 11 h 21"/>
                <a:gd name="T42" fmla="*/ 0 w 20"/>
                <a:gd name="T43" fmla="*/ 11 h 21"/>
                <a:gd name="T44" fmla="*/ 0 w 20"/>
                <a:gd name="T45" fmla="*/ 11 h 21"/>
                <a:gd name="T46" fmla="*/ 0 w 20"/>
                <a:gd name="T47" fmla="*/ 11 h 21"/>
                <a:gd name="T48" fmla="*/ 0 w 20"/>
                <a:gd name="T49" fmla="*/ 11 h 21"/>
                <a:gd name="T50" fmla="*/ 0 w 20"/>
                <a:gd name="T51" fmla="*/ 11 h 21"/>
                <a:gd name="T52" fmla="*/ 0 w 20"/>
                <a:gd name="T53" fmla="*/ 11 h 21"/>
                <a:gd name="T54" fmla="*/ 0 w 20"/>
                <a:gd name="T55" fmla="*/ 11 h 21"/>
                <a:gd name="T56" fmla="*/ 4 w 20"/>
                <a:gd name="T57" fmla="*/ 19 h 21"/>
                <a:gd name="T58" fmla="*/ 4 w 20"/>
                <a:gd name="T59" fmla="*/ 19 h 21"/>
                <a:gd name="T60" fmla="*/ 4 w 20"/>
                <a:gd name="T61" fmla="*/ 19 h 21"/>
                <a:gd name="T62" fmla="*/ 8 w 20"/>
                <a:gd name="T63" fmla="*/ 21 h 21"/>
                <a:gd name="T64" fmla="*/ 8 w 20"/>
                <a:gd name="T65" fmla="*/ 21 h 21"/>
                <a:gd name="T66" fmla="*/ 10 w 20"/>
                <a:gd name="T67" fmla="*/ 21 h 21"/>
                <a:gd name="T68" fmla="*/ 20 w 20"/>
                <a:gd name="T69" fmla="*/ 11 h 21"/>
                <a:gd name="T70" fmla="*/ 10 w 2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1">
                  <a:moveTo>
                    <a:pt x="8" y="12"/>
                  </a:moveTo>
                  <a:cubicBezTo>
                    <a:pt x="5" y="12"/>
                    <a:pt x="3" y="10"/>
                    <a:pt x="3" y="8"/>
                  </a:cubicBezTo>
                  <a:cubicBezTo>
                    <a:pt x="3" y="5"/>
                    <a:pt x="5" y="3"/>
                    <a:pt x="8" y="3"/>
                  </a:cubicBezTo>
                  <a:cubicBezTo>
                    <a:pt x="10" y="3"/>
                    <a:pt x="12" y="5"/>
                    <a:pt x="12" y="8"/>
                  </a:cubicBezTo>
                  <a:cubicBezTo>
                    <a:pt x="12" y="10"/>
                    <a:pt x="10" y="12"/>
                    <a:pt x="8" y="12"/>
                  </a:cubicBezTo>
                  <a:moveTo>
                    <a:pt x="10" y="0"/>
                  </a:moveTo>
                  <a:cubicBezTo>
                    <a:pt x="10" y="0"/>
                    <a:pt x="10" y="0"/>
                    <a:pt x="10" y="0"/>
                  </a:cubicBezTo>
                  <a:cubicBezTo>
                    <a:pt x="9" y="0"/>
                    <a:pt x="9" y="0"/>
                    <a:pt x="9" y="0"/>
                  </a:cubicBezTo>
                  <a:cubicBezTo>
                    <a:pt x="9" y="0"/>
                    <a:pt x="9" y="0"/>
                    <a:pt x="9" y="0"/>
                  </a:cubicBezTo>
                  <a:cubicBezTo>
                    <a:pt x="7" y="0"/>
                    <a:pt x="6" y="1"/>
                    <a:pt x="5" y="2"/>
                  </a:cubicBezTo>
                  <a:cubicBezTo>
                    <a:pt x="5" y="2"/>
                    <a:pt x="5" y="2"/>
                    <a:pt x="5" y="2"/>
                  </a:cubicBezTo>
                  <a:cubicBezTo>
                    <a:pt x="5" y="2"/>
                    <a:pt x="5" y="2"/>
                    <a:pt x="5" y="2"/>
                  </a:cubicBezTo>
                  <a:cubicBezTo>
                    <a:pt x="2" y="3"/>
                    <a:pt x="0" y="7"/>
                    <a:pt x="0" y="10"/>
                  </a:cubicBezTo>
                  <a:cubicBezTo>
                    <a:pt x="0" y="10"/>
                    <a:pt x="0" y="10"/>
                    <a:pt x="0" y="10"/>
                  </a:cubicBezTo>
                  <a:cubicBezTo>
                    <a:pt x="0" y="10"/>
                    <a:pt x="0" y="10"/>
                    <a:pt x="0" y="10"/>
                  </a:cubicBezTo>
                  <a:cubicBezTo>
                    <a:pt x="0" y="10"/>
                    <a:pt x="0" y="10"/>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4"/>
                    <a:pt x="1" y="17"/>
                    <a:pt x="4" y="19"/>
                  </a:cubicBezTo>
                  <a:cubicBezTo>
                    <a:pt x="4" y="19"/>
                    <a:pt x="4" y="19"/>
                    <a:pt x="4" y="19"/>
                  </a:cubicBezTo>
                  <a:cubicBezTo>
                    <a:pt x="4" y="19"/>
                    <a:pt x="4" y="19"/>
                    <a:pt x="4" y="19"/>
                  </a:cubicBezTo>
                  <a:cubicBezTo>
                    <a:pt x="5" y="20"/>
                    <a:pt x="6" y="20"/>
                    <a:pt x="8" y="21"/>
                  </a:cubicBezTo>
                  <a:cubicBezTo>
                    <a:pt x="8" y="21"/>
                    <a:pt x="8" y="21"/>
                    <a:pt x="8" y="21"/>
                  </a:cubicBezTo>
                  <a:cubicBezTo>
                    <a:pt x="8" y="21"/>
                    <a:pt x="9" y="21"/>
                    <a:pt x="10" y="21"/>
                  </a:cubicBezTo>
                  <a:cubicBezTo>
                    <a:pt x="16" y="21"/>
                    <a:pt x="20" y="16"/>
                    <a:pt x="20" y="11"/>
                  </a:cubicBezTo>
                  <a:cubicBezTo>
                    <a:pt x="20" y="5"/>
                    <a:pt x="16" y="0"/>
                    <a:pt x="10" y="0"/>
                  </a:cubicBezTo>
                </a:path>
              </a:pathLst>
            </a:custGeom>
            <a:solidFill>
              <a:srgbClr val="21AB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íṡļîḍê"/>
            <p:cNvSpPr/>
            <p:nvPr/>
          </p:nvSpPr>
          <p:spPr bwMode="auto">
            <a:xfrm>
              <a:off x="7649518" y="2064034"/>
              <a:ext cx="155764" cy="155765"/>
            </a:xfrm>
            <a:prstGeom prst="ellipse">
              <a:avLst/>
            </a:pr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işlïḍè"/>
            <p:cNvSpPr/>
            <p:nvPr/>
          </p:nvSpPr>
          <p:spPr bwMode="auto">
            <a:xfrm>
              <a:off x="7583934" y="4449650"/>
              <a:ext cx="163960" cy="155765"/>
            </a:xfrm>
            <a:prstGeom prst="ellipse">
              <a:avLst/>
            </a:pr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数字化转型的关键技术要素和信息化痛点</a:t>
            </a:r>
            <a:endParaRPr lang="zh-HK" altLang="en-US" dirty="0"/>
          </a:p>
        </p:txBody>
      </p:sp>
      <p:grpSp>
        <p:nvGrpSpPr>
          <p:cNvPr id="7" name="Group 14"/>
          <p:cNvGrpSpPr/>
          <p:nvPr/>
        </p:nvGrpSpPr>
        <p:grpSpPr>
          <a:xfrm>
            <a:off x="966897" y="1360895"/>
            <a:ext cx="2223573" cy="4884846"/>
            <a:chOff x="966897" y="1391717"/>
            <a:chExt cx="2223573" cy="4884846"/>
          </a:xfrm>
        </p:grpSpPr>
        <p:sp>
          <p:nvSpPr>
            <p:cNvPr id="8" name="Sechseck 20"/>
            <p:cNvSpPr/>
            <p:nvPr/>
          </p:nvSpPr>
          <p:spPr bwMode="gray">
            <a:xfrm>
              <a:off x="966898" y="5255885"/>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9" name="Sechseck 20"/>
            <p:cNvSpPr/>
            <p:nvPr/>
          </p:nvSpPr>
          <p:spPr bwMode="gray">
            <a:xfrm>
              <a:off x="1989631" y="4705042"/>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10" name="Sechseck 20"/>
            <p:cNvSpPr/>
            <p:nvPr/>
          </p:nvSpPr>
          <p:spPr bwMode="gray">
            <a:xfrm>
              <a:off x="966897" y="4154199"/>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11" name="Sechseck 20"/>
            <p:cNvSpPr/>
            <p:nvPr/>
          </p:nvSpPr>
          <p:spPr bwMode="gray">
            <a:xfrm>
              <a:off x="1989631" y="3603356"/>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12" name="TextBox 7"/>
            <p:cNvSpPr txBox="1"/>
            <p:nvPr/>
          </p:nvSpPr>
          <p:spPr>
            <a:xfrm>
              <a:off x="1215694" y="5443058"/>
              <a:ext cx="703243"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人工智能</a:t>
              </a:r>
              <a:endParaRPr lang="en-US" b="1" dirty="0">
                <a:latin typeface="微软雅黑" panose="020B0503020204020204" pitchFamily="34" charset="-122"/>
                <a:ea typeface="微软雅黑" panose="020B0503020204020204" pitchFamily="34" charset="-122"/>
              </a:endParaRPr>
            </a:p>
          </p:txBody>
        </p:sp>
        <p:sp>
          <p:nvSpPr>
            <p:cNvPr id="13" name="TextBox 8"/>
            <p:cNvSpPr txBox="1"/>
            <p:nvPr/>
          </p:nvSpPr>
          <p:spPr>
            <a:xfrm>
              <a:off x="2123899" y="4892215"/>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供应链系统</a:t>
              </a:r>
              <a:endParaRPr lang="en-US" b="1" dirty="0">
                <a:latin typeface="微软雅黑" panose="020B0503020204020204" pitchFamily="34" charset="-122"/>
                <a:ea typeface="微软雅黑" panose="020B0503020204020204" pitchFamily="34" charset="-122"/>
              </a:endParaRPr>
            </a:p>
          </p:txBody>
        </p:sp>
        <p:sp>
          <p:nvSpPr>
            <p:cNvPr id="14" name="TextBox 9"/>
            <p:cNvSpPr txBox="1"/>
            <p:nvPr/>
          </p:nvSpPr>
          <p:spPr>
            <a:xfrm>
              <a:off x="1110920" y="4343149"/>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移动</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应用</a:t>
              </a:r>
              <a:endParaRPr lang="en-US" b="1" dirty="0">
                <a:latin typeface="微软雅黑" panose="020B0503020204020204" pitchFamily="34" charset="-122"/>
                <a:ea typeface="微软雅黑" panose="020B0503020204020204" pitchFamily="34" charset="-122"/>
              </a:endParaRPr>
            </a:p>
          </p:txBody>
        </p:sp>
        <p:sp>
          <p:nvSpPr>
            <p:cNvPr id="15" name="Sechseck 20"/>
            <p:cNvSpPr/>
            <p:nvPr/>
          </p:nvSpPr>
          <p:spPr bwMode="gray">
            <a:xfrm>
              <a:off x="966897" y="3041496"/>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16" name="Sechseck 20"/>
            <p:cNvSpPr/>
            <p:nvPr/>
          </p:nvSpPr>
          <p:spPr bwMode="gray">
            <a:xfrm>
              <a:off x="1989630" y="2490653"/>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17" name="TextBox 12"/>
            <p:cNvSpPr txBox="1"/>
            <p:nvPr/>
          </p:nvSpPr>
          <p:spPr>
            <a:xfrm>
              <a:off x="2145818" y="3790530"/>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业财</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一体化</a:t>
              </a:r>
              <a:endParaRPr lang="en-US" b="1" dirty="0">
                <a:latin typeface="微软雅黑" panose="020B0503020204020204" pitchFamily="34" charset="-122"/>
                <a:ea typeface="微软雅黑" panose="020B0503020204020204" pitchFamily="34" charset="-122"/>
              </a:endParaRPr>
            </a:p>
          </p:txBody>
        </p:sp>
        <p:sp>
          <p:nvSpPr>
            <p:cNvPr id="18" name="TextBox 13"/>
            <p:cNvSpPr txBox="1"/>
            <p:nvPr/>
          </p:nvSpPr>
          <p:spPr>
            <a:xfrm>
              <a:off x="1123084" y="3239687"/>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客户</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画像</a:t>
              </a:r>
              <a:endParaRPr lang="en-US" b="1" dirty="0">
                <a:latin typeface="微软雅黑" panose="020B0503020204020204" pitchFamily="34" charset="-122"/>
                <a:ea typeface="微软雅黑" panose="020B0503020204020204" pitchFamily="34" charset="-122"/>
              </a:endParaRPr>
            </a:p>
          </p:txBody>
        </p:sp>
        <p:sp>
          <p:nvSpPr>
            <p:cNvPr id="19" name="TextBox 15"/>
            <p:cNvSpPr txBox="1"/>
            <p:nvPr/>
          </p:nvSpPr>
          <p:spPr>
            <a:xfrm>
              <a:off x="2123898" y="2676758"/>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中台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系统</a:t>
              </a:r>
              <a:endParaRPr lang="en-US" b="1" dirty="0">
                <a:latin typeface="微软雅黑" panose="020B0503020204020204" pitchFamily="34" charset="-122"/>
                <a:ea typeface="微软雅黑" panose="020B0503020204020204" pitchFamily="34" charset="-122"/>
              </a:endParaRPr>
            </a:p>
          </p:txBody>
        </p:sp>
        <p:sp>
          <p:nvSpPr>
            <p:cNvPr id="20" name="Sechseck 20"/>
            <p:cNvSpPr/>
            <p:nvPr/>
          </p:nvSpPr>
          <p:spPr bwMode="gray">
            <a:xfrm>
              <a:off x="967470" y="1938621"/>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21" name="TextBox 17"/>
            <p:cNvSpPr txBox="1"/>
            <p:nvPr/>
          </p:nvSpPr>
          <p:spPr>
            <a:xfrm>
              <a:off x="1101165" y="2259975"/>
              <a:ext cx="932302" cy="369332"/>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主数据</a:t>
              </a:r>
              <a:endParaRPr lang="en-US" b="1" dirty="0">
                <a:latin typeface="微软雅黑" panose="020B0503020204020204" pitchFamily="34" charset="-122"/>
                <a:ea typeface="微软雅黑" panose="020B0503020204020204" pitchFamily="34" charset="-122"/>
              </a:endParaRPr>
            </a:p>
          </p:txBody>
        </p:sp>
        <p:sp>
          <p:nvSpPr>
            <p:cNvPr id="22" name="Sechseck 20"/>
            <p:cNvSpPr/>
            <p:nvPr/>
          </p:nvSpPr>
          <p:spPr bwMode="gray">
            <a:xfrm>
              <a:off x="1978613" y="1391717"/>
              <a:ext cx="1200839" cy="1020678"/>
            </a:xfrm>
            <a:prstGeom prst="hexagon">
              <a:avLst/>
            </a:prstGeom>
            <a:solidFill>
              <a:schemeClr val="bg1">
                <a:lumMod val="95000"/>
                <a:alpha val="60000"/>
              </a:schemeClr>
            </a:solidFill>
            <a:ln w="571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latin typeface="微软雅黑" panose="020B0503020204020204" pitchFamily="34" charset="-122"/>
                <a:ea typeface="微软雅黑" panose="020B0503020204020204" pitchFamily="34" charset="-122"/>
              </a:endParaRPr>
            </a:p>
          </p:txBody>
        </p:sp>
        <p:sp>
          <p:nvSpPr>
            <p:cNvPr id="23" name="TextBox 19"/>
            <p:cNvSpPr txBox="1"/>
            <p:nvPr/>
          </p:nvSpPr>
          <p:spPr>
            <a:xfrm>
              <a:off x="2112881" y="1546427"/>
              <a:ext cx="932302" cy="646331"/>
            </a:xfrm>
            <a:prstGeom prst="rect">
              <a:avLst/>
            </a:prstGeom>
            <a:noFill/>
          </p:spPr>
          <p:txBody>
            <a:bodyPr wrap="square" rtlCol="0" anchor="ctr">
              <a:spAutoFit/>
            </a:bodyPr>
            <a:lstStyle/>
            <a:p>
              <a:pPr algn="ctr"/>
              <a:r>
                <a:rPr lang="zh-CN" altLang="en-US" b="1" dirty="0">
                  <a:latin typeface="微软雅黑" panose="020B0503020204020204" pitchFamily="34" charset="-122"/>
                  <a:ea typeface="微软雅黑" panose="020B0503020204020204" pitchFamily="34" charset="-122"/>
                </a:rPr>
                <a:t>智能化</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运营</a:t>
              </a:r>
              <a:endParaRPr lang="en-US" b="1" dirty="0">
                <a:latin typeface="微软雅黑" panose="020B0503020204020204" pitchFamily="34" charset="-122"/>
                <a:ea typeface="微软雅黑" panose="020B0503020204020204" pitchFamily="34" charset="-122"/>
              </a:endParaRPr>
            </a:p>
          </p:txBody>
        </p:sp>
      </p:grpSp>
      <p:grpSp>
        <p:nvGrpSpPr>
          <p:cNvPr id="24" name="Group 30"/>
          <p:cNvGrpSpPr/>
          <p:nvPr/>
        </p:nvGrpSpPr>
        <p:grpSpPr>
          <a:xfrm>
            <a:off x="4226230" y="1234650"/>
            <a:ext cx="6985629" cy="1531312"/>
            <a:chOff x="3976151" y="1229582"/>
            <a:chExt cx="6985629" cy="1531312"/>
          </a:xfrm>
        </p:grpSpPr>
        <p:grpSp>
          <p:nvGrpSpPr>
            <p:cNvPr id="25" name="Group 29"/>
            <p:cNvGrpSpPr/>
            <p:nvPr/>
          </p:nvGrpSpPr>
          <p:grpSpPr>
            <a:xfrm>
              <a:off x="3976151" y="1229582"/>
              <a:ext cx="6985629" cy="1531312"/>
              <a:chOff x="3976151" y="1229582"/>
              <a:chExt cx="6985629" cy="1531312"/>
            </a:xfrm>
          </p:grpSpPr>
          <p:grpSp>
            <p:nvGrpSpPr>
              <p:cNvPr id="27" name="Group 20"/>
              <p:cNvGrpSpPr/>
              <p:nvPr/>
            </p:nvGrpSpPr>
            <p:grpSpPr>
              <a:xfrm>
                <a:off x="3976151" y="1229582"/>
                <a:ext cx="6985629" cy="1531312"/>
                <a:chOff x="8783117" y="1697348"/>
                <a:chExt cx="2453752" cy="1531312"/>
              </a:xfrm>
            </p:grpSpPr>
            <p:sp>
              <p:nvSpPr>
                <p:cNvPr id="29" name="Rechteck 21"/>
                <p:cNvSpPr/>
                <p:nvPr/>
              </p:nvSpPr>
              <p:spPr bwMode="gray">
                <a:xfrm>
                  <a:off x="8783117" y="1697348"/>
                  <a:ext cx="272031" cy="591572"/>
                </a:xfrm>
                <a:prstGeom prst="rect">
                  <a:avLst/>
                </a:prstGeom>
                <a:solidFill>
                  <a:schemeClr val="tx1">
                    <a:lumMod val="65000"/>
                    <a:lumOff val="35000"/>
                  </a:schemeClr>
                </a:solidFill>
                <a:ln w="19050" algn="ctr">
                  <a:noFill/>
                  <a:miter lim="800000"/>
                </a:ln>
                <a:effectLst/>
              </p:spPr>
              <p:txBody>
                <a:bodyPr lIns="0" tIns="0" rIns="0" bIns="0" anchor="ctr"/>
                <a:lstStyle/>
                <a:p>
                  <a:pPr algn="ctr" defTabSz="802005" eaLnBrk="0" hangingPunct="0">
                    <a:lnSpc>
                      <a:spcPct val="90000"/>
                    </a:lnSpc>
                    <a:spcAft>
                      <a:spcPts val="1000"/>
                    </a:spcAft>
                  </a:pPr>
                  <a:endParaRPr lang="en-US" sz="3600" noProof="1">
                    <a:solidFill>
                      <a:srgbClr val="FFFFFF"/>
                    </a:solidFill>
                    <a:latin typeface="微软雅黑" panose="020B0503020204020204" pitchFamily="34" charset="-122"/>
                    <a:ea typeface="微软雅黑" panose="020B0503020204020204" pitchFamily="34" charset="-122"/>
                  </a:endParaRPr>
                </a:p>
              </p:txBody>
            </p:sp>
            <p:sp>
              <p:nvSpPr>
                <p:cNvPr id="30" name="Rechteck 22"/>
                <p:cNvSpPr/>
                <p:nvPr/>
              </p:nvSpPr>
              <p:spPr bwMode="gray">
                <a:xfrm>
                  <a:off x="9055148" y="1697348"/>
                  <a:ext cx="2181721" cy="591572"/>
                </a:xfrm>
                <a:prstGeom prst="rect">
                  <a:avLst/>
                </a:prstGeom>
                <a:solidFill>
                  <a:srgbClr val="AE0B2A"/>
                </a:solidFill>
                <a:ln w="19050" algn="ctr">
                  <a:noFill/>
                  <a:miter lim="800000"/>
                </a:ln>
                <a:effectLst/>
              </p:spPr>
              <p:txBody>
                <a:bodyPr lIns="216000" tIns="0" rIns="0" bIns="0" anchor="ctr"/>
                <a:lstStyle/>
                <a:p>
                  <a:pPr defTabSz="802005" eaLnBrk="0" hangingPunct="0">
                    <a:lnSpc>
                      <a:spcPct val="80000"/>
                    </a:lnSpc>
                    <a:spcAft>
                      <a:spcPts val="1000"/>
                    </a:spcAft>
                  </a:pPr>
                  <a:r>
                    <a:rPr lang="zh-CN" altLang="en-US" b="1" noProof="1">
                      <a:solidFill>
                        <a:srgbClr val="FFFFFF"/>
                      </a:solidFill>
                      <a:latin typeface="微软雅黑" panose="020B0503020204020204" pitchFamily="34" charset="-122"/>
                      <a:ea typeface="微软雅黑" panose="020B0503020204020204" pitchFamily="34" charset="-122"/>
                    </a:rPr>
                    <a:t>缺工具 </a:t>
                  </a:r>
                  <a:r>
                    <a:rPr lang="en-US" altLang="zh-CN" b="1" noProof="1">
                      <a:solidFill>
                        <a:srgbClr val="FFFFFF"/>
                      </a:solidFill>
                      <a:latin typeface="微软雅黑" panose="020B0503020204020204" pitchFamily="34" charset="-122"/>
                      <a:ea typeface="微软雅黑" panose="020B0503020204020204" pitchFamily="34" charset="-122"/>
                    </a:rPr>
                    <a:t>– </a:t>
                  </a:r>
                  <a:r>
                    <a:rPr lang="zh-CN" altLang="en-US" b="1" noProof="1">
                      <a:solidFill>
                        <a:srgbClr val="FFFFFF"/>
                      </a:solidFill>
                      <a:latin typeface="微软雅黑" panose="020B0503020204020204" pitchFamily="34" charset="-122"/>
                      <a:ea typeface="微软雅黑" panose="020B0503020204020204" pitchFamily="34" charset="-122"/>
                    </a:rPr>
                    <a:t>工具产品繁多但不合身，性价比不高</a:t>
                  </a:r>
                  <a:endParaRPr lang="en-US" b="1" noProof="1">
                    <a:solidFill>
                      <a:srgbClr val="FFFFFF"/>
                    </a:solidFill>
                    <a:latin typeface="微软雅黑" panose="020B0503020204020204" pitchFamily="34" charset="-122"/>
                    <a:ea typeface="微软雅黑" panose="020B0503020204020204" pitchFamily="34" charset="-122"/>
                  </a:endParaRPr>
                </a:p>
              </p:txBody>
            </p:sp>
            <p:sp>
              <p:nvSpPr>
                <p:cNvPr id="31" name="Rechteck 23"/>
                <p:cNvSpPr/>
                <p:nvPr/>
              </p:nvSpPr>
              <p:spPr bwMode="gray">
                <a:xfrm>
                  <a:off x="8783117" y="2288921"/>
                  <a:ext cx="2453752" cy="939739"/>
                </a:xfrm>
                <a:prstGeom prst="rect">
                  <a:avLst/>
                </a:prstGeom>
                <a:solidFill>
                  <a:schemeClr val="bg1">
                    <a:lumMod val="95000"/>
                  </a:schemeClr>
                </a:solidFill>
                <a:ln w="12700">
                  <a:noFill/>
                  <a:miter lim="800000"/>
                </a:ln>
                <a:effectLst/>
              </p:spPr>
              <p:txBody>
                <a:bodyPr lIns="108000" tIns="108000" rIns="144000" bIns="72000" anchor="ctr"/>
                <a:lstStyle/>
                <a:p>
                  <a:pPr algn="ctr">
                    <a:lnSpc>
                      <a:spcPct val="90000"/>
                    </a:lnSpc>
                    <a:spcAft>
                      <a:spcPts val="1000"/>
                    </a:spcAft>
                    <a:buClr>
                      <a:srgbClr val="969696"/>
                    </a:buClr>
                    <a:defRPr/>
                  </a:pPr>
                  <a:endParaRPr lang="en-US" sz="1400" dirty="0">
                    <a:solidFill>
                      <a:srgbClr val="000000"/>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4750598" y="1784761"/>
                <a:ext cx="6048260" cy="923330"/>
              </a:xfrm>
              <a:prstGeom prst="rect">
                <a:avLst/>
              </a:prstGeom>
              <a:noFill/>
            </p:spPr>
            <p:txBody>
              <a:bodyPr wrap="square" rtlCol="0" anchor="t">
                <a:spAutoFit/>
              </a:bodyPr>
              <a:lstStyle/>
              <a:p>
                <a:pPr marL="176530" indent="-176530">
                  <a:lnSpc>
                    <a:spcPct val="150000"/>
                  </a:lnSpc>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营销：获客贵、粘性差、转化低、复购少</a:t>
                </a:r>
                <a:endParaRPr lang="en-US" altLang="zh-CN" sz="1200" dirty="0">
                  <a:latin typeface="微软雅黑" panose="020B0503020204020204" pitchFamily="34" charset="-122"/>
                  <a:ea typeface="微软雅黑" panose="020B0503020204020204" pitchFamily="34" charset="-122"/>
                </a:endParaRPr>
              </a:p>
              <a:p>
                <a:pPr marL="176530" indent="-176530">
                  <a:lnSpc>
                    <a:spcPct val="150000"/>
                  </a:lnSpc>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供应链：预测难、品控难、节奏快、诚信缺</a:t>
                </a:r>
                <a:endParaRPr lang="en-US" altLang="zh-CN" sz="1200" dirty="0">
                  <a:latin typeface="微软雅黑" panose="020B0503020204020204" pitchFamily="34" charset="-122"/>
                  <a:ea typeface="微软雅黑" panose="020B0503020204020204" pitchFamily="34" charset="-122"/>
                </a:endParaRPr>
              </a:p>
              <a:p>
                <a:pPr marL="176530" indent="-176530">
                  <a:lnSpc>
                    <a:spcPct val="150000"/>
                  </a:lnSpc>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运营：坪效低、人效低、成本升、流量降</a:t>
                </a:r>
                <a:endParaRPr lang="en-US" sz="1200" dirty="0">
                  <a:latin typeface="微软雅黑" panose="020B0503020204020204" pitchFamily="34" charset="-122"/>
                  <a:ea typeface="微软雅黑" panose="020B0503020204020204" pitchFamily="34" charset="-122"/>
                </a:endParaRPr>
              </a:p>
            </p:txBody>
          </p:sp>
        </p:grpSp>
        <p:sp>
          <p:nvSpPr>
            <p:cNvPr id="26" name="TextBox 25"/>
            <p:cNvSpPr txBox="1"/>
            <p:nvPr/>
          </p:nvSpPr>
          <p:spPr>
            <a:xfrm>
              <a:off x="4094627" y="1284262"/>
              <a:ext cx="537493"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点</a:t>
              </a:r>
              <a:endParaRPr 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2" name="Group 47"/>
          <p:cNvGrpSpPr/>
          <p:nvPr/>
        </p:nvGrpSpPr>
        <p:grpSpPr>
          <a:xfrm>
            <a:off x="4226228" y="2821220"/>
            <a:ext cx="6985629" cy="1915011"/>
            <a:chOff x="3976151" y="1229582"/>
            <a:chExt cx="6985629" cy="1915011"/>
          </a:xfrm>
        </p:grpSpPr>
        <p:grpSp>
          <p:nvGrpSpPr>
            <p:cNvPr id="33" name="Group 48"/>
            <p:cNvGrpSpPr/>
            <p:nvPr/>
          </p:nvGrpSpPr>
          <p:grpSpPr>
            <a:xfrm>
              <a:off x="3976151" y="1229582"/>
              <a:ext cx="6985629" cy="1915011"/>
              <a:chOff x="3976151" y="1229582"/>
              <a:chExt cx="6985629" cy="1915011"/>
            </a:xfrm>
          </p:grpSpPr>
          <p:grpSp>
            <p:nvGrpSpPr>
              <p:cNvPr id="35" name="Group 50"/>
              <p:cNvGrpSpPr/>
              <p:nvPr/>
            </p:nvGrpSpPr>
            <p:grpSpPr>
              <a:xfrm>
                <a:off x="3976151" y="1229582"/>
                <a:ext cx="6985629" cy="1915011"/>
                <a:chOff x="8783117" y="1697348"/>
                <a:chExt cx="2453752" cy="1915011"/>
              </a:xfrm>
            </p:grpSpPr>
            <p:sp>
              <p:nvSpPr>
                <p:cNvPr id="37" name="Rechteck 21"/>
                <p:cNvSpPr/>
                <p:nvPr/>
              </p:nvSpPr>
              <p:spPr bwMode="gray">
                <a:xfrm>
                  <a:off x="8783117" y="1697348"/>
                  <a:ext cx="272031" cy="591572"/>
                </a:xfrm>
                <a:prstGeom prst="rect">
                  <a:avLst/>
                </a:prstGeom>
                <a:solidFill>
                  <a:schemeClr val="tx1">
                    <a:lumMod val="65000"/>
                    <a:lumOff val="35000"/>
                  </a:schemeClr>
                </a:solidFill>
                <a:ln w="19050" algn="ctr">
                  <a:noFill/>
                  <a:miter lim="800000"/>
                </a:ln>
                <a:effectLst/>
              </p:spPr>
              <p:txBody>
                <a:bodyPr lIns="0" tIns="0" rIns="0" bIns="0" anchor="ctr"/>
                <a:lstStyle/>
                <a:p>
                  <a:pPr algn="ctr" defTabSz="802005" eaLnBrk="0" hangingPunct="0">
                    <a:lnSpc>
                      <a:spcPct val="90000"/>
                    </a:lnSpc>
                    <a:spcAft>
                      <a:spcPts val="1000"/>
                    </a:spcAft>
                  </a:pPr>
                  <a:endParaRPr lang="en-US" sz="3600" noProof="1">
                    <a:solidFill>
                      <a:srgbClr val="FFFFFF"/>
                    </a:solidFill>
                    <a:latin typeface="微软雅黑" panose="020B0503020204020204" pitchFamily="34" charset="-122"/>
                    <a:ea typeface="微软雅黑" panose="020B0503020204020204" pitchFamily="34" charset="-122"/>
                  </a:endParaRPr>
                </a:p>
              </p:txBody>
            </p:sp>
            <p:sp>
              <p:nvSpPr>
                <p:cNvPr id="38" name="Rechteck 22"/>
                <p:cNvSpPr/>
                <p:nvPr/>
              </p:nvSpPr>
              <p:spPr bwMode="gray">
                <a:xfrm>
                  <a:off x="9055148" y="1697348"/>
                  <a:ext cx="2181721" cy="591572"/>
                </a:xfrm>
                <a:prstGeom prst="rect">
                  <a:avLst/>
                </a:prstGeom>
                <a:solidFill>
                  <a:srgbClr val="AE0B2A"/>
                </a:solidFill>
                <a:ln w="19050" algn="ctr">
                  <a:noFill/>
                  <a:miter lim="800000"/>
                </a:ln>
                <a:effectLst/>
              </p:spPr>
              <p:txBody>
                <a:bodyPr lIns="216000" tIns="0" rIns="0" bIns="0" anchor="ctr"/>
                <a:lstStyle/>
                <a:p>
                  <a:pPr defTabSz="802005" eaLnBrk="0" hangingPunct="0">
                    <a:lnSpc>
                      <a:spcPct val="80000"/>
                    </a:lnSpc>
                    <a:spcAft>
                      <a:spcPts val="1000"/>
                    </a:spcAft>
                  </a:pPr>
                  <a:r>
                    <a:rPr lang="zh-CN" altLang="en-US" b="1" noProof="1">
                      <a:solidFill>
                        <a:srgbClr val="FFFFFF"/>
                      </a:solidFill>
                      <a:latin typeface="微软雅黑" panose="020B0503020204020204" pitchFamily="34" charset="-122"/>
                      <a:ea typeface="微软雅黑" panose="020B0503020204020204" pitchFamily="34" charset="-122"/>
                    </a:rPr>
                    <a:t>未打通 </a:t>
                  </a:r>
                  <a:r>
                    <a:rPr lang="en-US" altLang="zh-CN" b="1" noProof="1">
                      <a:solidFill>
                        <a:srgbClr val="FFFFFF"/>
                      </a:solidFill>
                      <a:latin typeface="微软雅黑" panose="020B0503020204020204" pitchFamily="34" charset="-122"/>
                      <a:ea typeface="微软雅黑" panose="020B0503020204020204" pitchFamily="34" charset="-122"/>
                    </a:rPr>
                    <a:t>– </a:t>
                  </a:r>
                  <a:r>
                    <a:rPr lang="zh-CN" altLang="en-US" b="1" noProof="1">
                      <a:solidFill>
                        <a:srgbClr val="FFFFFF"/>
                      </a:solidFill>
                      <a:latin typeface="微软雅黑" panose="020B0503020204020204" pitchFamily="34" charset="-122"/>
                      <a:ea typeface="微软雅黑" panose="020B0503020204020204" pitchFamily="34" charset="-122"/>
                    </a:rPr>
                    <a:t>分散数据不能联通 无法实现资源协同和合作</a:t>
                  </a:r>
                  <a:endParaRPr lang="en-US" b="1" noProof="1">
                    <a:solidFill>
                      <a:srgbClr val="FFFFFF"/>
                    </a:solidFill>
                    <a:latin typeface="微软雅黑" panose="020B0503020204020204" pitchFamily="34" charset="-122"/>
                    <a:ea typeface="微软雅黑" panose="020B0503020204020204" pitchFamily="34" charset="-122"/>
                  </a:endParaRPr>
                </a:p>
              </p:txBody>
            </p:sp>
            <p:sp>
              <p:nvSpPr>
                <p:cNvPr id="39" name="Rechteck 23"/>
                <p:cNvSpPr/>
                <p:nvPr/>
              </p:nvSpPr>
              <p:spPr bwMode="gray">
                <a:xfrm>
                  <a:off x="8783117" y="2288921"/>
                  <a:ext cx="2453752" cy="1323438"/>
                </a:xfrm>
                <a:prstGeom prst="rect">
                  <a:avLst/>
                </a:prstGeom>
                <a:solidFill>
                  <a:schemeClr val="bg1">
                    <a:lumMod val="95000"/>
                  </a:schemeClr>
                </a:solidFill>
                <a:ln w="12700">
                  <a:noFill/>
                  <a:miter lim="800000"/>
                </a:ln>
                <a:effectLst/>
              </p:spPr>
              <p:txBody>
                <a:bodyPr lIns="108000" tIns="108000" rIns="144000" bIns="72000" anchor="ctr"/>
                <a:lstStyle/>
                <a:p>
                  <a:pPr algn="ctr">
                    <a:lnSpc>
                      <a:spcPct val="90000"/>
                    </a:lnSpc>
                    <a:spcAft>
                      <a:spcPts val="1000"/>
                    </a:spcAft>
                    <a:buClr>
                      <a:srgbClr val="969696"/>
                    </a:buClr>
                    <a:defRPr/>
                  </a:pPr>
                  <a:endParaRPr lang="en-US" sz="1400" dirty="0">
                    <a:solidFill>
                      <a:srgbClr val="000000"/>
                    </a:solidFill>
                    <a:latin typeface="微软雅黑" panose="020B0503020204020204" pitchFamily="34" charset="-122"/>
                    <a:ea typeface="微软雅黑" panose="020B0503020204020204" pitchFamily="34" charset="-122"/>
                  </a:endParaRPr>
                </a:p>
              </p:txBody>
            </p:sp>
          </p:grpSp>
          <p:sp>
            <p:nvSpPr>
              <p:cNvPr id="36" name="TextBox 51"/>
              <p:cNvSpPr txBox="1"/>
              <p:nvPr/>
            </p:nvSpPr>
            <p:spPr>
              <a:xfrm>
                <a:off x="4750600" y="1821154"/>
                <a:ext cx="6211179" cy="1323439"/>
              </a:xfrm>
              <a:prstGeom prst="rect">
                <a:avLst/>
              </a:prstGeom>
              <a:noFill/>
            </p:spPr>
            <p:txBody>
              <a:bodyPr wrap="square" rtlCol="0" anchor="t">
                <a:spAutoFit/>
              </a:bodyPr>
              <a:lstStyle/>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数据分布在营销、配送、店面、采购、财务等多个系统中，联通才能产生使用价值</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运营数据如何有效支撑经营管理决策</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多营销渠道用户数据如何整合形成客户全息画像</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共仓数据和流程缺乏标准化，用于形成存货管理、配送规划，提升效率</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需要智能化决策，才能合理有效形成生态合作</a:t>
                </a:r>
                <a:endParaRPr lang="zh-CN" altLang="en-US" sz="1200" dirty="0">
                  <a:latin typeface="微软雅黑" panose="020B0503020204020204" pitchFamily="34" charset="-122"/>
                  <a:ea typeface="微软雅黑" panose="020B0503020204020204" pitchFamily="34" charset="-122"/>
                </a:endParaRPr>
              </a:p>
            </p:txBody>
          </p:sp>
        </p:grpSp>
        <p:sp>
          <p:nvSpPr>
            <p:cNvPr id="34" name="TextBox 49"/>
            <p:cNvSpPr txBox="1"/>
            <p:nvPr/>
          </p:nvSpPr>
          <p:spPr>
            <a:xfrm>
              <a:off x="4099305" y="1294535"/>
              <a:ext cx="537493"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线</a:t>
              </a:r>
              <a:endParaRPr 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0" name="Group 55"/>
          <p:cNvGrpSpPr/>
          <p:nvPr/>
        </p:nvGrpSpPr>
        <p:grpSpPr>
          <a:xfrm>
            <a:off x="4226228" y="4797254"/>
            <a:ext cx="6985629" cy="1714861"/>
            <a:chOff x="3976151" y="1229582"/>
            <a:chExt cx="6985629" cy="1714861"/>
          </a:xfrm>
        </p:grpSpPr>
        <p:grpSp>
          <p:nvGrpSpPr>
            <p:cNvPr id="41" name="Group 56"/>
            <p:cNvGrpSpPr/>
            <p:nvPr/>
          </p:nvGrpSpPr>
          <p:grpSpPr>
            <a:xfrm>
              <a:off x="3976151" y="1229582"/>
              <a:ext cx="6985629" cy="1714861"/>
              <a:chOff x="3976151" y="1229582"/>
              <a:chExt cx="6985629" cy="1714861"/>
            </a:xfrm>
          </p:grpSpPr>
          <p:grpSp>
            <p:nvGrpSpPr>
              <p:cNvPr id="43" name="Group 58"/>
              <p:cNvGrpSpPr/>
              <p:nvPr/>
            </p:nvGrpSpPr>
            <p:grpSpPr>
              <a:xfrm>
                <a:off x="3976151" y="1229582"/>
                <a:ext cx="6985629" cy="1714861"/>
                <a:chOff x="8783117" y="1697348"/>
                <a:chExt cx="2453752" cy="1714861"/>
              </a:xfrm>
            </p:grpSpPr>
            <p:sp>
              <p:nvSpPr>
                <p:cNvPr id="45" name="Rechteck 21"/>
                <p:cNvSpPr/>
                <p:nvPr/>
              </p:nvSpPr>
              <p:spPr bwMode="gray">
                <a:xfrm>
                  <a:off x="8783117" y="1697348"/>
                  <a:ext cx="272031" cy="591572"/>
                </a:xfrm>
                <a:prstGeom prst="rect">
                  <a:avLst/>
                </a:prstGeom>
                <a:solidFill>
                  <a:schemeClr val="tx1">
                    <a:lumMod val="65000"/>
                    <a:lumOff val="35000"/>
                  </a:schemeClr>
                </a:solidFill>
                <a:ln w="19050" algn="ctr">
                  <a:noFill/>
                  <a:miter lim="800000"/>
                </a:ln>
                <a:effectLst/>
              </p:spPr>
              <p:txBody>
                <a:bodyPr lIns="0" tIns="0" rIns="0" bIns="0" anchor="ctr"/>
                <a:lstStyle/>
                <a:p>
                  <a:pPr algn="ctr" defTabSz="802005" eaLnBrk="0" hangingPunct="0">
                    <a:lnSpc>
                      <a:spcPct val="90000"/>
                    </a:lnSpc>
                    <a:spcAft>
                      <a:spcPts val="1000"/>
                    </a:spcAft>
                  </a:pPr>
                  <a:endParaRPr lang="en-US" sz="3600" noProof="1">
                    <a:solidFill>
                      <a:srgbClr val="FFFFFF"/>
                    </a:solidFill>
                    <a:latin typeface="微软雅黑" panose="020B0503020204020204" pitchFamily="34" charset="-122"/>
                    <a:ea typeface="微软雅黑" panose="020B0503020204020204" pitchFamily="34" charset="-122"/>
                  </a:endParaRPr>
                </a:p>
              </p:txBody>
            </p:sp>
            <p:sp>
              <p:nvSpPr>
                <p:cNvPr id="46" name="Rechteck 22"/>
                <p:cNvSpPr/>
                <p:nvPr/>
              </p:nvSpPr>
              <p:spPr bwMode="gray">
                <a:xfrm>
                  <a:off x="9055148" y="1697348"/>
                  <a:ext cx="2181721" cy="591572"/>
                </a:xfrm>
                <a:prstGeom prst="rect">
                  <a:avLst/>
                </a:prstGeom>
                <a:solidFill>
                  <a:srgbClr val="AE0B2A"/>
                </a:solidFill>
                <a:ln w="19050" algn="ctr">
                  <a:noFill/>
                  <a:miter lim="800000"/>
                </a:ln>
                <a:effectLst/>
              </p:spPr>
              <p:txBody>
                <a:bodyPr lIns="216000" tIns="0" rIns="0" bIns="0" anchor="ctr"/>
                <a:lstStyle/>
                <a:p>
                  <a:pPr defTabSz="802005" eaLnBrk="0" hangingPunct="0">
                    <a:lnSpc>
                      <a:spcPct val="80000"/>
                    </a:lnSpc>
                    <a:spcAft>
                      <a:spcPts val="1000"/>
                    </a:spcAft>
                  </a:pPr>
                  <a:r>
                    <a:rPr lang="zh-CN" altLang="en-US" b="1" noProof="1">
                      <a:solidFill>
                        <a:srgbClr val="FFFFFF"/>
                      </a:solidFill>
                      <a:latin typeface="微软雅黑" panose="020B0503020204020204" pitchFamily="34" charset="-122"/>
                      <a:ea typeface="微软雅黑" panose="020B0503020204020204" pitchFamily="34" charset="-122"/>
                    </a:rPr>
                    <a:t>不均衡 </a:t>
                  </a:r>
                  <a:r>
                    <a:rPr lang="en-US" altLang="zh-CN" b="1" noProof="1">
                      <a:solidFill>
                        <a:srgbClr val="FFFFFF"/>
                      </a:solidFill>
                      <a:latin typeface="微软雅黑" panose="020B0503020204020204" pitchFamily="34" charset="-122"/>
                      <a:ea typeface="微软雅黑" panose="020B0503020204020204" pitchFamily="34" charset="-122"/>
                    </a:rPr>
                    <a:t>– </a:t>
                  </a:r>
                  <a:r>
                    <a:rPr lang="zh-CN" altLang="en-US" b="1" noProof="1">
                      <a:solidFill>
                        <a:srgbClr val="FFFFFF"/>
                      </a:solidFill>
                      <a:latin typeface="微软雅黑" panose="020B0503020204020204" pitchFamily="34" charset="-122"/>
                      <a:ea typeface="微软雅黑" panose="020B0503020204020204" pitchFamily="34" charset="-122"/>
                    </a:rPr>
                    <a:t>能力发展差异影响数字化转型整体效果</a:t>
                  </a:r>
                  <a:endParaRPr lang="en-US" b="1" noProof="1">
                    <a:solidFill>
                      <a:srgbClr val="FFFFFF"/>
                    </a:solidFill>
                    <a:latin typeface="微软雅黑" panose="020B0503020204020204" pitchFamily="34" charset="-122"/>
                    <a:ea typeface="微软雅黑" panose="020B0503020204020204" pitchFamily="34" charset="-122"/>
                  </a:endParaRPr>
                </a:p>
              </p:txBody>
            </p:sp>
            <p:sp>
              <p:nvSpPr>
                <p:cNvPr id="47" name="Rechteck 23"/>
                <p:cNvSpPr/>
                <p:nvPr/>
              </p:nvSpPr>
              <p:spPr bwMode="gray">
                <a:xfrm>
                  <a:off x="8783117" y="2288921"/>
                  <a:ext cx="2453752" cy="1123288"/>
                </a:xfrm>
                <a:prstGeom prst="rect">
                  <a:avLst/>
                </a:prstGeom>
                <a:solidFill>
                  <a:schemeClr val="bg1">
                    <a:lumMod val="95000"/>
                  </a:schemeClr>
                </a:solidFill>
                <a:ln w="12700">
                  <a:noFill/>
                  <a:miter lim="800000"/>
                </a:ln>
                <a:effectLst/>
              </p:spPr>
              <p:txBody>
                <a:bodyPr lIns="108000" tIns="108000" rIns="144000" bIns="72000" anchor="ctr"/>
                <a:lstStyle/>
                <a:p>
                  <a:pPr algn="ctr">
                    <a:lnSpc>
                      <a:spcPct val="90000"/>
                    </a:lnSpc>
                    <a:spcAft>
                      <a:spcPts val="1000"/>
                    </a:spcAft>
                    <a:buClr>
                      <a:srgbClr val="969696"/>
                    </a:buClr>
                    <a:defRPr/>
                  </a:pPr>
                  <a:endParaRPr lang="en-US" sz="1400" dirty="0">
                    <a:solidFill>
                      <a:srgbClr val="000000"/>
                    </a:solidFill>
                    <a:latin typeface="微软雅黑" panose="020B0503020204020204" pitchFamily="34" charset="-122"/>
                    <a:ea typeface="微软雅黑" panose="020B0503020204020204" pitchFamily="34" charset="-122"/>
                  </a:endParaRPr>
                </a:p>
              </p:txBody>
            </p:sp>
          </p:grpSp>
          <p:sp>
            <p:nvSpPr>
              <p:cNvPr id="44" name="TextBox 59"/>
              <p:cNvSpPr txBox="1"/>
              <p:nvPr/>
            </p:nvSpPr>
            <p:spPr>
              <a:xfrm>
                <a:off x="4771292" y="1846220"/>
                <a:ext cx="6048260" cy="1061829"/>
              </a:xfrm>
              <a:prstGeom prst="rect">
                <a:avLst/>
              </a:prstGeom>
              <a:noFill/>
            </p:spPr>
            <p:txBody>
              <a:bodyPr wrap="square" rtlCol="0" anchor="t">
                <a:spAutoFit/>
              </a:bodyPr>
              <a:lstStyle/>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渠道和店面数字化投入较多</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供应链、商品和服务、平台运营等方面的数字化能力相对滞后</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企业数字化能力发展层次不齐</a:t>
                </a:r>
                <a:endParaRPr lang="en-US" altLang="zh-CN" sz="1200" dirty="0">
                  <a:latin typeface="微软雅黑" panose="020B0503020204020204" pitchFamily="34" charset="-122"/>
                  <a:ea typeface="微软雅黑" panose="020B0503020204020204" pitchFamily="34" charset="-122"/>
                </a:endParaRPr>
              </a:p>
              <a:p>
                <a:pPr marL="176530" indent="-176530">
                  <a:spcBef>
                    <a:spcPts val="600"/>
                  </a:spcBef>
                  <a:buClr>
                    <a:srgbClr val="AE0B2A"/>
                  </a:buClr>
                  <a:buFont typeface="Wingdings" panose="05000000000000000000" pitchFamily="2" charset="2"/>
                  <a:buChar char="§"/>
                </a:pPr>
                <a:r>
                  <a:rPr lang="zh-CN" altLang="en-US" sz="1200" dirty="0">
                    <a:latin typeface="微软雅黑" panose="020B0503020204020204" pitchFamily="34" charset="-122"/>
                    <a:ea typeface="微软雅黑" panose="020B0503020204020204" pitchFamily="34" charset="-122"/>
                  </a:rPr>
                  <a:t>需要全面规划、提升协同效率</a:t>
                </a:r>
                <a:endParaRPr lang="en-US" altLang="zh-CN" sz="1200" dirty="0">
                  <a:latin typeface="微软雅黑" panose="020B0503020204020204" pitchFamily="34" charset="-122"/>
                  <a:ea typeface="微软雅黑" panose="020B0503020204020204" pitchFamily="34" charset="-122"/>
                </a:endParaRPr>
              </a:p>
            </p:txBody>
          </p:sp>
        </p:grpSp>
        <p:sp>
          <p:nvSpPr>
            <p:cNvPr id="42" name="TextBox 57"/>
            <p:cNvSpPr txBox="1"/>
            <p:nvPr/>
          </p:nvSpPr>
          <p:spPr>
            <a:xfrm>
              <a:off x="4099305" y="1264543"/>
              <a:ext cx="537493"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面</a:t>
              </a:r>
              <a:endParaRPr lang="en-US" sz="2400" b="1" dirty="0">
                <a:solidFill>
                  <a:schemeClr val="bg1"/>
                </a:solidFill>
                <a:latin typeface="微软雅黑" panose="020B0503020204020204" pitchFamily="34" charset="-122"/>
                <a:ea typeface="微软雅黑" panose="020B0503020204020204" pitchFamily="34" charset="-122"/>
              </a:endParaRPr>
            </a:p>
          </p:txBody>
        </p: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endParaRPr lang="zh-CN" altLang="en-US"/>
          </a:p>
        </p:txBody>
      </p:sp>
      <p:sp>
        <p:nvSpPr>
          <p:cNvPr id="7" name="文本框 6"/>
          <p:cNvSpPr txBox="1"/>
          <p:nvPr/>
        </p:nvSpPr>
        <p:spPr>
          <a:xfrm>
            <a:off x="2286000" y="1664871"/>
            <a:ext cx="8183880" cy="3046095"/>
          </a:xfrm>
          <a:prstGeom prst="rect">
            <a:avLst/>
          </a:prstGeom>
          <a:noFill/>
        </p:spPr>
        <p:txBody>
          <a:bodyPr wrap="square" rtlCol="0" anchor="ctr">
            <a:spAutoFit/>
          </a:bodyPr>
          <a:lstStyle/>
          <a:p>
            <a:pPr marL="285750" indent="-285750">
              <a:lnSpc>
                <a:spcPct val="200000"/>
              </a:lnSpc>
              <a:buFont typeface="Arial" panose="020B0604020202020204" pitchFamily="34" charset="0"/>
              <a:buChar char="•"/>
            </a:pPr>
            <a:r>
              <a:rPr lang="zh-CN" altLang="en-US" sz="2400" b="1" dirty="0"/>
              <a:t>十四五数字化规划要点</a:t>
            </a:r>
            <a:endParaRPr lang="en-US" altLang="zh-CN" sz="2400" b="1" dirty="0"/>
          </a:p>
          <a:p>
            <a:pPr marL="285750" indent="-285750">
              <a:lnSpc>
                <a:spcPct val="200000"/>
              </a:lnSpc>
              <a:buFont typeface="Arial" panose="020B0604020202020204" pitchFamily="34" charset="0"/>
              <a:buChar char="•"/>
            </a:pPr>
            <a:r>
              <a:rPr lang="zh-CN" altLang="en-US" sz="2400" b="1" dirty="0"/>
              <a:t>数字化转型</a:t>
            </a:r>
            <a:endParaRPr lang="en-US" altLang="zh-CN" sz="2400" b="1" dirty="0"/>
          </a:p>
          <a:p>
            <a:pPr marL="285750" indent="-285750">
              <a:lnSpc>
                <a:spcPct val="200000"/>
              </a:lnSpc>
              <a:buFont typeface="Arial" panose="020B0604020202020204" pitchFamily="34" charset="0"/>
              <a:buChar char="•"/>
            </a:pPr>
            <a:r>
              <a:rPr lang="zh-CN" altLang="en-US" sz="2400" b="1" dirty="0"/>
              <a:t>企业数据治理</a:t>
            </a:r>
            <a:endParaRPr lang="en-US" altLang="zh-CN" sz="2400" b="1" dirty="0"/>
          </a:p>
          <a:p>
            <a:pPr marL="285750" indent="-285750">
              <a:lnSpc>
                <a:spcPct val="200000"/>
              </a:lnSpc>
              <a:buFont typeface="Arial" panose="020B0604020202020204" pitchFamily="34" charset="0"/>
              <a:buChar char="•"/>
            </a:pPr>
            <a:r>
              <a:rPr lang="zh-CN" altLang="en-US" sz="2400" b="1" dirty="0"/>
              <a:t>人工智能（</a:t>
            </a:r>
            <a:r>
              <a:rPr lang="en-US" altLang="zh-CN" sz="2400" b="1" dirty="0"/>
              <a:t>AI</a:t>
            </a:r>
            <a:r>
              <a:rPr lang="zh-CN" altLang="en-US" sz="2400" b="1" dirty="0"/>
              <a:t>）介绍</a:t>
            </a:r>
            <a:endParaRPr lang="zh-CN" altLang="en-US" sz="2400" b="1"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数字化为生产制造行业带来了价值创造与颠覆</a:t>
            </a:r>
            <a:endParaRPr lang="zh-HK" altLang="en-US" dirty="0"/>
          </a:p>
        </p:txBody>
      </p:sp>
      <p:sp>
        <p:nvSpPr>
          <p:cNvPr id="4" name="文本占位符 3"/>
          <p:cNvSpPr>
            <a:spLocks noGrp="1"/>
          </p:cNvSpPr>
          <p:nvPr>
            <p:ph type="body" sz="quarter" idx="16"/>
          </p:nvPr>
        </p:nvSpPr>
        <p:spPr>
          <a:xfrm>
            <a:off x="584994" y="1238664"/>
            <a:ext cx="11022012" cy="1403736"/>
          </a:xfrm>
        </p:spPr>
        <p:txBody>
          <a:bodyPr/>
          <a:lstStyle/>
          <a:p>
            <a:pPr indent="457200"/>
            <a:r>
              <a:rPr lang="zh-CN" altLang="en-US" dirty="0"/>
              <a:t>数字化转型对生产制造行业的各个部门影响不同，但总体而言，它使权力从品牌企业转移到了消费者手中，将价值从传统企业转移给了数字化消费品企业。新进入者能够创造可盈利的服务，如支付处理、货运物流和最后环节的交付等。数字化转型对生产制造行业的整个价值链均产生了影响，包括与上流供应商整合数据、实现开放式创新、打造智能工厂、与“ 数字消费者” 互动，以及摒弃传统的销售模式等。</a:t>
            </a:r>
            <a:endParaRPr lang="zh-HK" altLang="en-US" dirty="0"/>
          </a:p>
        </p:txBody>
      </p:sp>
      <p:sp>
        <p:nvSpPr>
          <p:cNvPr id="21" name="箭头: V 形 20"/>
          <p:cNvSpPr/>
          <p:nvPr/>
        </p:nvSpPr>
        <p:spPr>
          <a:xfrm>
            <a:off x="9267006" y="2647678"/>
            <a:ext cx="2232000" cy="28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200" b="1" dirty="0"/>
              <a:t>消费者</a:t>
            </a:r>
            <a:r>
              <a:rPr lang="zh-CN" altLang="en-US" sz="1200" b="1" dirty="0"/>
              <a:t>零售</a:t>
            </a:r>
            <a:r>
              <a:rPr lang="zh-HK" altLang="en-US" sz="1200" b="1" dirty="0"/>
              <a:t> </a:t>
            </a:r>
            <a:endParaRPr lang="zh-HK" altLang="en-US" sz="1200" b="1" dirty="0">
              <a:solidFill>
                <a:schemeClr val="tx1"/>
              </a:solidFill>
            </a:endParaRPr>
          </a:p>
        </p:txBody>
      </p:sp>
      <p:sp>
        <p:nvSpPr>
          <p:cNvPr id="13" name="箭头: 五边形 12"/>
          <p:cNvSpPr/>
          <p:nvPr/>
        </p:nvSpPr>
        <p:spPr>
          <a:xfrm>
            <a:off x="584993" y="2647678"/>
            <a:ext cx="2232000" cy="28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产品要素供应</a:t>
            </a:r>
            <a:endParaRPr lang="zh-HK" altLang="en-US" sz="1200" b="1" dirty="0"/>
          </a:p>
        </p:txBody>
      </p:sp>
      <p:sp>
        <p:nvSpPr>
          <p:cNvPr id="18" name="箭头: V 形 17"/>
          <p:cNvSpPr/>
          <p:nvPr/>
        </p:nvSpPr>
        <p:spPr>
          <a:xfrm>
            <a:off x="2755496" y="2647678"/>
            <a:ext cx="2232000" cy="28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200" b="1"/>
              <a:t>产品开发</a:t>
            </a:r>
            <a:endParaRPr lang="zh-HK" altLang="en-US" sz="1200" b="1">
              <a:solidFill>
                <a:schemeClr val="tx1"/>
              </a:solidFill>
            </a:endParaRPr>
          </a:p>
        </p:txBody>
      </p:sp>
      <p:sp>
        <p:nvSpPr>
          <p:cNvPr id="19" name="箭头: V 形 18"/>
          <p:cNvSpPr/>
          <p:nvPr/>
        </p:nvSpPr>
        <p:spPr>
          <a:xfrm>
            <a:off x="4925999" y="2647678"/>
            <a:ext cx="2232000" cy="28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200" b="1"/>
              <a:t>制造和包装</a:t>
            </a:r>
            <a:endParaRPr lang="zh-HK" altLang="en-US" sz="1200" b="1">
              <a:solidFill>
                <a:schemeClr val="tx1"/>
              </a:solidFill>
            </a:endParaRPr>
          </a:p>
        </p:txBody>
      </p:sp>
      <p:sp>
        <p:nvSpPr>
          <p:cNvPr id="20" name="箭头: V 形 19"/>
          <p:cNvSpPr/>
          <p:nvPr/>
        </p:nvSpPr>
        <p:spPr>
          <a:xfrm>
            <a:off x="7096502" y="2647678"/>
            <a:ext cx="2232000" cy="28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t>市场营销、销售和分销</a:t>
            </a:r>
            <a:endParaRPr lang="zh-HK" altLang="en-US" sz="1200" b="1">
              <a:solidFill>
                <a:schemeClr val="tx1"/>
              </a:solidFill>
            </a:endParaRPr>
          </a:p>
        </p:txBody>
      </p:sp>
      <p:sp>
        <p:nvSpPr>
          <p:cNvPr id="22" name="矩形 21"/>
          <p:cNvSpPr/>
          <p:nvPr/>
        </p:nvSpPr>
        <p:spPr>
          <a:xfrm>
            <a:off x="584993" y="2993278"/>
            <a:ext cx="10783807" cy="288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HK" altLang="en-US" sz="1200" b="1" dirty="0"/>
              <a:t>传统参与者</a:t>
            </a:r>
            <a:endParaRPr lang="zh-HK" altLang="en-US" sz="1200" b="1" dirty="0"/>
          </a:p>
        </p:txBody>
      </p:sp>
      <p:graphicFrame>
        <p:nvGraphicFramePr>
          <p:cNvPr id="3" name="表格 2"/>
          <p:cNvGraphicFramePr>
            <a:graphicFrameLocks noGrp="1"/>
          </p:cNvGraphicFramePr>
          <p:nvPr/>
        </p:nvGraphicFramePr>
        <p:xfrm>
          <a:off x="584992" y="3333864"/>
          <a:ext cx="10914015" cy="457200"/>
        </p:xfrm>
        <a:graphic>
          <a:graphicData uri="http://schemas.openxmlformats.org/drawingml/2006/table">
            <a:tbl>
              <a:tblPr firstRow="1" bandRow="1">
                <a:tableStyleId>{5C22544A-7EE6-4342-B048-85BDC9FD1C3A}</a:tableStyleId>
              </a:tblPr>
              <a:tblGrid>
                <a:gridCol w="2182803"/>
                <a:gridCol w="2182803"/>
                <a:gridCol w="2182803"/>
                <a:gridCol w="2182803"/>
                <a:gridCol w="2182803"/>
              </a:tblGrid>
              <a:tr h="242859">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一级到</a:t>
                      </a:r>
                      <a:r>
                        <a:rPr lang="en-US" altLang="zh-CN" sz="1200" b="0" i="0" u="none" strike="noStrike" kern="1200" baseline="0" dirty="0">
                          <a:solidFill>
                            <a:schemeClr val="tx1"/>
                          </a:solidFill>
                          <a:latin typeface="+mn-lt"/>
                          <a:ea typeface="+mn-ea"/>
                          <a:cs typeface="+mn-cs"/>
                        </a:rPr>
                        <a:t>X</a:t>
                      </a:r>
                      <a:r>
                        <a:rPr lang="zh-CN" altLang="en-US" sz="1200" b="0" i="0" u="none" strike="noStrike" kern="1200" baseline="0" dirty="0">
                          <a:solidFill>
                            <a:schemeClr val="tx1"/>
                          </a:solidFill>
                          <a:latin typeface="+mn-lt"/>
                          <a:ea typeface="+mn-ea"/>
                          <a:cs typeface="+mn-cs"/>
                        </a:rPr>
                        <a:t>级供应商</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HK" altLang="en-US" sz="1200" b="0" i="0" u="none" strike="noStrike" kern="1200" baseline="0" dirty="0">
                          <a:solidFill>
                            <a:schemeClr val="tx1"/>
                          </a:solidFill>
                          <a:latin typeface="+mn-lt"/>
                          <a:ea typeface="+mn-ea"/>
                          <a:cs typeface="+mn-cs"/>
                        </a:rPr>
                        <a:t>消费品企业</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消费品企业和合同</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制造商</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消费品企业和分销商</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零售商</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14" name="矩形 13"/>
          <p:cNvSpPr/>
          <p:nvPr/>
        </p:nvSpPr>
        <p:spPr>
          <a:xfrm>
            <a:off x="584992" y="3843650"/>
            <a:ext cx="10783807" cy="288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HK" altLang="en-US" sz="1200" b="1" dirty="0"/>
              <a:t>传统</a:t>
            </a:r>
            <a:r>
              <a:rPr lang="zh-CN" altLang="en-US" sz="1200" b="1" dirty="0"/>
              <a:t>活动</a:t>
            </a:r>
            <a:endParaRPr lang="zh-HK" altLang="en-US" sz="1200" b="1" dirty="0"/>
          </a:p>
        </p:txBody>
      </p:sp>
      <p:graphicFrame>
        <p:nvGraphicFramePr>
          <p:cNvPr id="15" name="表格 14"/>
          <p:cNvGraphicFramePr>
            <a:graphicFrameLocks noGrp="1"/>
          </p:cNvGraphicFramePr>
          <p:nvPr/>
        </p:nvGraphicFramePr>
        <p:xfrm>
          <a:off x="584991" y="4184236"/>
          <a:ext cx="10914015" cy="1005840"/>
        </p:xfrm>
        <a:graphic>
          <a:graphicData uri="http://schemas.openxmlformats.org/drawingml/2006/table">
            <a:tbl>
              <a:tblPr firstRow="1" bandRow="1">
                <a:tableStyleId>{5C22544A-7EE6-4342-B048-85BDC9FD1C3A}</a:tableStyleId>
              </a:tblPr>
              <a:tblGrid>
                <a:gridCol w="2182803"/>
                <a:gridCol w="2182803"/>
                <a:gridCol w="2182803"/>
                <a:gridCol w="2182803"/>
                <a:gridCol w="2182803"/>
              </a:tblGrid>
              <a:tr h="242859">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向一级</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二级供应商提供主要材料，如金属、塑料等</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生产初级产品，如化学品、包装组件等</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理念和价值主张设计商业可行性</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研发创造和原型测试</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制造和组装成品进行包装</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与客户沟通价值主张打造品牌</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建立关系并向分销商、批发商、零售商销售</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管理对外供应</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向终端消费者销售推销</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库存规划支付解决方案整合</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16" name="矩形 15"/>
          <p:cNvSpPr/>
          <p:nvPr/>
        </p:nvSpPr>
        <p:spPr>
          <a:xfrm>
            <a:off x="584991" y="5242662"/>
            <a:ext cx="10783807" cy="288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a:t>数字化程度不断加强</a:t>
            </a:r>
            <a:endParaRPr lang="zh-HK" altLang="en-US" sz="1200" b="1" dirty="0"/>
          </a:p>
        </p:txBody>
      </p:sp>
      <p:graphicFrame>
        <p:nvGraphicFramePr>
          <p:cNvPr id="17" name="表格 16"/>
          <p:cNvGraphicFramePr>
            <a:graphicFrameLocks noGrp="1"/>
          </p:cNvGraphicFramePr>
          <p:nvPr/>
        </p:nvGraphicFramePr>
        <p:xfrm>
          <a:off x="584990" y="5583248"/>
          <a:ext cx="10914015" cy="1005840"/>
        </p:xfrm>
        <a:graphic>
          <a:graphicData uri="http://schemas.openxmlformats.org/drawingml/2006/table">
            <a:tbl>
              <a:tblPr firstRow="1" bandRow="1">
                <a:tableStyleId>{5C22544A-7EE6-4342-B048-85BDC9FD1C3A}</a:tableStyleId>
              </a:tblPr>
              <a:tblGrid>
                <a:gridCol w="2182803"/>
                <a:gridCol w="2182803"/>
                <a:gridCol w="2182803"/>
                <a:gridCol w="2182803"/>
                <a:gridCol w="2182803"/>
              </a:tblGrid>
              <a:tr h="242859">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智能供应链</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不同市场上卖方定价的透明度</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从产品到数据驱动型服务</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开放式创新，知识管理</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数据驱动型预测</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自动化和机器人</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创新数字服务</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智能包装</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CN" sz="1200" b="0" i="0" u="none" strike="noStrike" kern="1200" baseline="0" dirty="0">
                          <a:solidFill>
                            <a:schemeClr val="tx1"/>
                          </a:solidFill>
                          <a:latin typeface="+mn-lt"/>
                          <a:ea typeface="+mn-ea"/>
                          <a:cs typeface="+mn-cs"/>
                        </a:rPr>
                        <a:t>3D</a:t>
                      </a:r>
                      <a:r>
                        <a:rPr lang="zh-CN" altLang="en-US" sz="1200" b="0" i="0" u="none" strike="noStrike" kern="1200" baseline="0" dirty="0">
                          <a:solidFill>
                            <a:schemeClr val="tx1"/>
                          </a:solidFill>
                          <a:latin typeface="+mn-lt"/>
                          <a:ea typeface="+mn-ea"/>
                          <a:cs typeface="+mn-cs"/>
                        </a:rPr>
                        <a:t>打印</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数字化沟通渠道和全渠道参与</a:t>
                      </a:r>
                      <a:endParaRPr lang="zh-CN" alt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个性化沟通智能供应链社交分析工具合作营销</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电子商务和移动购物崛起</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全渠道订单执行</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基于应用的交付服务</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数字商店</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虚拟库存</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数字零售会员体系</a:t>
                      </a:r>
                      <a:endParaRPr lang="zh-HK" alt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5" name="日期占位符 4"/>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未来重塑生产制造行业价值的四个数字化转型主题</a:t>
            </a:r>
            <a:endParaRPr lang="zh-HK" altLang="en-US" dirty="0"/>
          </a:p>
        </p:txBody>
      </p:sp>
      <p:sp>
        <p:nvSpPr>
          <p:cNvPr id="4" name="文本占位符 3"/>
          <p:cNvSpPr>
            <a:spLocks noGrp="1"/>
          </p:cNvSpPr>
          <p:nvPr>
            <p:ph type="body" sz="quarter" idx="16"/>
          </p:nvPr>
        </p:nvSpPr>
        <p:spPr>
          <a:xfrm>
            <a:off x="584994" y="1238664"/>
            <a:ext cx="11022012" cy="1050879"/>
          </a:xfrm>
        </p:spPr>
        <p:txBody>
          <a:bodyPr/>
          <a:lstStyle/>
          <a:p>
            <a:pPr indent="457200"/>
            <a:r>
              <a:rPr lang="zh-CN" altLang="en-US" dirty="0"/>
              <a:t>生产制造行业已经发生了重大的数字革命。社交和移动化趋势，以及媒体、分析工具和云计算等技术，正从根本上改变消费者购买和使用产品及服务的方式，以下四大数字化转型主题有望在未来十年重塑消费品行业：</a:t>
            </a:r>
            <a:endParaRPr lang="zh-HK" altLang="en-US" dirty="0"/>
          </a:p>
        </p:txBody>
      </p:sp>
      <p:sp>
        <p:nvSpPr>
          <p:cNvPr id="8" name="矩形 7"/>
          <p:cNvSpPr/>
          <p:nvPr/>
        </p:nvSpPr>
        <p:spPr>
          <a:xfrm>
            <a:off x="2239927" y="2587255"/>
            <a:ext cx="9367080" cy="71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400" dirty="0">
                <a:solidFill>
                  <a:schemeClr val="tx1"/>
                </a:solidFill>
              </a:rPr>
              <a:t>不断提升的数字化水平将为企业带来机遇，帮助其利用消费者数据推动创新、完善客户体验。开发成功的数据货币化模式将是生产制造行业所要面对的一项关键挑战。而随着社会越来越重视数据隐私和透明度，消费者和企业数据的重要性势必日益提高，由此促使消费者和监管机构进一步加强关注与行动。 </a:t>
            </a:r>
            <a:endParaRPr lang="zh-HK" altLang="en-US" sz="1400" dirty="0">
              <a:solidFill>
                <a:schemeClr val="tx1"/>
              </a:solidFill>
            </a:endParaRPr>
          </a:p>
        </p:txBody>
      </p:sp>
      <p:sp>
        <p:nvSpPr>
          <p:cNvPr id="9" name="矩形 8"/>
          <p:cNvSpPr/>
          <p:nvPr/>
        </p:nvSpPr>
        <p:spPr>
          <a:xfrm>
            <a:off x="2239927" y="3562506"/>
            <a:ext cx="9367080" cy="71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400" dirty="0">
                <a:solidFill>
                  <a:schemeClr val="tx1"/>
                </a:solidFill>
              </a:rPr>
              <a:t>产品将演变为服务，服务将演变为体验，而数据则将成为所有交付活动的支柱。未来，收入会与产量逐步脱钩，转而同个人和社会成果密切相关，因此企业有机会构建新的收入模式。 </a:t>
            </a:r>
            <a:endParaRPr lang="zh-HK" altLang="en-US" sz="1400" dirty="0">
              <a:solidFill>
                <a:schemeClr val="tx1"/>
              </a:solidFill>
            </a:endParaRPr>
          </a:p>
        </p:txBody>
      </p:sp>
      <p:sp>
        <p:nvSpPr>
          <p:cNvPr id="10" name="矩形 9"/>
          <p:cNvSpPr/>
          <p:nvPr/>
        </p:nvSpPr>
        <p:spPr>
          <a:xfrm>
            <a:off x="2239927" y="4537757"/>
            <a:ext cx="9367080" cy="71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400" dirty="0">
                <a:solidFill>
                  <a:schemeClr val="tx1"/>
                </a:solidFill>
              </a:rPr>
              <a:t>目前，大多数零售品类的在线购买量正不断增长，传统商店需要脱胎换骨，才能跟上时代发展的步伐。全渠道战略将起到至关重要的作用。消费品企业还必须拟定有效的战略，在更为“扁平化的世界”中参与竞争，确定如何跨越各种渠道复制并保持高质量消费体验。</a:t>
            </a:r>
            <a:endParaRPr lang="zh-HK" altLang="en-US" sz="1400" dirty="0">
              <a:solidFill>
                <a:schemeClr val="tx1"/>
              </a:solidFill>
            </a:endParaRPr>
          </a:p>
        </p:txBody>
      </p:sp>
      <p:sp>
        <p:nvSpPr>
          <p:cNvPr id="11" name="矩形 10"/>
          <p:cNvSpPr/>
          <p:nvPr/>
        </p:nvSpPr>
        <p:spPr>
          <a:xfrm>
            <a:off x="2239927" y="5513009"/>
            <a:ext cx="9367080" cy="71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400" dirty="0">
                <a:solidFill>
                  <a:schemeClr val="tx1"/>
                </a:solidFill>
              </a:rPr>
              <a:t>智能供应链和智能工厂将陆续建成，实现产品的大规模定制及全渠道体验。企业的运营模式能否妥善管理客户体验，将成为获取竞争优势的核心所在。</a:t>
            </a:r>
            <a:endParaRPr lang="zh-HK" altLang="en-US" sz="1400" dirty="0">
              <a:solidFill>
                <a:schemeClr val="tx1"/>
              </a:solidFill>
            </a:endParaRPr>
          </a:p>
        </p:txBody>
      </p:sp>
      <p:sp>
        <p:nvSpPr>
          <p:cNvPr id="5" name="箭头: 五边形 4"/>
          <p:cNvSpPr/>
          <p:nvPr/>
        </p:nvSpPr>
        <p:spPr>
          <a:xfrm>
            <a:off x="772633" y="3562507"/>
            <a:ext cx="1835888" cy="715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600" b="1">
                <a:solidFill>
                  <a:schemeClr val="bg1"/>
                </a:solidFill>
              </a:rPr>
              <a:t>体验经济</a:t>
            </a:r>
            <a:endParaRPr lang="zh-HK" altLang="en-US" sz="1600" b="1">
              <a:solidFill>
                <a:schemeClr val="bg1"/>
              </a:solidFill>
            </a:endParaRPr>
          </a:p>
        </p:txBody>
      </p:sp>
      <p:sp>
        <p:nvSpPr>
          <p:cNvPr id="6" name="箭头: 五边形 5"/>
          <p:cNvSpPr/>
          <p:nvPr/>
        </p:nvSpPr>
        <p:spPr>
          <a:xfrm>
            <a:off x="772633" y="4537758"/>
            <a:ext cx="1835888" cy="715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600" b="1" dirty="0">
                <a:solidFill>
                  <a:schemeClr val="bg1"/>
                </a:solidFill>
              </a:rPr>
              <a:t>全渠道零售</a:t>
            </a:r>
            <a:endParaRPr lang="zh-HK" altLang="en-US" sz="1600" b="1" dirty="0">
              <a:solidFill>
                <a:schemeClr val="bg1"/>
              </a:solidFill>
            </a:endParaRPr>
          </a:p>
        </p:txBody>
      </p:sp>
      <p:sp>
        <p:nvSpPr>
          <p:cNvPr id="7" name="箭头: 五边形 6"/>
          <p:cNvSpPr/>
          <p:nvPr/>
        </p:nvSpPr>
        <p:spPr>
          <a:xfrm>
            <a:off x="772633" y="5513010"/>
            <a:ext cx="1835888" cy="715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rPr>
              <a:t>数字化运营模式</a:t>
            </a:r>
            <a:endParaRPr lang="zh-HK" altLang="en-US" sz="1600" b="1">
              <a:solidFill>
                <a:schemeClr val="bg1"/>
              </a:solidFill>
            </a:endParaRPr>
          </a:p>
        </p:txBody>
      </p:sp>
      <p:sp>
        <p:nvSpPr>
          <p:cNvPr id="3" name="箭头: 五边形 2"/>
          <p:cNvSpPr/>
          <p:nvPr/>
        </p:nvSpPr>
        <p:spPr>
          <a:xfrm>
            <a:off x="772633" y="2587256"/>
            <a:ext cx="1835888" cy="715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rPr>
              <a:t>对消费者数据流和价值的捕捉</a:t>
            </a:r>
            <a:endParaRPr lang="zh-HK" altLang="en-US" sz="1600" b="1" dirty="0">
              <a:solidFill>
                <a:schemeClr val="bg1"/>
              </a:solidFill>
            </a:endParaRPr>
          </a:p>
        </p:txBody>
      </p:sp>
      <p:sp>
        <p:nvSpPr>
          <p:cNvPr id="12" name="日期占位符 1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打造数字化企业架构</a:t>
            </a:r>
            <a:endParaRPr lang="zh-HK" altLang="en-US" dirty="0"/>
          </a:p>
        </p:txBody>
      </p:sp>
      <p:sp>
        <p:nvSpPr>
          <p:cNvPr id="5" name="文本占位符 4"/>
          <p:cNvSpPr>
            <a:spLocks noGrp="1"/>
          </p:cNvSpPr>
          <p:nvPr>
            <p:ph type="body" sz="quarter" idx="16"/>
          </p:nvPr>
        </p:nvSpPr>
        <p:spPr>
          <a:xfrm>
            <a:off x="584994" y="1238665"/>
            <a:ext cx="11022012" cy="1730958"/>
          </a:xfrm>
        </p:spPr>
        <p:txBody>
          <a:bodyPr/>
          <a:lstStyle/>
          <a:p>
            <a:pPr marL="285750" indent="-285750">
              <a:buFont typeface="Arial" panose="020B0604020202020204" pitchFamily="34" charset="0"/>
              <a:buChar char="•"/>
            </a:pPr>
            <a:r>
              <a:rPr lang="zh-CN" altLang="en-US" dirty="0"/>
              <a:t>企业架构</a:t>
            </a:r>
            <a:r>
              <a:rPr lang="en-US" altLang="zh-CN" dirty="0"/>
              <a:t>(Enterprise Architecture, EA)</a:t>
            </a:r>
            <a:r>
              <a:rPr lang="zh-CN" altLang="en-US" dirty="0"/>
              <a:t>是近来国际普遍采用的</a:t>
            </a:r>
            <a:r>
              <a:rPr lang="en-US" altLang="zh-CN" dirty="0"/>
              <a:t>IT</a:t>
            </a:r>
            <a:r>
              <a:rPr lang="zh-CN" altLang="en-US" dirty="0"/>
              <a:t>规划、管理和复杂系统设计及实施的理论、方法、标准和工具 ；</a:t>
            </a:r>
            <a:endParaRPr lang="zh-CN" altLang="en-US" dirty="0"/>
          </a:p>
          <a:p>
            <a:pPr marL="285750" indent="-285750">
              <a:buFont typeface="Arial" panose="020B0604020202020204" pitchFamily="34" charset="0"/>
              <a:buChar char="•"/>
            </a:pPr>
            <a:r>
              <a:rPr lang="zh-CN" altLang="en-US" dirty="0"/>
              <a:t>企业架构从企业全局的角度审视与数字化相关的业务、信息、技术和应用间的相互作用关系以及这种关系对企业业务流程和功能的影响；</a:t>
            </a:r>
            <a:endParaRPr lang="zh-CN" altLang="en-US" dirty="0"/>
          </a:p>
          <a:p>
            <a:pPr marL="285750" indent="-285750">
              <a:buFont typeface="Arial" panose="020B0604020202020204" pitchFamily="34" charset="0"/>
              <a:buChar char="•"/>
            </a:pPr>
            <a:r>
              <a:rPr lang="zh-CN" altLang="en-US" dirty="0"/>
              <a:t>企业架构通过协调、控制、监督、高效使用</a:t>
            </a:r>
            <a:r>
              <a:rPr lang="en-US" altLang="zh-CN" dirty="0"/>
              <a:t>IT</a:t>
            </a:r>
            <a:r>
              <a:rPr lang="zh-CN" altLang="en-US" dirty="0"/>
              <a:t>投资和</a:t>
            </a:r>
            <a:r>
              <a:rPr lang="en-US" altLang="zh-CN" dirty="0"/>
              <a:t>IT</a:t>
            </a:r>
            <a:r>
              <a:rPr lang="zh-CN" altLang="en-US" dirty="0"/>
              <a:t>资源，增强机构核心竞争力。</a:t>
            </a:r>
            <a:endParaRPr lang="zh-HK" altLang="en-US" dirty="0"/>
          </a:p>
        </p:txBody>
      </p:sp>
      <p:graphicFrame>
        <p:nvGraphicFramePr>
          <p:cNvPr id="3" name="表格 2"/>
          <p:cNvGraphicFramePr>
            <a:graphicFrameLocks noGrp="1"/>
          </p:cNvGraphicFramePr>
          <p:nvPr/>
        </p:nvGraphicFramePr>
        <p:xfrm>
          <a:off x="1936207" y="3706705"/>
          <a:ext cx="1512387" cy="2225040"/>
        </p:xfrm>
        <a:graphic>
          <a:graphicData uri="http://schemas.openxmlformats.org/drawingml/2006/table">
            <a:tbl>
              <a:tblPr firstRow="1" bandRow="1">
                <a:tableStyleId>{5C22544A-7EE6-4342-B048-85BDC9FD1C3A}</a:tableStyleId>
              </a:tblPr>
              <a:tblGrid>
                <a:gridCol w="1512387"/>
              </a:tblGrid>
              <a:tr h="370840">
                <a:tc>
                  <a:txBody>
                    <a:bodyPr/>
                    <a:lstStyle/>
                    <a:p>
                      <a:pPr algn="ctr"/>
                      <a:r>
                        <a:rPr lang="zh-CN" altLang="en-US" dirty="0"/>
                        <a:t>当前</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0B2A"/>
                    </a:solidFill>
                  </a:tcPr>
                </a:tc>
              </a:tr>
              <a:tr h="370840">
                <a:tc>
                  <a:txBody>
                    <a:bodyPr/>
                    <a:lstStyle/>
                    <a:p>
                      <a:pPr algn="ctr"/>
                      <a:r>
                        <a:rPr lang="zh-CN" altLang="en-US" dirty="0"/>
                        <a:t>业务架构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数据架构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应用架构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技术架构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b="1" dirty="0">
                          <a:solidFill>
                            <a:schemeClr val="bg1"/>
                          </a:solidFill>
                        </a:rPr>
                        <a:t>架构</a:t>
                      </a:r>
                      <a:endParaRPr lang="zh-HK" alt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0B2A"/>
                    </a:solidFill>
                  </a:tcPr>
                </a:tc>
              </a:tr>
            </a:tbl>
          </a:graphicData>
        </a:graphic>
      </p:graphicFrame>
      <p:sp>
        <p:nvSpPr>
          <p:cNvPr id="4" name="箭头: 右 3"/>
          <p:cNvSpPr/>
          <p:nvPr/>
        </p:nvSpPr>
        <p:spPr>
          <a:xfrm>
            <a:off x="584993" y="3651672"/>
            <a:ext cx="1165429" cy="2335105"/>
          </a:xfrm>
          <a:prstGeom prst="rightArrow">
            <a:avLst/>
          </a:prstGeom>
          <a:solidFill>
            <a:schemeClr val="bg1"/>
          </a:solidFill>
          <a:ln w="28575">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 name="直接连接符 6"/>
          <p:cNvCxnSpPr/>
          <p:nvPr/>
        </p:nvCxnSpPr>
        <p:spPr>
          <a:xfrm>
            <a:off x="584993" y="4606834"/>
            <a:ext cx="10173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4993" y="5020491"/>
            <a:ext cx="101738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83473" y="5054165"/>
            <a:ext cx="1018903" cy="338554"/>
          </a:xfrm>
          <a:prstGeom prst="rect">
            <a:avLst/>
          </a:prstGeom>
          <a:noFill/>
        </p:spPr>
        <p:txBody>
          <a:bodyPr wrap="square" rtlCol="0">
            <a:spAutoFit/>
          </a:bodyPr>
          <a:lstStyle/>
          <a:p>
            <a:r>
              <a:rPr lang="zh-CN" altLang="en-US" sz="1600" dirty="0"/>
              <a:t>架构驱动</a:t>
            </a:r>
            <a:endParaRPr lang="zh-HK" altLang="en-US" sz="1600" dirty="0"/>
          </a:p>
        </p:txBody>
      </p:sp>
      <p:sp>
        <p:nvSpPr>
          <p:cNvPr id="11" name="文本框 10"/>
          <p:cNvSpPr txBox="1"/>
          <p:nvPr/>
        </p:nvSpPr>
        <p:spPr>
          <a:xfrm>
            <a:off x="583473" y="4644385"/>
            <a:ext cx="1018903" cy="338554"/>
          </a:xfrm>
          <a:prstGeom prst="rect">
            <a:avLst/>
          </a:prstGeom>
          <a:noFill/>
        </p:spPr>
        <p:txBody>
          <a:bodyPr wrap="square" rtlCol="0">
            <a:spAutoFit/>
          </a:bodyPr>
          <a:lstStyle/>
          <a:p>
            <a:r>
              <a:rPr lang="zh-CN" altLang="en-US" sz="1600" dirty="0"/>
              <a:t>技术驱动</a:t>
            </a:r>
            <a:endParaRPr lang="zh-HK" altLang="en-US" sz="1600" dirty="0"/>
          </a:p>
        </p:txBody>
      </p:sp>
      <p:sp>
        <p:nvSpPr>
          <p:cNvPr id="12" name="文本框 11"/>
          <p:cNvSpPr txBox="1"/>
          <p:nvPr/>
        </p:nvSpPr>
        <p:spPr>
          <a:xfrm>
            <a:off x="583474" y="4268280"/>
            <a:ext cx="1018903" cy="338554"/>
          </a:xfrm>
          <a:prstGeom prst="rect">
            <a:avLst/>
          </a:prstGeom>
          <a:noFill/>
        </p:spPr>
        <p:txBody>
          <a:bodyPr wrap="square" rtlCol="0">
            <a:spAutoFit/>
          </a:bodyPr>
          <a:lstStyle/>
          <a:p>
            <a:r>
              <a:rPr lang="zh-CN" altLang="en-US" sz="1600" dirty="0"/>
              <a:t>业务驱动</a:t>
            </a:r>
            <a:endParaRPr lang="zh-HK" altLang="en-US" sz="1600" dirty="0"/>
          </a:p>
        </p:txBody>
      </p:sp>
      <p:graphicFrame>
        <p:nvGraphicFramePr>
          <p:cNvPr id="10" name="表格 9"/>
          <p:cNvGraphicFramePr>
            <a:graphicFrameLocks noGrp="1"/>
          </p:cNvGraphicFramePr>
          <p:nvPr/>
        </p:nvGraphicFramePr>
        <p:xfrm>
          <a:off x="4859385" y="3706705"/>
          <a:ext cx="1811381" cy="1850570"/>
        </p:xfrm>
        <a:graphic>
          <a:graphicData uri="http://schemas.openxmlformats.org/drawingml/2006/table">
            <a:tbl>
              <a:tblPr firstRow="1" bandRow="1">
                <a:tableStyleId>{5C22544A-7EE6-4342-B048-85BDC9FD1C3A}</a:tableStyleId>
              </a:tblPr>
              <a:tblGrid>
                <a:gridCol w="1811381"/>
              </a:tblGrid>
              <a:tr h="370114">
                <a:tc>
                  <a:txBody>
                    <a:bodyPr/>
                    <a:lstStyle/>
                    <a:p>
                      <a:pPr algn="ctr"/>
                      <a:r>
                        <a:rPr lang="zh-CN" altLang="en-US" b="1" dirty="0">
                          <a:solidFill>
                            <a:schemeClr val="tx1"/>
                          </a:solidFill>
                        </a:rPr>
                        <a:t>数字化转型架构</a:t>
                      </a: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r>
              <a:tr h="370114">
                <a:tc>
                  <a:txBody>
                    <a:bodyPr/>
                    <a:lstStyle/>
                    <a:p>
                      <a:pPr algn="ctr"/>
                      <a:r>
                        <a:rPr lang="zh-CN" altLang="en-US" b="1" dirty="0">
                          <a:solidFill>
                            <a:schemeClr val="tx1"/>
                          </a:solidFill>
                        </a:rPr>
                        <a:t>业务架构</a:t>
                      </a: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114">
                <a:tc>
                  <a:txBody>
                    <a:bodyPr/>
                    <a:lstStyle/>
                    <a:p>
                      <a:pPr algn="ctr"/>
                      <a:r>
                        <a:rPr lang="zh-CN" altLang="en-US" b="1" dirty="0">
                          <a:solidFill>
                            <a:schemeClr val="tx1"/>
                          </a:solidFill>
                        </a:rPr>
                        <a:t>数据架构</a:t>
                      </a: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114">
                <a:tc>
                  <a:txBody>
                    <a:bodyPr/>
                    <a:lstStyle/>
                    <a:p>
                      <a:pPr algn="ctr"/>
                      <a:r>
                        <a:rPr lang="zh-CN" altLang="en-US" b="1" dirty="0">
                          <a:solidFill>
                            <a:schemeClr val="tx1"/>
                          </a:solidFill>
                        </a:rPr>
                        <a:t>应用架构</a:t>
                      </a: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114">
                <a:tc>
                  <a:txBody>
                    <a:bodyPr/>
                    <a:lstStyle/>
                    <a:p>
                      <a:pPr algn="ctr"/>
                      <a:r>
                        <a:rPr lang="zh-CN" altLang="en-US" b="1" dirty="0">
                          <a:solidFill>
                            <a:schemeClr val="tx1"/>
                          </a:solidFill>
                        </a:rPr>
                        <a:t>技术架构</a:t>
                      </a: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表格 13"/>
          <p:cNvGraphicFramePr>
            <a:graphicFrameLocks noGrp="1"/>
          </p:cNvGraphicFramePr>
          <p:nvPr/>
        </p:nvGraphicFramePr>
        <p:xfrm>
          <a:off x="8081557" y="3701142"/>
          <a:ext cx="1512387" cy="2225040"/>
        </p:xfrm>
        <a:graphic>
          <a:graphicData uri="http://schemas.openxmlformats.org/drawingml/2006/table">
            <a:tbl>
              <a:tblPr firstRow="1" bandRow="1">
                <a:tableStyleId>{5C22544A-7EE6-4342-B048-85BDC9FD1C3A}</a:tableStyleId>
              </a:tblPr>
              <a:tblGrid>
                <a:gridCol w="1512387"/>
              </a:tblGrid>
              <a:tr h="370840">
                <a:tc>
                  <a:txBody>
                    <a:bodyPr/>
                    <a:lstStyle/>
                    <a:p>
                      <a:pPr algn="ctr"/>
                      <a:r>
                        <a:rPr lang="zh-CN" altLang="en-US" dirty="0"/>
                        <a:t>数字化企业</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5889"/>
                    </a:solidFill>
                  </a:tcPr>
                </a:tc>
              </a:tr>
              <a:tr h="370840">
                <a:tc>
                  <a:txBody>
                    <a:bodyPr/>
                    <a:lstStyle/>
                    <a:p>
                      <a:pPr algn="ctr"/>
                      <a:r>
                        <a:rPr lang="zh-CN" altLang="en-US" dirty="0"/>
                        <a:t>业务架构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数据架构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应用架构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dirty="0"/>
                        <a:t>技术架构</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zh-CN" altLang="en-US" b="1" dirty="0">
                          <a:solidFill>
                            <a:schemeClr val="bg1"/>
                          </a:solidFill>
                        </a:rPr>
                        <a:t>架构</a:t>
                      </a:r>
                      <a:endParaRPr lang="zh-HK" alt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5889"/>
                    </a:solidFill>
                  </a:tcPr>
                </a:tc>
              </a:tr>
            </a:tbl>
          </a:graphicData>
        </a:graphic>
      </p:graphicFrame>
      <p:sp>
        <p:nvSpPr>
          <p:cNvPr id="13" name="箭头: 右 12"/>
          <p:cNvSpPr/>
          <p:nvPr/>
        </p:nvSpPr>
        <p:spPr>
          <a:xfrm>
            <a:off x="3840481" y="4644385"/>
            <a:ext cx="627017"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箭头: 右 15"/>
          <p:cNvSpPr/>
          <p:nvPr/>
        </p:nvSpPr>
        <p:spPr>
          <a:xfrm>
            <a:off x="7062653" y="4631990"/>
            <a:ext cx="627017" cy="338554"/>
          </a:xfrm>
          <a:prstGeom prst="rightArrow">
            <a:avLst/>
          </a:prstGeom>
          <a:solidFill>
            <a:srgbClr val="095889"/>
          </a:solidFill>
          <a:ln>
            <a:solidFill>
              <a:srgbClr val="09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文本框 19"/>
          <p:cNvSpPr txBox="1"/>
          <p:nvPr/>
        </p:nvSpPr>
        <p:spPr>
          <a:xfrm>
            <a:off x="10289181" y="5054165"/>
            <a:ext cx="1018903" cy="338554"/>
          </a:xfrm>
          <a:prstGeom prst="rect">
            <a:avLst/>
          </a:prstGeom>
          <a:noFill/>
        </p:spPr>
        <p:txBody>
          <a:bodyPr wrap="square" rtlCol="0">
            <a:spAutoFit/>
          </a:bodyPr>
          <a:lstStyle/>
          <a:p>
            <a:r>
              <a:rPr lang="zh-CN" altLang="en-US" sz="1600" dirty="0"/>
              <a:t>转型原则</a:t>
            </a:r>
            <a:endParaRPr lang="zh-HK" altLang="en-US" sz="1600" dirty="0"/>
          </a:p>
        </p:txBody>
      </p:sp>
      <p:sp>
        <p:nvSpPr>
          <p:cNvPr id="21" name="文本框 20"/>
          <p:cNvSpPr txBox="1"/>
          <p:nvPr/>
        </p:nvSpPr>
        <p:spPr>
          <a:xfrm>
            <a:off x="10289181" y="4644385"/>
            <a:ext cx="1018903" cy="338554"/>
          </a:xfrm>
          <a:prstGeom prst="rect">
            <a:avLst/>
          </a:prstGeom>
          <a:noFill/>
        </p:spPr>
        <p:txBody>
          <a:bodyPr wrap="square" rtlCol="0">
            <a:spAutoFit/>
          </a:bodyPr>
          <a:lstStyle/>
          <a:p>
            <a:r>
              <a:rPr lang="zh-CN" altLang="en-US" sz="1600" dirty="0"/>
              <a:t>战略方向</a:t>
            </a:r>
            <a:endParaRPr lang="zh-HK" altLang="en-US" sz="1600" dirty="0"/>
          </a:p>
        </p:txBody>
      </p:sp>
      <p:sp>
        <p:nvSpPr>
          <p:cNvPr id="22" name="文本框 21"/>
          <p:cNvSpPr txBox="1"/>
          <p:nvPr/>
        </p:nvSpPr>
        <p:spPr>
          <a:xfrm>
            <a:off x="10289182" y="4268280"/>
            <a:ext cx="1018903" cy="338554"/>
          </a:xfrm>
          <a:prstGeom prst="rect">
            <a:avLst/>
          </a:prstGeom>
          <a:noFill/>
        </p:spPr>
        <p:txBody>
          <a:bodyPr wrap="square" rtlCol="0">
            <a:spAutoFit/>
          </a:bodyPr>
          <a:lstStyle/>
          <a:p>
            <a:r>
              <a:rPr lang="zh-CN" altLang="en-US" sz="1600" dirty="0"/>
              <a:t>企业愿景</a:t>
            </a:r>
            <a:endParaRPr lang="zh-HK" altLang="en-US" sz="1600" dirty="0"/>
          </a:p>
        </p:txBody>
      </p:sp>
      <p:sp>
        <p:nvSpPr>
          <p:cNvPr id="23" name="箭头: 右 22"/>
          <p:cNvSpPr/>
          <p:nvPr/>
        </p:nvSpPr>
        <p:spPr>
          <a:xfrm>
            <a:off x="9654181" y="4644385"/>
            <a:ext cx="627017" cy="338554"/>
          </a:xfrm>
          <a:prstGeom prst="rightArrow">
            <a:avLst/>
          </a:prstGeom>
          <a:solidFill>
            <a:srgbClr val="B3B3B3"/>
          </a:solidFill>
          <a:ln>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箭头: 右 23"/>
          <p:cNvSpPr/>
          <p:nvPr/>
        </p:nvSpPr>
        <p:spPr>
          <a:xfrm>
            <a:off x="1936207" y="3135086"/>
            <a:ext cx="7657737" cy="51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技术  应用  数据  安全</a:t>
            </a:r>
            <a:endParaRPr lang="zh-HK" altLang="en-US" dirty="0"/>
          </a:p>
        </p:txBody>
      </p:sp>
      <p:sp>
        <p:nvSpPr>
          <p:cNvPr id="25" name="箭头: 右 24"/>
          <p:cNvSpPr/>
          <p:nvPr/>
        </p:nvSpPr>
        <p:spPr>
          <a:xfrm>
            <a:off x="1936207" y="6006975"/>
            <a:ext cx="7657737" cy="51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投资评价  分段协调  市场研究  资产管理</a:t>
            </a:r>
            <a:endParaRPr lang="zh-HK" altLang="en-US" dirty="0"/>
          </a:p>
        </p:txBody>
      </p:sp>
      <p:sp>
        <p:nvSpPr>
          <p:cNvPr id="26" name="文本框 25"/>
          <p:cNvSpPr txBox="1"/>
          <p:nvPr/>
        </p:nvSpPr>
        <p:spPr>
          <a:xfrm>
            <a:off x="5020492" y="2905784"/>
            <a:ext cx="1489165" cy="369332"/>
          </a:xfrm>
          <a:prstGeom prst="rect">
            <a:avLst/>
          </a:prstGeom>
          <a:noFill/>
        </p:spPr>
        <p:txBody>
          <a:bodyPr wrap="square" rtlCol="0">
            <a:spAutoFit/>
          </a:bodyPr>
          <a:lstStyle/>
          <a:p>
            <a:pPr algn="ctr"/>
            <a:r>
              <a:rPr lang="zh-CN" altLang="en-US" b="1" dirty="0"/>
              <a:t>标准</a:t>
            </a:r>
            <a:endParaRPr lang="zh-HK" altLang="en-US" b="1" dirty="0"/>
          </a:p>
        </p:txBody>
      </p:sp>
      <p:sp>
        <p:nvSpPr>
          <p:cNvPr id="27" name="文本框 26"/>
          <p:cNvSpPr txBox="1"/>
          <p:nvPr/>
        </p:nvSpPr>
        <p:spPr>
          <a:xfrm>
            <a:off x="5020491" y="6419688"/>
            <a:ext cx="1489165" cy="369332"/>
          </a:xfrm>
          <a:prstGeom prst="rect">
            <a:avLst/>
          </a:prstGeom>
          <a:noFill/>
        </p:spPr>
        <p:txBody>
          <a:bodyPr wrap="square" rtlCol="0">
            <a:spAutoFit/>
          </a:bodyPr>
          <a:lstStyle/>
          <a:p>
            <a:pPr algn="ctr"/>
            <a:r>
              <a:rPr lang="zh-CN" altLang="en-US" b="1" dirty="0"/>
              <a:t>过程</a:t>
            </a:r>
            <a:endParaRPr lang="zh-HK" altLang="en-US" b="1" dirty="0"/>
          </a:p>
        </p:txBody>
      </p:sp>
      <p:sp>
        <p:nvSpPr>
          <p:cNvPr id="6" name="日期占位符 5"/>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数字化正在重构生产制造行业</a:t>
            </a:r>
            <a:r>
              <a:rPr lang="en-US" altLang="zh-CN" dirty="0"/>
              <a:t>——</a:t>
            </a:r>
            <a:r>
              <a:rPr lang="zh-CN" altLang="en-US" dirty="0"/>
              <a:t>重构价值模式</a:t>
            </a:r>
            <a:endParaRPr lang="zh-HK" altLang="en-US" dirty="0"/>
          </a:p>
        </p:txBody>
      </p:sp>
      <p:sp>
        <p:nvSpPr>
          <p:cNvPr id="5" name="文本占位符 4"/>
          <p:cNvSpPr>
            <a:spLocks noGrp="1"/>
          </p:cNvSpPr>
          <p:nvPr>
            <p:ph type="body" sz="quarter" idx="16"/>
          </p:nvPr>
        </p:nvSpPr>
        <p:spPr>
          <a:xfrm>
            <a:off x="584994" y="1238665"/>
            <a:ext cx="11022012" cy="1426563"/>
          </a:xfrm>
        </p:spPr>
        <p:txBody>
          <a:bodyPr/>
          <a:lstStyle/>
          <a:p>
            <a:pPr indent="457200"/>
            <a:r>
              <a:rPr lang="zh-CN" altLang="en-US" dirty="0"/>
              <a:t>当前对传统企业来讲，需要实现两大重构：一是</a:t>
            </a:r>
            <a:r>
              <a:rPr lang="zh-CN" altLang="en-US" b="1" dirty="0">
                <a:solidFill>
                  <a:srgbClr val="FF0000"/>
                </a:solidFill>
              </a:rPr>
              <a:t>商业模式重构</a:t>
            </a:r>
            <a:r>
              <a:rPr lang="zh-CN" altLang="en-US" dirty="0"/>
              <a:t>，二是完成</a:t>
            </a:r>
            <a:r>
              <a:rPr lang="zh-CN" altLang="en-US" b="1" dirty="0">
                <a:solidFill>
                  <a:srgbClr val="FF0000"/>
                </a:solidFill>
              </a:rPr>
              <a:t>数字化信息系统的重构</a:t>
            </a:r>
            <a:endParaRPr lang="en-US" altLang="zh-CN" b="1" dirty="0">
              <a:solidFill>
                <a:srgbClr val="FF0000"/>
              </a:solidFill>
            </a:endParaRPr>
          </a:p>
          <a:p>
            <a:pPr indent="457200"/>
            <a:r>
              <a:rPr lang="zh-CN" altLang="en-US" dirty="0"/>
              <a:t>目前企业首先需要完成商业模式的重构。在这个重构的过程中，企业完成商业模式的转型。必须要与数字化转型紧密结合。甚至可以说，整个商业模式的重构，必须要依托于数字化信息技术的支撑，是以新的数字化信息技术支撑</a:t>
            </a:r>
            <a:endParaRPr lang="zh-HK" altLang="en-US" b="1" dirty="0">
              <a:solidFill>
                <a:srgbClr val="FF0000"/>
              </a:solidFill>
            </a:endParaRPr>
          </a:p>
        </p:txBody>
      </p:sp>
      <p:cxnSp>
        <p:nvCxnSpPr>
          <p:cNvPr id="8" name="直接连接符 7"/>
          <p:cNvCxnSpPr/>
          <p:nvPr/>
        </p:nvCxnSpPr>
        <p:spPr>
          <a:xfrm>
            <a:off x="730102" y="4572000"/>
            <a:ext cx="10781414" cy="0"/>
          </a:xfrm>
          <a:prstGeom prst="line">
            <a:avLst/>
          </a:prstGeom>
          <a:ln w="19050">
            <a:solidFill>
              <a:srgbClr val="AE0B2A"/>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flipV="1">
            <a:off x="5961322" y="2762694"/>
            <a:ext cx="0" cy="3912781"/>
          </a:xfrm>
          <a:prstGeom prst="line">
            <a:avLst/>
          </a:prstGeom>
          <a:ln w="19050">
            <a:solidFill>
              <a:srgbClr val="AE0B2A"/>
            </a:solidFill>
          </a:ln>
        </p:spPr>
        <p:style>
          <a:lnRef idx="2">
            <a:schemeClr val="accent1"/>
          </a:lnRef>
          <a:fillRef idx="0">
            <a:schemeClr val="accent1"/>
          </a:fillRef>
          <a:effectRef idx="1">
            <a:schemeClr val="accent1"/>
          </a:effectRef>
          <a:fontRef idx="minor">
            <a:schemeClr val="tx1"/>
          </a:fontRef>
        </p:style>
      </p:cxnSp>
      <p:sp>
        <p:nvSpPr>
          <p:cNvPr id="14" name="文本框 13"/>
          <p:cNvSpPr txBox="1"/>
          <p:nvPr/>
        </p:nvSpPr>
        <p:spPr>
          <a:xfrm>
            <a:off x="4834274" y="4174314"/>
            <a:ext cx="1127048" cy="369332"/>
          </a:xfrm>
          <a:prstGeom prst="rect">
            <a:avLst/>
          </a:prstGeom>
          <a:noFill/>
        </p:spPr>
        <p:txBody>
          <a:bodyPr wrap="square" rtlCol="0">
            <a:spAutoFit/>
          </a:bodyPr>
          <a:lstStyle/>
          <a:p>
            <a:r>
              <a:rPr lang="zh-CN" altLang="en-US" dirty="0"/>
              <a:t>产品模式</a:t>
            </a:r>
            <a:endParaRPr lang="zh-HK" altLang="en-US" dirty="0"/>
          </a:p>
        </p:txBody>
      </p:sp>
      <p:sp>
        <p:nvSpPr>
          <p:cNvPr id="15" name="文本框 14"/>
          <p:cNvSpPr txBox="1"/>
          <p:nvPr/>
        </p:nvSpPr>
        <p:spPr>
          <a:xfrm>
            <a:off x="5961322" y="4188491"/>
            <a:ext cx="1127048" cy="369332"/>
          </a:xfrm>
          <a:prstGeom prst="rect">
            <a:avLst/>
          </a:prstGeom>
          <a:noFill/>
        </p:spPr>
        <p:txBody>
          <a:bodyPr wrap="square" rtlCol="0">
            <a:spAutoFit/>
          </a:bodyPr>
          <a:lstStyle/>
          <a:p>
            <a:r>
              <a:rPr lang="zh-CN" altLang="en-US" dirty="0"/>
              <a:t>渠道模式</a:t>
            </a:r>
            <a:endParaRPr lang="zh-HK" altLang="en-US" dirty="0"/>
          </a:p>
        </p:txBody>
      </p:sp>
      <p:sp>
        <p:nvSpPr>
          <p:cNvPr id="16" name="文本框 15"/>
          <p:cNvSpPr txBox="1"/>
          <p:nvPr/>
        </p:nvSpPr>
        <p:spPr>
          <a:xfrm>
            <a:off x="4834274" y="4577318"/>
            <a:ext cx="1127048" cy="369332"/>
          </a:xfrm>
          <a:prstGeom prst="rect">
            <a:avLst/>
          </a:prstGeom>
          <a:noFill/>
        </p:spPr>
        <p:txBody>
          <a:bodyPr wrap="square" rtlCol="0">
            <a:spAutoFit/>
          </a:bodyPr>
          <a:lstStyle/>
          <a:p>
            <a:r>
              <a:rPr lang="zh-CN" altLang="en-US" dirty="0"/>
              <a:t>营销模式</a:t>
            </a:r>
            <a:endParaRPr lang="zh-HK" altLang="en-US" dirty="0"/>
          </a:p>
        </p:txBody>
      </p:sp>
      <p:sp>
        <p:nvSpPr>
          <p:cNvPr id="17" name="文本框 16"/>
          <p:cNvSpPr txBox="1"/>
          <p:nvPr/>
        </p:nvSpPr>
        <p:spPr>
          <a:xfrm>
            <a:off x="5961321" y="4572000"/>
            <a:ext cx="1332607" cy="369332"/>
          </a:xfrm>
          <a:prstGeom prst="rect">
            <a:avLst/>
          </a:prstGeom>
          <a:noFill/>
        </p:spPr>
        <p:txBody>
          <a:bodyPr wrap="square" rtlCol="0">
            <a:spAutoFit/>
          </a:bodyPr>
          <a:lstStyle/>
          <a:p>
            <a:r>
              <a:rPr lang="zh-CN" altLang="en-US" dirty="0"/>
              <a:t>供应链模式</a:t>
            </a:r>
            <a:endParaRPr lang="zh-HK" altLang="en-US" dirty="0"/>
          </a:p>
        </p:txBody>
      </p:sp>
      <p:sp>
        <p:nvSpPr>
          <p:cNvPr id="18" name="矩形 17"/>
          <p:cNvSpPr/>
          <p:nvPr/>
        </p:nvSpPr>
        <p:spPr>
          <a:xfrm>
            <a:off x="1233377" y="2913321"/>
            <a:ext cx="1268815" cy="318966"/>
          </a:xfrm>
          <a:prstGeom prst="rect">
            <a:avLst/>
          </a:prstGeom>
          <a:solidFill>
            <a:srgbClr val="AE0B2A"/>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传统模式</a:t>
            </a:r>
            <a:endParaRPr lang="zh-HK" altLang="en-US" sz="1600" b="1" dirty="0"/>
          </a:p>
        </p:txBody>
      </p:sp>
      <p:sp>
        <p:nvSpPr>
          <p:cNvPr id="19" name="矩形 18"/>
          <p:cNvSpPr/>
          <p:nvPr/>
        </p:nvSpPr>
        <p:spPr>
          <a:xfrm>
            <a:off x="3565459" y="2901962"/>
            <a:ext cx="1268815" cy="318966"/>
          </a:xfrm>
          <a:prstGeom prst="rect">
            <a:avLst/>
          </a:prstGeom>
          <a:solidFill>
            <a:srgbClr val="AE0B2A"/>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数字化模式</a:t>
            </a:r>
            <a:endParaRPr lang="zh-HK" altLang="en-US" sz="1600" b="1" dirty="0"/>
          </a:p>
        </p:txBody>
      </p:sp>
      <p:sp>
        <p:nvSpPr>
          <p:cNvPr id="20" name="矩形 19"/>
          <p:cNvSpPr/>
          <p:nvPr/>
        </p:nvSpPr>
        <p:spPr>
          <a:xfrm>
            <a:off x="1233377" y="3246463"/>
            <a:ext cx="1268815" cy="1226293"/>
          </a:xfrm>
          <a:prstGeom prst="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企业生产什么，用户购买什么，用户处于被动接受状态</a:t>
            </a:r>
            <a:endParaRPr lang="zh-HK" altLang="en-US" sz="1400" dirty="0">
              <a:solidFill>
                <a:schemeClr val="tx1"/>
              </a:solidFill>
            </a:endParaRPr>
          </a:p>
        </p:txBody>
      </p:sp>
      <p:sp>
        <p:nvSpPr>
          <p:cNvPr id="21" name="矩形 20"/>
          <p:cNvSpPr/>
          <p:nvPr/>
        </p:nvSpPr>
        <p:spPr>
          <a:xfrm>
            <a:off x="3565458" y="3232287"/>
            <a:ext cx="1268815" cy="1226293"/>
          </a:xfrm>
          <a:prstGeom prst="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用户需要什么，企业生产什么，用户参与到产品设计中</a:t>
            </a:r>
            <a:endParaRPr lang="zh-HK" altLang="en-US" sz="1400" dirty="0">
              <a:solidFill>
                <a:schemeClr val="tx1"/>
              </a:solidFill>
            </a:endParaRPr>
          </a:p>
        </p:txBody>
      </p:sp>
      <p:sp>
        <p:nvSpPr>
          <p:cNvPr id="22" name="箭头: 右 21"/>
          <p:cNvSpPr/>
          <p:nvPr/>
        </p:nvSpPr>
        <p:spPr>
          <a:xfrm>
            <a:off x="2814085" y="3579628"/>
            <a:ext cx="439479" cy="347316"/>
          </a:xfrm>
          <a:prstGeom prst="rightArrow">
            <a:avLst/>
          </a:prstGeom>
          <a:solidFill>
            <a:srgbClr val="AE0B2A"/>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3" name="箭头: 五边形 22"/>
          <p:cNvSpPr/>
          <p:nvPr/>
        </p:nvSpPr>
        <p:spPr>
          <a:xfrm>
            <a:off x="6450418" y="3407429"/>
            <a:ext cx="1594875" cy="45218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线下</a:t>
            </a:r>
            <a:endParaRPr lang="zh-HK" altLang="en-US" sz="1400" b="1" dirty="0">
              <a:solidFill>
                <a:schemeClr val="bg1"/>
              </a:solidFill>
            </a:endParaRPr>
          </a:p>
        </p:txBody>
      </p:sp>
      <p:sp>
        <p:nvSpPr>
          <p:cNvPr id="24" name="箭头: V 形 23"/>
          <p:cNvSpPr/>
          <p:nvPr/>
        </p:nvSpPr>
        <p:spPr>
          <a:xfrm>
            <a:off x="7889357" y="3407430"/>
            <a:ext cx="1594881" cy="45218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线上</a:t>
            </a:r>
            <a:endParaRPr lang="zh-HK" altLang="en-US" sz="1400" b="1" dirty="0">
              <a:solidFill>
                <a:schemeClr val="bg1"/>
              </a:solidFill>
            </a:endParaRPr>
          </a:p>
        </p:txBody>
      </p:sp>
      <p:sp>
        <p:nvSpPr>
          <p:cNvPr id="25" name="箭头: V 形 24"/>
          <p:cNvSpPr/>
          <p:nvPr/>
        </p:nvSpPr>
        <p:spPr>
          <a:xfrm>
            <a:off x="9328296" y="3405648"/>
            <a:ext cx="1864243" cy="45218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线上</a:t>
            </a:r>
            <a:r>
              <a:rPr lang="en-US" altLang="zh-CN" sz="1400" b="1" dirty="0">
                <a:solidFill>
                  <a:schemeClr val="bg1"/>
                </a:solidFill>
              </a:rPr>
              <a:t>+</a:t>
            </a:r>
            <a:r>
              <a:rPr lang="zh-CN" altLang="en-US" sz="1400" b="1" dirty="0">
                <a:solidFill>
                  <a:schemeClr val="bg1"/>
                </a:solidFill>
              </a:rPr>
              <a:t>线下</a:t>
            </a:r>
            <a:r>
              <a:rPr lang="en-US" altLang="zh-CN" sz="1400" b="1" dirty="0">
                <a:solidFill>
                  <a:schemeClr val="bg1"/>
                </a:solidFill>
              </a:rPr>
              <a:t>+AI</a:t>
            </a:r>
            <a:endParaRPr lang="zh-HK" altLang="en-US" sz="1400" b="1" dirty="0">
              <a:solidFill>
                <a:schemeClr val="bg1"/>
              </a:solidFill>
            </a:endParaRPr>
          </a:p>
        </p:txBody>
      </p:sp>
      <p:sp>
        <p:nvSpPr>
          <p:cNvPr id="26" name="文本框 25"/>
          <p:cNvSpPr txBox="1"/>
          <p:nvPr/>
        </p:nvSpPr>
        <p:spPr>
          <a:xfrm>
            <a:off x="6705601" y="3090530"/>
            <a:ext cx="1084508" cy="276999"/>
          </a:xfrm>
          <a:prstGeom prst="rect">
            <a:avLst/>
          </a:prstGeom>
          <a:noFill/>
        </p:spPr>
        <p:txBody>
          <a:bodyPr wrap="square" rtlCol="0">
            <a:spAutoFit/>
          </a:bodyPr>
          <a:lstStyle/>
          <a:p>
            <a:pPr algn="ctr"/>
            <a:r>
              <a:rPr lang="zh-CN" altLang="en-US" sz="1200" b="1" dirty="0"/>
              <a:t>传统模式</a:t>
            </a:r>
            <a:endParaRPr lang="zh-HK" altLang="en-US" sz="1200" b="1" dirty="0"/>
          </a:p>
        </p:txBody>
      </p:sp>
      <p:sp>
        <p:nvSpPr>
          <p:cNvPr id="27" name="文本框 26"/>
          <p:cNvSpPr txBox="1"/>
          <p:nvPr/>
        </p:nvSpPr>
        <p:spPr>
          <a:xfrm>
            <a:off x="8144543" y="3090529"/>
            <a:ext cx="1084508" cy="276999"/>
          </a:xfrm>
          <a:prstGeom prst="rect">
            <a:avLst/>
          </a:prstGeom>
          <a:noFill/>
        </p:spPr>
        <p:txBody>
          <a:bodyPr wrap="square" rtlCol="0">
            <a:spAutoFit/>
          </a:bodyPr>
          <a:lstStyle/>
          <a:p>
            <a:pPr algn="ctr"/>
            <a:r>
              <a:rPr lang="zh-CN" altLang="en-US" sz="1200" b="1" dirty="0"/>
              <a:t>互联网模式</a:t>
            </a:r>
            <a:endParaRPr lang="zh-HK" altLang="en-US" sz="1200" b="1" dirty="0"/>
          </a:p>
        </p:txBody>
      </p:sp>
      <p:sp>
        <p:nvSpPr>
          <p:cNvPr id="28" name="文本框 27"/>
          <p:cNvSpPr txBox="1"/>
          <p:nvPr/>
        </p:nvSpPr>
        <p:spPr>
          <a:xfrm>
            <a:off x="9583482" y="3090529"/>
            <a:ext cx="1084508" cy="276999"/>
          </a:xfrm>
          <a:prstGeom prst="rect">
            <a:avLst/>
          </a:prstGeom>
          <a:noFill/>
        </p:spPr>
        <p:txBody>
          <a:bodyPr wrap="square" rtlCol="0">
            <a:spAutoFit/>
          </a:bodyPr>
          <a:lstStyle/>
          <a:p>
            <a:pPr algn="ctr"/>
            <a:r>
              <a:rPr lang="zh-CN" altLang="en-US" sz="1200" b="1" dirty="0"/>
              <a:t>未来模式</a:t>
            </a:r>
            <a:endParaRPr lang="zh-HK" altLang="en-US" sz="1200" b="1" dirty="0"/>
          </a:p>
        </p:txBody>
      </p:sp>
      <p:sp>
        <p:nvSpPr>
          <p:cNvPr id="29" name="椭圆 28"/>
          <p:cNvSpPr/>
          <p:nvPr/>
        </p:nvSpPr>
        <p:spPr>
          <a:xfrm>
            <a:off x="942753" y="5206198"/>
            <a:ext cx="1722467" cy="1155354"/>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old-tv_79661"/>
          <p:cNvSpPr>
            <a:spLocks noChangeAspect="1"/>
          </p:cNvSpPr>
          <p:nvPr/>
        </p:nvSpPr>
        <p:spPr bwMode="auto">
          <a:xfrm>
            <a:off x="1762122" y="5882887"/>
            <a:ext cx="335213" cy="290620"/>
          </a:xfrm>
          <a:custGeom>
            <a:avLst/>
            <a:gdLst>
              <a:gd name="connsiteX0" fmla="*/ 504403 w 605381"/>
              <a:gd name="connsiteY0" fmla="*/ 387670 h 524849"/>
              <a:gd name="connsiteX1" fmla="*/ 563838 w 605381"/>
              <a:gd name="connsiteY1" fmla="*/ 387670 h 524849"/>
              <a:gd name="connsiteX2" fmla="*/ 569039 w 605381"/>
              <a:gd name="connsiteY2" fmla="*/ 392974 h 524849"/>
              <a:gd name="connsiteX3" fmla="*/ 563838 w 605381"/>
              <a:gd name="connsiteY3" fmla="*/ 398184 h 524849"/>
              <a:gd name="connsiteX4" fmla="*/ 504403 w 605381"/>
              <a:gd name="connsiteY4" fmla="*/ 398184 h 524849"/>
              <a:gd name="connsiteX5" fmla="*/ 499109 w 605381"/>
              <a:gd name="connsiteY5" fmla="*/ 392974 h 524849"/>
              <a:gd name="connsiteX6" fmla="*/ 504403 w 605381"/>
              <a:gd name="connsiteY6" fmla="*/ 387670 h 524849"/>
              <a:gd name="connsiteX7" fmla="*/ 504403 w 605381"/>
              <a:gd name="connsiteY7" fmla="*/ 352458 h 524849"/>
              <a:gd name="connsiteX8" fmla="*/ 563838 w 605381"/>
              <a:gd name="connsiteY8" fmla="*/ 352458 h 524849"/>
              <a:gd name="connsiteX9" fmla="*/ 569039 w 605381"/>
              <a:gd name="connsiteY9" fmla="*/ 357762 h 524849"/>
              <a:gd name="connsiteX10" fmla="*/ 563838 w 605381"/>
              <a:gd name="connsiteY10" fmla="*/ 362972 h 524849"/>
              <a:gd name="connsiteX11" fmla="*/ 504403 w 605381"/>
              <a:gd name="connsiteY11" fmla="*/ 362972 h 524849"/>
              <a:gd name="connsiteX12" fmla="*/ 499109 w 605381"/>
              <a:gd name="connsiteY12" fmla="*/ 357762 h 524849"/>
              <a:gd name="connsiteX13" fmla="*/ 504403 w 605381"/>
              <a:gd name="connsiteY13" fmla="*/ 352458 h 524849"/>
              <a:gd name="connsiteX14" fmla="*/ 504403 w 605381"/>
              <a:gd name="connsiteY14" fmla="*/ 317246 h 524849"/>
              <a:gd name="connsiteX15" fmla="*/ 563838 w 605381"/>
              <a:gd name="connsiteY15" fmla="*/ 317246 h 524849"/>
              <a:gd name="connsiteX16" fmla="*/ 569039 w 605381"/>
              <a:gd name="connsiteY16" fmla="*/ 322514 h 524849"/>
              <a:gd name="connsiteX17" fmla="*/ 563838 w 605381"/>
              <a:gd name="connsiteY17" fmla="*/ 327690 h 524849"/>
              <a:gd name="connsiteX18" fmla="*/ 504403 w 605381"/>
              <a:gd name="connsiteY18" fmla="*/ 327690 h 524849"/>
              <a:gd name="connsiteX19" fmla="*/ 499109 w 605381"/>
              <a:gd name="connsiteY19" fmla="*/ 322514 h 524849"/>
              <a:gd name="connsiteX20" fmla="*/ 504403 w 605381"/>
              <a:gd name="connsiteY20" fmla="*/ 317246 h 524849"/>
              <a:gd name="connsiteX21" fmla="*/ 504403 w 605381"/>
              <a:gd name="connsiteY21" fmla="*/ 282034 h 524849"/>
              <a:gd name="connsiteX22" fmla="*/ 563838 w 605381"/>
              <a:gd name="connsiteY22" fmla="*/ 282034 h 524849"/>
              <a:gd name="connsiteX23" fmla="*/ 569039 w 605381"/>
              <a:gd name="connsiteY23" fmla="*/ 287302 h 524849"/>
              <a:gd name="connsiteX24" fmla="*/ 563838 w 605381"/>
              <a:gd name="connsiteY24" fmla="*/ 292478 h 524849"/>
              <a:gd name="connsiteX25" fmla="*/ 504403 w 605381"/>
              <a:gd name="connsiteY25" fmla="*/ 292478 h 524849"/>
              <a:gd name="connsiteX26" fmla="*/ 499109 w 605381"/>
              <a:gd name="connsiteY26" fmla="*/ 287302 h 524849"/>
              <a:gd name="connsiteX27" fmla="*/ 504403 w 605381"/>
              <a:gd name="connsiteY27" fmla="*/ 282034 h 524849"/>
              <a:gd name="connsiteX28" fmla="*/ 561267 w 605381"/>
              <a:gd name="connsiteY28" fmla="*/ 216942 h 524849"/>
              <a:gd name="connsiteX29" fmla="*/ 549192 w 605381"/>
              <a:gd name="connsiteY29" fmla="*/ 229003 h 524849"/>
              <a:gd name="connsiteX30" fmla="*/ 561267 w 605381"/>
              <a:gd name="connsiteY30" fmla="*/ 241065 h 524849"/>
              <a:gd name="connsiteX31" fmla="*/ 573341 w 605381"/>
              <a:gd name="connsiteY31" fmla="*/ 229003 h 524849"/>
              <a:gd name="connsiteX32" fmla="*/ 561267 w 605381"/>
              <a:gd name="connsiteY32" fmla="*/ 216942 h 524849"/>
              <a:gd name="connsiteX33" fmla="*/ 509260 w 605381"/>
              <a:gd name="connsiteY33" fmla="*/ 216942 h 524849"/>
              <a:gd name="connsiteX34" fmla="*/ 497185 w 605381"/>
              <a:gd name="connsiteY34" fmla="*/ 229003 h 524849"/>
              <a:gd name="connsiteX35" fmla="*/ 509260 w 605381"/>
              <a:gd name="connsiteY35" fmla="*/ 241065 h 524849"/>
              <a:gd name="connsiteX36" fmla="*/ 521334 w 605381"/>
              <a:gd name="connsiteY36" fmla="*/ 229003 h 524849"/>
              <a:gd name="connsiteX37" fmla="*/ 509260 w 605381"/>
              <a:gd name="connsiteY37" fmla="*/ 216942 h 524849"/>
              <a:gd name="connsiteX38" fmla="*/ 561267 w 605381"/>
              <a:gd name="connsiteY38" fmla="*/ 206458 h 524849"/>
              <a:gd name="connsiteX39" fmla="*/ 583929 w 605381"/>
              <a:gd name="connsiteY39" fmla="*/ 229003 h 524849"/>
              <a:gd name="connsiteX40" fmla="*/ 561267 w 605381"/>
              <a:gd name="connsiteY40" fmla="*/ 251549 h 524849"/>
              <a:gd name="connsiteX41" fmla="*/ 538697 w 605381"/>
              <a:gd name="connsiteY41" fmla="*/ 229003 h 524849"/>
              <a:gd name="connsiteX42" fmla="*/ 561267 w 605381"/>
              <a:gd name="connsiteY42" fmla="*/ 206458 h 524849"/>
              <a:gd name="connsiteX43" fmla="*/ 509260 w 605381"/>
              <a:gd name="connsiteY43" fmla="*/ 206458 h 524849"/>
              <a:gd name="connsiteX44" fmla="*/ 531922 w 605381"/>
              <a:gd name="connsiteY44" fmla="*/ 229003 h 524849"/>
              <a:gd name="connsiteX45" fmla="*/ 509260 w 605381"/>
              <a:gd name="connsiteY45" fmla="*/ 251549 h 524849"/>
              <a:gd name="connsiteX46" fmla="*/ 486690 w 605381"/>
              <a:gd name="connsiteY46" fmla="*/ 229003 h 524849"/>
              <a:gd name="connsiteX47" fmla="*/ 509260 w 605381"/>
              <a:gd name="connsiteY47" fmla="*/ 206458 h 524849"/>
              <a:gd name="connsiteX48" fmla="*/ 229959 w 605381"/>
              <a:gd name="connsiteY48" fmla="*/ 195725 h 524849"/>
              <a:gd name="connsiteX49" fmla="*/ 237387 w 605381"/>
              <a:gd name="connsiteY49" fmla="*/ 195725 h 524849"/>
              <a:gd name="connsiteX50" fmla="*/ 237387 w 605381"/>
              <a:gd name="connsiteY50" fmla="*/ 203233 h 524849"/>
              <a:gd name="connsiteX51" fmla="*/ 88927 w 605381"/>
              <a:gd name="connsiteY51" fmla="*/ 351447 h 524849"/>
              <a:gd name="connsiteX52" fmla="*/ 85213 w 605381"/>
              <a:gd name="connsiteY52" fmla="*/ 353023 h 524849"/>
              <a:gd name="connsiteX53" fmla="*/ 81500 w 605381"/>
              <a:gd name="connsiteY53" fmla="*/ 351447 h 524849"/>
              <a:gd name="connsiteX54" fmla="*/ 81500 w 605381"/>
              <a:gd name="connsiteY54" fmla="*/ 344032 h 524849"/>
              <a:gd name="connsiteX55" fmla="*/ 176116 w 605381"/>
              <a:gd name="connsiteY55" fmla="*/ 195725 h 524849"/>
              <a:gd name="connsiteX56" fmla="*/ 183544 w 605381"/>
              <a:gd name="connsiteY56" fmla="*/ 195725 h 524849"/>
              <a:gd name="connsiteX57" fmla="*/ 183544 w 605381"/>
              <a:gd name="connsiteY57" fmla="*/ 203234 h 524849"/>
              <a:gd name="connsiteX58" fmla="*/ 88928 w 605381"/>
              <a:gd name="connsiteY58" fmla="*/ 297605 h 524849"/>
              <a:gd name="connsiteX59" fmla="*/ 85214 w 605381"/>
              <a:gd name="connsiteY59" fmla="*/ 299181 h 524849"/>
              <a:gd name="connsiteX60" fmla="*/ 81500 w 605381"/>
              <a:gd name="connsiteY60" fmla="*/ 297605 h 524849"/>
              <a:gd name="connsiteX61" fmla="*/ 81500 w 605381"/>
              <a:gd name="connsiteY61" fmla="*/ 290189 h 524849"/>
              <a:gd name="connsiteX62" fmla="*/ 122198 w 605381"/>
              <a:gd name="connsiteY62" fmla="*/ 195723 h 524849"/>
              <a:gd name="connsiteX63" fmla="*/ 129631 w 605381"/>
              <a:gd name="connsiteY63" fmla="*/ 195723 h 524849"/>
              <a:gd name="connsiteX64" fmla="*/ 129631 w 605381"/>
              <a:gd name="connsiteY64" fmla="*/ 203225 h 524849"/>
              <a:gd name="connsiteX65" fmla="*/ 88934 w 605381"/>
              <a:gd name="connsiteY65" fmla="*/ 243787 h 524849"/>
              <a:gd name="connsiteX66" fmla="*/ 85218 w 605381"/>
              <a:gd name="connsiteY66" fmla="*/ 245269 h 524849"/>
              <a:gd name="connsiteX67" fmla="*/ 81501 w 605381"/>
              <a:gd name="connsiteY67" fmla="*/ 243787 h 524849"/>
              <a:gd name="connsiteX68" fmla="*/ 81501 w 605381"/>
              <a:gd name="connsiteY68" fmla="*/ 236379 h 524849"/>
              <a:gd name="connsiteX69" fmla="*/ 44080 w 605381"/>
              <a:gd name="connsiteY69" fmla="*/ 168902 h 524849"/>
              <a:gd name="connsiteX70" fmla="*/ 44080 w 605381"/>
              <a:gd name="connsiteY70" fmla="*/ 399845 h 524849"/>
              <a:gd name="connsiteX71" fmla="*/ 103314 w 605381"/>
              <a:gd name="connsiteY71" fmla="*/ 399845 h 524849"/>
              <a:gd name="connsiteX72" fmla="*/ 108606 w 605381"/>
              <a:gd name="connsiteY72" fmla="*/ 405129 h 524849"/>
              <a:gd name="connsiteX73" fmla="*/ 103314 w 605381"/>
              <a:gd name="connsiteY73" fmla="*/ 410321 h 524849"/>
              <a:gd name="connsiteX74" fmla="*/ 44080 w 605381"/>
              <a:gd name="connsiteY74" fmla="*/ 410321 h 524849"/>
              <a:gd name="connsiteX75" fmla="*/ 44080 w 605381"/>
              <a:gd name="connsiteY75" fmla="*/ 479020 h 524849"/>
              <a:gd name="connsiteX76" fmla="*/ 465402 w 605381"/>
              <a:gd name="connsiteY76" fmla="*/ 479020 h 524849"/>
              <a:gd name="connsiteX77" fmla="*/ 465402 w 605381"/>
              <a:gd name="connsiteY77" fmla="*/ 444995 h 524849"/>
              <a:gd name="connsiteX78" fmla="*/ 270524 w 605381"/>
              <a:gd name="connsiteY78" fmla="*/ 444995 h 524849"/>
              <a:gd name="connsiteX79" fmla="*/ 265325 w 605381"/>
              <a:gd name="connsiteY79" fmla="*/ 439710 h 524849"/>
              <a:gd name="connsiteX80" fmla="*/ 270524 w 605381"/>
              <a:gd name="connsiteY80" fmla="*/ 434426 h 524849"/>
              <a:gd name="connsiteX81" fmla="*/ 465402 w 605381"/>
              <a:gd name="connsiteY81" fmla="*/ 434426 h 524849"/>
              <a:gd name="connsiteX82" fmla="*/ 465402 w 605381"/>
              <a:gd name="connsiteY82" fmla="*/ 168902 h 524849"/>
              <a:gd name="connsiteX83" fmla="*/ 38881 w 605381"/>
              <a:gd name="connsiteY83" fmla="*/ 158333 h 524849"/>
              <a:gd name="connsiteX84" fmla="*/ 470601 w 605381"/>
              <a:gd name="connsiteY84" fmla="*/ 158333 h 524849"/>
              <a:gd name="connsiteX85" fmla="*/ 475893 w 605381"/>
              <a:gd name="connsiteY85" fmla="*/ 163618 h 524849"/>
              <a:gd name="connsiteX86" fmla="*/ 475893 w 605381"/>
              <a:gd name="connsiteY86" fmla="*/ 484211 h 524849"/>
              <a:gd name="connsiteX87" fmla="*/ 470601 w 605381"/>
              <a:gd name="connsiteY87" fmla="*/ 489496 h 524849"/>
              <a:gd name="connsiteX88" fmla="*/ 38881 w 605381"/>
              <a:gd name="connsiteY88" fmla="*/ 489496 h 524849"/>
              <a:gd name="connsiteX89" fmla="*/ 33589 w 605381"/>
              <a:gd name="connsiteY89" fmla="*/ 484211 h 524849"/>
              <a:gd name="connsiteX90" fmla="*/ 33589 w 605381"/>
              <a:gd name="connsiteY90" fmla="*/ 163618 h 524849"/>
              <a:gd name="connsiteX91" fmla="*/ 38881 w 605381"/>
              <a:gd name="connsiteY91" fmla="*/ 158333 h 524849"/>
              <a:gd name="connsiteX92" fmla="*/ 41040 w 605381"/>
              <a:gd name="connsiteY92" fmla="*/ 133425 h 524849"/>
              <a:gd name="connsiteX93" fmla="*/ 10492 w 605381"/>
              <a:gd name="connsiteY93" fmla="*/ 163920 h 524849"/>
              <a:gd name="connsiteX94" fmla="*/ 10492 w 605381"/>
              <a:gd name="connsiteY94" fmla="*/ 483973 h 524849"/>
              <a:gd name="connsiteX95" fmla="*/ 41040 w 605381"/>
              <a:gd name="connsiteY95" fmla="*/ 514375 h 524849"/>
              <a:gd name="connsiteX96" fmla="*/ 564341 w 605381"/>
              <a:gd name="connsiteY96" fmla="*/ 514375 h 524849"/>
              <a:gd name="connsiteX97" fmla="*/ 594889 w 605381"/>
              <a:gd name="connsiteY97" fmla="*/ 483973 h 524849"/>
              <a:gd name="connsiteX98" fmla="*/ 594889 w 605381"/>
              <a:gd name="connsiteY98" fmla="*/ 464694 h 524849"/>
              <a:gd name="connsiteX99" fmla="*/ 562763 w 605381"/>
              <a:gd name="connsiteY99" fmla="*/ 464694 h 524849"/>
              <a:gd name="connsiteX100" fmla="*/ 557471 w 605381"/>
              <a:gd name="connsiteY100" fmla="*/ 459411 h 524849"/>
              <a:gd name="connsiteX101" fmla="*/ 562763 w 605381"/>
              <a:gd name="connsiteY101" fmla="*/ 454220 h 524849"/>
              <a:gd name="connsiteX102" fmla="*/ 594889 w 605381"/>
              <a:gd name="connsiteY102" fmla="*/ 454220 h 524849"/>
              <a:gd name="connsiteX103" fmla="*/ 594889 w 605381"/>
              <a:gd name="connsiteY103" fmla="*/ 163920 h 524849"/>
              <a:gd name="connsiteX104" fmla="*/ 564341 w 605381"/>
              <a:gd name="connsiteY104" fmla="*/ 133425 h 524849"/>
              <a:gd name="connsiteX105" fmla="*/ 313740 w 605381"/>
              <a:gd name="connsiteY105" fmla="*/ 1529 h 524849"/>
              <a:gd name="connsiteX106" fmla="*/ 321168 w 605381"/>
              <a:gd name="connsiteY106" fmla="*/ 1529 h 524849"/>
              <a:gd name="connsiteX107" fmla="*/ 321168 w 605381"/>
              <a:gd name="connsiteY107" fmla="*/ 8944 h 524849"/>
              <a:gd name="connsiteX108" fmla="*/ 206962 w 605381"/>
              <a:gd name="connsiteY108" fmla="*/ 122951 h 524849"/>
              <a:gd name="connsiteX109" fmla="*/ 564341 w 605381"/>
              <a:gd name="connsiteY109" fmla="*/ 122951 h 524849"/>
              <a:gd name="connsiteX110" fmla="*/ 605381 w 605381"/>
              <a:gd name="connsiteY110" fmla="*/ 163920 h 524849"/>
              <a:gd name="connsiteX111" fmla="*/ 605381 w 605381"/>
              <a:gd name="connsiteY111" fmla="*/ 483973 h 524849"/>
              <a:gd name="connsiteX112" fmla="*/ 564341 w 605381"/>
              <a:gd name="connsiteY112" fmla="*/ 524849 h 524849"/>
              <a:gd name="connsiteX113" fmla="*/ 41040 w 605381"/>
              <a:gd name="connsiteY113" fmla="*/ 524849 h 524849"/>
              <a:gd name="connsiteX114" fmla="*/ 0 w 605381"/>
              <a:gd name="connsiteY114" fmla="*/ 483973 h 524849"/>
              <a:gd name="connsiteX115" fmla="*/ 0 w 605381"/>
              <a:gd name="connsiteY115" fmla="*/ 163920 h 524849"/>
              <a:gd name="connsiteX116" fmla="*/ 41040 w 605381"/>
              <a:gd name="connsiteY116" fmla="*/ 122951 h 524849"/>
              <a:gd name="connsiteX117" fmla="*/ 186443 w 605381"/>
              <a:gd name="connsiteY117" fmla="*/ 122951 h 524849"/>
              <a:gd name="connsiteX118" fmla="*/ 72887 w 605381"/>
              <a:gd name="connsiteY118" fmla="*/ 9593 h 524849"/>
              <a:gd name="connsiteX119" fmla="*/ 72887 w 605381"/>
              <a:gd name="connsiteY119" fmla="*/ 2178 h 524849"/>
              <a:gd name="connsiteX120" fmla="*/ 80408 w 605381"/>
              <a:gd name="connsiteY120" fmla="*/ 2178 h 524849"/>
              <a:gd name="connsiteX121" fmla="*/ 196749 w 605381"/>
              <a:gd name="connsiteY121" fmla="*/ 118317 h 52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5381" h="524849">
                <a:moveTo>
                  <a:pt x="504403" y="387670"/>
                </a:moveTo>
                <a:lnTo>
                  <a:pt x="563838" y="387670"/>
                </a:lnTo>
                <a:cubicBezTo>
                  <a:pt x="566717" y="387670"/>
                  <a:pt x="569039" y="389996"/>
                  <a:pt x="569039" y="392974"/>
                </a:cubicBezTo>
                <a:cubicBezTo>
                  <a:pt x="569039" y="395858"/>
                  <a:pt x="566717" y="398184"/>
                  <a:pt x="563838" y="398184"/>
                </a:cubicBezTo>
                <a:lnTo>
                  <a:pt x="504403" y="398184"/>
                </a:lnTo>
                <a:cubicBezTo>
                  <a:pt x="501431" y="398184"/>
                  <a:pt x="499109" y="395858"/>
                  <a:pt x="499109" y="392974"/>
                </a:cubicBezTo>
                <a:cubicBezTo>
                  <a:pt x="499109" y="389996"/>
                  <a:pt x="501431" y="387670"/>
                  <a:pt x="504403" y="387670"/>
                </a:cubicBezTo>
                <a:close/>
                <a:moveTo>
                  <a:pt x="504403" y="352458"/>
                </a:moveTo>
                <a:lnTo>
                  <a:pt x="563838" y="352458"/>
                </a:lnTo>
                <a:cubicBezTo>
                  <a:pt x="566717" y="352458"/>
                  <a:pt x="569039" y="354784"/>
                  <a:pt x="569039" y="357762"/>
                </a:cubicBezTo>
                <a:cubicBezTo>
                  <a:pt x="569039" y="360646"/>
                  <a:pt x="566717" y="362972"/>
                  <a:pt x="563838" y="362972"/>
                </a:cubicBezTo>
                <a:lnTo>
                  <a:pt x="504403" y="362972"/>
                </a:lnTo>
                <a:cubicBezTo>
                  <a:pt x="501431" y="362972"/>
                  <a:pt x="499109" y="360646"/>
                  <a:pt x="499109" y="357762"/>
                </a:cubicBezTo>
                <a:cubicBezTo>
                  <a:pt x="499109" y="354784"/>
                  <a:pt x="501431" y="352458"/>
                  <a:pt x="504403" y="352458"/>
                </a:cubicBezTo>
                <a:close/>
                <a:moveTo>
                  <a:pt x="504403" y="317246"/>
                </a:moveTo>
                <a:lnTo>
                  <a:pt x="563838" y="317246"/>
                </a:lnTo>
                <a:cubicBezTo>
                  <a:pt x="566717" y="317246"/>
                  <a:pt x="569039" y="319557"/>
                  <a:pt x="569039" y="322514"/>
                </a:cubicBezTo>
                <a:cubicBezTo>
                  <a:pt x="569039" y="325379"/>
                  <a:pt x="566717" y="327690"/>
                  <a:pt x="563838" y="327690"/>
                </a:cubicBezTo>
                <a:lnTo>
                  <a:pt x="504403" y="327690"/>
                </a:lnTo>
                <a:cubicBezTo>
                  <a:pt x="501431" y="327690"/>
                  <a:pt x="499109" y="325379"/>
                  <a:pt x="499109" y="322514"/>
                </a:cubicBezTo>
                <a:cubicBezTo>
                  <a:pt x="499109" y="319557"/>
                  <a:pt x="501431" y="317246"/>
                  <a:pt x="504403" y="317246"/>
                </a:cubicBezTo>
                <a:close/>
                <a:moveTo>
                  <a:pt x="504403" y="282034"/>
                </a:moveTo>
                <a:lnTo>
                  <a:pt x="563838" y="282034"/>
                </a:lnTo>
                <a:cubicBezTo>
                  <a:pt x="566717" y="282034"/>
                  <a:pt x="569039" y="284345"/>
                  <a:pt x="569039" y="287302"/>
                </a:cubicBezTo>
                <a:cubicBezTo>
                  <a:pt x="569039" y="290167"/>
                  <a:pt x="566717" y="292478"/>
                  <a:pt x="563838" y="292478"/>
                </a:cubicBezTo>
                <a:lnTo>
                  <a:pt x="504403" y="292478"/>
                </a:lnTo>
                <a:cubicBezTo>
                  <a:pt x="501431" y="292478"/>
                  <a:pt x="499109" y="290167"/>
                  <a:pt x="499109" y="287302"/>
                </a:cubicBezTo>
                <a:cubicBezTo>
                  <a:pt x="499109" y="284345"/>
                  <a:pt x="501431" y="282034"/>
                  <a:pt x="504403" y="282034"/>
                </a:cubicBezTo>
                <a:close/>
                <a:moveTo>
                  <a:pt x="561267" y="216942"/>
                </a:moveTo>
                <a:cubicBezTo>
                  <a:pt x="554672" y="216942"/>
                  <a:pt x="549192" y="222323"/>
                  <a:pt x="549192" y="229003"/>
                </a:cubicBezTo>
                <a:cubicBezTo>
                  <a:pt x="549192" y="235684"/>
                  <a:pt x="554672" y="241065"/>
                  <a:pt x="561267" y="241065"/>
                </a:cubicBezTo>
                <a:cubicBezTo>
                  <a:pt x="567954" y="241065"/>
                  <a:pt x="573341" y="235684"/>
                  <a:pt x="573341" y="229003"/>
                </a:cubicBezTo>
                <a:cubicBezTo>
                  <a:pt x="573341" y="222323"/>
                  <a:pt x="567954" y="216942"/>
                  <a:pt x="561267" y="216942"/>
                </a:cubicBezTo>
                <a:close/>
                <a:moveTo>
                  <a:pt x="509260" y="216942"/>
                </a:moveTo>
                <a:cubicBezTo>
                  <a:pt x="502665" y="216942"/>
                  <a:pt x="497185" y="222323"/>
                  <a:pt x="497185" y="229003"/>
                </a:cubicBezTo>
                <a:cubicBezTo>
                  <a:pt x="497185" y="235684"/>
                  <a:pt x="502665" y="241065"/>
                  <a:pt x="509260" y="241065"/>
                </a:cubicBezTo>
                <a:cubicBezTo>
                  <a:pt x="515947" y="241065"/>
                  <a:pt x="521334" y="235684"/>
                  <a:pt x="521334" y="229003"/>
                </a:cubicBezTo>
                <a:cubicBezTo>
                  <a:pt x="521334" y="222323"/>
                  <a:pt x="515947" y="216942"/>
                  <a:pt x="509260" y="216942"/>
                </a:cubicBezTo>
                <a:close/>
                <a:moveTo>
                  <a:pt x="561267" y="206458"/>
                </a:moveTo>
                <a:cubicBezTo>
                  <a:pt x="573805" y="206458"/>
                  <a:pt x="583929" y="216571"/>
                  <a:pt x="583929" y="229003"/>
                </a:cubicBezTo>
                <a:cubicBezTo>
                  <a:pt x="583929" y="241436"/>
                  <a:pt x="573805" y="251549"/>
                  <a:pt x="561267" y="251549"/>
                </a:cubicBezTo>
                <a:cubicBezTo>
                  <a:pt x="548821" y="251549"/>
                  <a:pt x="538697" y="241436"/>
                  <a:pt x="538697" y="229003"/>
                </a:cubicBezTo>
                <a:cubicBezTo>
                  <a:pt x="538697" y="216571"/>
                  <a:pt x="548821" y="206458"/>
                  <a:pt x="561267" y="206458"/>
                </a:cubicBezTo>
                <a:close/>
                <a:moveTo>
                  <a:pt x="509260" y="206458"/>
                </a:moveTo>
                <a:cubicBezTo>
                  <a:pt x="521798" y="206458"/>
                  <a:pt x="531922" y="216571"/>
                  <a:pt x="531922" y="229003"/>
                </a:cubicBezTo>
                <a:cubicBezTo>
                  <a:pt x="531922" y="241436"/>
                  <a:pt x="521798" y="251549"/>
                  <a:pt x="509260" y="251549"/>
                </a:cubicBezTo>
                <a:cubicBezTo>
                  <a:pt x="496814" y="251549"/>
                  <a:pt x="486690" y="241436"/>
                  <a:pt x="486690" y="229003"/>
                </a:cubicBezTo>
                <a:cubicBezTo>
                  <a:pt x="486690" y="216571"/>
                  <a:pt x="496814" y="206458"/>
                  <a:pt x="509260" y="206458"/>
                </a:cubicBezTo>
                <a:close/>
                <a:moveTo>
                  <a:pt x="229959" y="195725"/>
                </a:moveTo>
                <a:cubicBezTo>
                  <a:pt x="232001" y="193686"/>
                  <a:pt x="235344" y="193686"/>
                  <a:pt x="237387" y="195725"/>
                </a:cubicBezTo>
                <a:cubicBezTo>
                  <a:pt x="239429" y="197857"/>
                  <a:pt x="239429" y="201101"/>
                  <a:pt x="237387" y="203233"/>
                </a:cubicBezTo>
                <a:lnTo>
                  <a:pt x="88927" y="351447"/>
                </a:lnTo>
                <a:cubicBezTo>
                  <a:pt x="87906" y="352467"/>
                  <a:pt x="86513" y="353023"/>
                  <a:pt x="85213" y="353023"/>
                </a:cubicBezTo>
                <a:cubicBezTo>
                  <a:pt x="83821" y="353023"/>
                  <a:pt x="82521" y="352467"/>
                  <a:pt x="81500" y="351447"/>
                </a:cubicBezTo>
                <a:cubicBezTo>
                  <a:pt x="79457" y="349408"/>
                  <a:pt x="79457" y="346071"/>
                  <a:pt x="81500" y="344032"/>
                </a:cubicBezTo>
                <a:close/>
                <a:moveTo>
                  <a:pt x="176116" y="195725"/>
                </a:moveTo>
                <a:cubicBezTo>
                  <a:pt x="178159" y="193686"/>
                  <a:pt x="181502" y="193686"/>
                  <a:pt x="183544" y="195725"/>
                </a:cubicBezTo>
                <a:cubicBezTo>
                  <a:pt x="185587" y="197858"/>
                  <a:pt x="185587" y="201102"/>
                  <a:pt x="183544" y="203234"/>
                </a:cubicBezTo>
                <a:lnTo>
                  <a:pt x="88928" y="297605"/>
                </a:lnTo>
                <a:cubicBezTo>
                  <a:pt x="87907" y="298625"/>
                  <a:pt x="86514" y="299181"/>
                  <a:pt x="85214" y="299181"/>
                </a:cubicBezTo>
                <a:cubicBezTo>
                  <a:pt x="83821" y="299181"/>
                  <a:pt x="82521" y="298625"/>
                  <a:pt x="81500" y="297605"/>
                </a:cubicBezTo>
                <a:cubicBezTo>
                  <a:pt x="79457" y="295566"/>
                  <a:pt x="79457" y="292228"/>
                  <a:pt x="81500" y="290189"/>
                </a:cubicBezTo>
                <a:close/>
                <a:moveTo>
                  <a:pt x="122198" y="195723"/>
                </a:moveTo>
                <a:cubicBezTo>
                  <a:pt x="124242" y="193686"/>
                  <a:pt x="127587" y="193686"/>
                  <a:pt x="129631" y="195723"/>
                </a:cubicBezTo>
                <a:cubicBezTo>
                  <a:pt x="131675" y="197853"/>
                  <a:pt x="131675" y="201095"/>
                  <a:pt x="129631" y="203225"/>
                </a:cubicBezTo>
                <a:lnTo>
                  <a:pt x="88934" y="243787"/>
                </a:lnTo>
                <a:cubicBezTo>
                  <a:pt x="87912" y="244806"/>
                  <a:pt x="86519" y="245269"/>
                  <a:pt x="85218" y="245269"/>
                </a:cubicBezTo>
                <a:cubicBezTo>
                  <a:pt x="83824" y="245269"/>
                  <a:pt x="82523" y="244806"/>
                  <a:pt x="81501" y="243787"/>
                </a:cubicBezTo>
                <a:cubicBezTo>
                  <a:pt x="79457" y="241750"/>
                  <a:pt x="79457" y="238416"/>
                  <a:pt x="81501" y="236379"/>
                </a:cubicBezTo>
                <a:close/>
                <a:moveTo>
                  <a:pt x="44080" y="168902"/>
                </a:moveTo>
                <a:lnTo>
                  <a:pt x="44080" y="399845"/>
                </a:lnTo>
                <a:lnTo>
                  <a:pt x="103314" y="399845"/>
                </a:lnTo>
                <a:cubicBezTo>
                  <a:pt x="106285" y="399845"/>
                  <a:pt x="108606" y="402162"/>
                  <a:pt x="108606" y="405129"/>
                </a:cubicBezTo>
                <a:cubicBezTo>
                  <a:pt x="108606" y="408003"/>
                  <a:pt x="106285" y="410321"/>
                  <a:pt x="103314" y="410321"/>
                </a:cubicBezTo>
                <a:lnTo>
                  <a:pt x="44080" y="410321"/>
                </a:lnTo>
                <a:lnTo>
                  <a:pt x="44080" y="479020"/>
                </a:lnTo>
                <a:lnTo>
                  <a:pt x="465402" y="479020"/>
                </a:lnTo>
                <a:lnTo>
                  <a:pt x="465402" y="444995"/>
                </a:lnTo>
                <a:lnTo>
                  <a:pt x="270524" y="444995"/>
                </a:lnTo>
                <a:cubicBezTo>
                  <a:pt x="267646" y="444995"/>
                  <a:pt x="265325" y="442584"/>
                  <a:pt x="265325" y="439710"/>
                </a:cubicBezTo>
                <a:cubicBezTo>
                  <a:pt x="265325" y="436836"/>
                  <a:pt x="267646" y="434426"/>
                  <a:pt x="270524" y="434426"/>
                </a:cubicBezTo>
                <a:lnTo>
                  <a:pt x="465402" y="434426"/>
                </a:lnTo>
                <a:lnTo>
                  <a:pt x="465402" y="168902"/>
                </a:lnTo>
                <a:close/>
                <a:moveTo>
                  <a:pt x="38881" y="158333"/>
                </a:moveTo>
                <a:lnTo>
                  <a:pt x="470601" y="158333"/>
                </a:lnTo>
                <a:cubicBezTo>
                  <a:pt x="473572" y="158333"/>
                  <a:pt x="475893" y="160743"/>
                  <a:pt x="475893" y="163618"/>
                </a:cubicBezTo>
                <a:lnTo>
                  <a:pt x="475893" y="484211"/>
                </a:lnTo>
                <a:cubicBezTo>
                  <a:pt x="475893" y="487178"/>
                  <a:pt x="473572" y="489496"/>
                  <a:pt x="470601" y="489496"/>
                </a:cubicBezTo>
                <a:lnTo>
                  <a:pt x="38881" y="489496"/>
                </a:lnTo>
                <a:cubicBezTo>
                  <a:pt x="35910" y="489496"/>
                  <a:pt x="33589" y="487178"/>
                  <a:pt x="33589" y="484211"/>
                </a:cubicBezTo>
                <a:lnTo>
                  <a:pt x="33589" y="163618"/>
                </a:lnTo>
                <a:cubicBezTo>
                  <a:pt x="33589" y="160743"/>
                  <a:pt x="35910" y="158333"/>
                  <a:pt x="38881" y="158333"/>
                </a:cubicBezTo>
                <a:close/>
                <a:moveTo>
                  <a:pt x="41040" y="133425"/>
                </a:moveTo>
                <a:cubicBezTo>
                  <a:pt x="24234" y="133425"/>
                  <a:pt x="10492" y="147143"/>
                  <a:pt x="10492" y="163920"/>
                </a:cubicBezTo>
                <a:lnTo>
                  <a:pt x="10492" y="483973"/>
                </a:lnTo>
                <a:cubicBezTo>
                  <a:pt x="10492" y="500750"/>
                  <a:pt x="24234" y="514375"/>
                  <a:pt x="41040" y="514375"/>
                </a:cubicBezTo>
                <a:lnTo>
                  <a:pt x="564341" y="514375"/>
                </a:lnTo>
                <a:cubicBezTo>
                  <a:pt x="581147" y="514375"/>
                  <a:pt x="594889" y="500750"/>
                  <a:pt x="594889" y="483973"/>
                </a:cubicBezTo>
                <a:lnTo>
                  <a:pt x="594889" y="464694"/>
                </a:lnTo>
                <a:lnTo>
                  <a:pt x="562763" y="464694"/>
                </a:lnTo>
                <a:cubicBezTo>
                  <a:pt x="559885" y="464694"/>
                  <a:pt x="557471" y="462377"/>
                  <a:pt x="557471" y="459411"/>
                </a:cubicBezTo>
                <a:cubicBezTo>
                  <a:pt x="557471" y="456537"/>
                  <a:pt x="559885" y="454220"/>
                  <a:pt x="562763" y="454220"/>
                </a:cubicBezTo>
                <a:lnTo>
                  <a:pt x="594889" y="454220"/>
                </a:lnTo>
                <a:lnTo>
                  <a:pt x="594889" y="163920"/>
                </a:lnTo>
                <a:cubicBezTo>
                  <a:pt x="594889" y="147143"/>
                  <a:pt x="581147" y="133425"/>
                  <a:pt x="564341" y="133425"/>
                </a:cubicBezTo>
                <a:close/>
                <a:moveTo>
                  <a:pt x="313740" y="1529"/>
                </a:moveTo>
                <a:cubicBezTo>
                  <a:pt x="315782" y="-510"/>
                  <a:pt x="319125" y="-510"/>
                  <a:pt x="321168" y="1529"/>
                </a:cubicBezTo>
                <a:cubicBezTo>
                  <a:pt x="323210" y="3568"/>
                  <a:pt x="323210" y="6905"/>
                  <a:pt x="321168" y="8944"/>
                </a:cubicBezTo>
                <a:lnTo>
                  <a:pt x="206962" y="122951"/>
                </a:lnTo>
                <a:lnTo>
                  <a:pt x="564341" y="122951"/>
                </a:lnTo>
                <a:cubicBezTo>
                  <a:pt x="586997" y="122951"/>
                  <a:pt x="605381" y="141304"/>
                  <a:pt x="605381" y="163920"/>
                </a:cubicBezTo>
                <a:lnTo>
                  <a:pt x="605381" y="483973"/>
                </a:lnTo>
                <a:cubicBezTo>
                  <a:pt x="605381" y="506497"/>
                  <a:pt x="586997" y="524849"/>
                  <a:pt x="564341" y="524849"/>
                </a:cubicBezTo>
                <a:lnTo>
                  <a:pt x="41040" y="524849"/>
                </a:lnTo>
                <a:cubicBezTo>
                  <a:pt x="18384" y="524849"/>
                  <a:pt x="0" y="506497"/>
                  <a:pt x="0" y="483973"/>
                </a:cubicBezTo>
                <a:lnTo>
                  <a:pt x="0" y="163920"/>
                </a:lnTo>
                <a:cubicBezTo>
                  <a:pt x="0" y="141304"/>
                  <a:pt x="18384" y="122951"/>
                  <a:pt x="41040" y="122951"/>
                </a:cubicBezTo>
                <a:lnTo>
                  <a:pt x="186443" y="122951"/>
                </a:lnTo>
                <a:lnTo>
                  <a:pt x="72887" y="9593"/>
                </a:lnTo>
                <a:cubicBezTo>
                  <a:pt x="70844" y="7554"/>
                  <a:pt x="70844" y="4217"/>
                  <a:pt x="72887" y="2178"/>
                </a:cubicBezTo>
                <a:cubicBezTo>
                  <a:pt x="75023" y="139"/>
                  <a:pt x="78272" y="139"/>
                  <a:pt x="80408" y="2178"/>
                </a:cubicBezTo>
                <a:lnTo>
                  <a:pt x="196749" y="118317"/>
                </a:lnTo>
                <a:close/>
              </a:path>
            </a:pathLst>
          </a:custGeom>
          <a:solidFill>
            <a:schemeClr val="accent1"/>
          </a:solidFill>
          <a:ln>
            <a:noFill/>
          </a:ln>
        </p:spPr>
      </p:sp>
      <p:sp>
        <p:nvSpPr>
          <p:cNvPr id="31" name="news-paper-folded_77260"/>
          <p:cNvSpPr>
            <a:spLocks noChangeAspect="1"/>
          </p:cNvSpPr>
          <p:nvPr/>
        </p:nvSpPr>
        <p:spPr bwMode="auto">
          <a:xfrm>
            <a:off x="1455198" y="5337342"/>
            <a:ext cx="327504" cy="333144"/>
          </a:xfrm>
          <a:custGeom>
            <a:avLst/>
            <a:gdLst>
              <a:gd name="connsiteX0" fmla="*/ 62857 w 594231"/>
              <a:gd name="connsiteY0" fmla="*/ 511035 h 604464"/>
              <a:gd name="connsiteX1" fmla="*/ 210793 w 594231"/>
              <a:gd name="connsiteY1" fmla="*/ 511035 h 604464"/>
              <a:gd name="connsiteX2" fmla="*/ 219952 w 594231"/>
              <a:gd name="connsiteY2" fmla="*/ 520315 h 604464"/>
              <a:gd name="connsiteX3" fmla="*/ 210793 w 594231"/>
              <a:gd name="connsiteY3" fmla="*/ 529594 h 604464"/>
              <a:gd name="connsiteX4" fmla="*/ 62857 w 594231"/>
              <a:gd name="connsiteY4" fmla="*/ 529594 h 604464"/>
              <a:gd name="connsiteX5" fmla="*/ 53559 w 594231"/>
              <a:gd name="connsiteY5" fmla="*/ 520315 h 604464"/>
              <a:gd name="connsiteX6" fmla="*/ 62857 w 594231"/>
              <a:gd name="connsiteY6" fmla="*/ 511035 h 604464"/>
              <a:gd name="connsiteX7" fmla="*/ 182610 w 594231"/>
              <a:gd name="connsiteY7" fmla="*/ 459946 h 604464"/>
              <a:gd name="connsiteX8" fmla="*/ 210791 w 594231"/>
              <a:gd name="connsiteY8" fmla="*/ 459946 h 604464"/>
              <a:gd name="connsiteX9" fmla="*/ 219953 w 594231"/>
              <a:gd name="connsiteY9" fmla="*/ 469224 h 604464"/>
              <a:gd name="connsiteX10" fmla="*/ 210791 w 594231"/>
              <a:gd name="connsiteY10" fmla="*/ 478364 h 604464"/>
              <a:gd name="connsiteX11" fmla="*/ 182610 w 594231"/>
              <a:gd name="connsiteY11" fmla="*/ 478364 h 604464"/>
              <a:gd name="connsiteX12" fmla="*/ 173309 w 594231"/>
              <a:gd name="connsiteY12" fmla="*/ 469224 h 604464"/>
              <a:gd name="connsiteX13" fmla="*/ 182610 w 594231"/>
              <a:gd name="connsiteY13" fmla="*/ 459946 h 604464"/>
              <a:gd name="connsiteX14" fmla="*/ 62858 w 594231"/>
              <a:gd name="connsiteY14" fmla="*/ 459946 h 604464"/>
              <a:gd name="connsiteX15" fmla="*/ 144745 w 594231"/>
              <a:gd name="connsiteY15" fmla="*/ 459946 h 604464"/>
              <a:gd name="connsiteX16" fmla="*/ 154044 w 594231"/>
              <a:gd name="connsiteY16" fmla="*/ 469224 h 604464"/>
              <a:gd name="connsiteX17" fmla="*/ 144745 w 594231"/>
              <a:gd name="connsiteY17" fmla="*/ 478364 h 604464"/>
              <a:gd name="connsiteX18" fmla="*/ 62858 w 594231"/>
              <a:gd name="connsiteY18" fmla="*/ 478364 h 604464"/>
              <a:gd name="connsiteX19" fmla="*/ 53559 w 594231"/>
              <a:gd name="connsiteY19" fmla="*/ 469224 h 604464"/>
              <a:gd name="connsiteX20" fmla="*/ 62858 w 594231"/>
              <a:gd name="connsiteY20" fmla="*/ 459946 h 604464"/>
              <a:gd name="connsiteX21" fmla="*/ 275457 w 594231"/>
              <a:gd name="connsiteY21" fmla="*/ 444506 h 604464"/>
              <a:gd name="connsiteX22" fmla="*/ 275457 w 594231"/>
              <a:gd name="connsiteY22" fmla="*/ 515184 h 604464"/>
              <a:gd name="connsiteX23" fmla="*/ 404796 w 594231"/>
              <a:gd name="connsiteY23" fmla="*/ 515184 h 604464"/>
              <a:gd name="connsiteX24" fmla="*/ 404796 w 594231"/>
              <a:gd name="connsiteY24" fmla="*/ 444506 h 604464"/>
              <a:gd name="connsiteX25" fmla="*/ 266158 w 594231"/>
              <a:gd name="connsiteY25" fmla="*/ 426074 h 604464"/>
              <a:gd name="connsiteX26" fmla="*/ 414094 w 594231"/>
              <a:gd name="connsiteY26" fmla="*/ 426074 h 604464"/>
              <a:gd name="connsiteX27" fmla="*/ 423392 w 594231"/>
              <a:gd name="connsiteY27" fmla="*/ 435359 h 604464"/>
              <a:gd name="connsiteX28" fmla="*/ 423392 w 594231"/>
              <a:gd name="connsiteY28" fmla="*/ 524331 h 604464"/>
              <a:gd name="connsiteX29" fmla="*/ 414094 w 594231"/>
              <a:gd name="connsiteY29" fmla="*/ 533616 h 604464"/>
              <a:gd name="connsiteX30" fmla="*/ 266158 w 594231"/>
              <a:gd name="connsiteY30" fmla="*/ 533616 h 604464"/>
              <a:gd name="connsiteX31" fmla="*/ 256999 w 594231"/>
              <a:gd name="connsiteY31" fmla="*/ 524331 h 604464"/>
              <a:gd name="connsiteX32" fmla="*/ 256999 w 594231"/>
              <a:gd name="connsiteY32" fmla="*/ 435359 h 604464"/>
              <a:gd name="connsiteX33" fmla="*/ 266158 w 594231"/>
              <a:gd name="connsiteY33" fmla="*/ 426074 h 604464"/>
              <a:gd name="connsiteX34" fmla="*/ 62857 w 594231"/>
              <a:gd name="connsiteY34" fmla="*/ 408786 h 604464"/>
              <a:gd name="connsiteX35" fmla="*/ 210793 w 594231"/>
              <a:gd name="connsiteY35" fmla="*/ 408786 h 604464"/>
              <a:gd name="connsiteX36" fmla="*/ 219952 w 594231"/>
              <a:gd name="connsiteY36" fmla="*/ 417926 h 604464"/>
              <a:gd name="connsiteX37" fmla="*/ 210793 w 594231"/>
              <a:gd name="connsiteY37" fmla="*/ 427204 h 604464"/>
              <a:gd name="connsiteX38" fmla="*/ 62857 w 594231"/>
              <a:gd name="connsiteY38" fmla="*/ 427204 h 604464"/>
              <a:gd name="connsiteX39" fmla="*/ 53559 w 594231"/>
              <a:gd name="connsiteY39" fmla="*/ 417926 h 604464"/>
              <a:gd name="connsiteX40" fmla="*/ 62857 w 594231"/>
              <a:gd name="connsiteY40" fmla="*/ 408786 h 604464"/>
              <a:gd name="connsiteX41" fmla="*/ 495556 w 594231"/>
              <a:gd name="connsiteY41" fmla="*/ 408645 h 604464"/>
              <a:gd name="connsiteX42" fmla="*/ 536181 w 594231"/>
              <a:gd name="connsiteY42" fmla="*/ 408645 h 604464"/>
              <a:gd name="connsiteX43" fmla="*/ 545470 w 594231"/>
              <a:gd name="connsiteY43" fmla="*/ 417923 h 604464"/>
              <a:gd name="connsiteX44" fmla="*/ 536181 w 594231"/>
              <a:gd name="connsiteY44" fmla="*/ 427063 h 604464"/>
              <a:gd name="connsiteX45" fmla="*/ 495556 w 594231"/>
              <a:gd name="connsiteY45" fmla="*/ 427063 h 604464"/>
              <a:gd name="connsiteX46" fmla="*/ 486266 w 594231"/>
              <a:gd name="connsiteY46" fmla="*/ 417923 h 604464"/>
              <a:gd name="connsiteX47" fmla="*/ 495556 w 594231"/>
              <a:gd name="connsiteY47" fmla="*/ 408645 h 604464"/>
              <a:gd name="connsiteX48" fmla="*/ 266158 w 594231"/>
              <a:gd name="connsiteY48" fmla="*/ 380771 h 604464"/>
              <a:gd name="connsiteX49" fmla="*/ 414094 w 594231"/>
              <a:gd name="connsiteY49" fmla="*/ 380771 h 604464"/>
              <a:gd name="connsiteX50" fmla="*/ 423392 w 594231"/>
              <a:gd name="connsiteY50" fmla="*/ 389911 h 604464"/>
              <a:gd name="connsiteX51" fmla="*/ 414094 w 594231"/>
              <a:gd name="connsiteY51" fmla="*/ 399189 h 604464"/>
              <a:gd name="connsiteX52" fmla="*/ 266158 w 594231"/>
              <a:gd name="connsiteY52" fmla="*/ 399189 h 604464"/>
              <a:gd name="connsiteX53" fmla="*/ 256999 w 594231"/>
              <a:gd name="connsiteY53" fmla="*/ 389911 h 604464"/>
              <a:gd name="connsiteX54" fmla="*/ 266158 w 594231"/>
              <a:gd name="connsiteY54" fmla="*/ 380771 h 604464"/>
              <a:gd name="connsiteX55" fmla="*/ 478771 w 594231"/>
              <a:gd name="connsiteY55" fmla="*/ 374715 h 604464"/>
              <a:gd name="connsiteX56" fmla="*/ 478771 w 594231"/>
              <a:gd name="connsiteY56" fmla="*/ 459797 h 604464"/>
              <a:gd name="connsiteX57" fmla="*/ 536224 w 594231"/>
              <a:gd name="connsiteY57" fmla="*/ 459797 h 604464"/>
              <a:gd name="connsiteX58" fmla="*/ 545521 w 594231"/>
              <a:gd name="connsiteY58" fmla="*/ 469081 h 604464"/>
              <a:gd name="connsiteX59" fmla="*/ 536224 w 594231"/>
              <a:gd name="connsiteY59" fmla="*/ 478365 h 604464"/>
              <a:gd name="connsiteX60" fmla="*/ 478771 w 594231"/>
              <a:gd name="connsiteY60" fmla="*/ 478365 h 604464"/>
              <a:gd name="connsiteX61" fmla="*/ 478771 w 594231"/>
              <a:gd name="connsiteY61" fmla="*/ 510929 h 604464"/>
              <a:gd name="connsiteX62" fmla="*/ 536224 w 594231"/>
              <a:gd name="connsiteY62" fmla="*/ 510929 h 604464"/>
              <a:gd name="connsiteX63" fmla="*/ 545521 w 594231"/>
              <a:gd name="connsiteY63" fmla="*/ 520213 h 604464"/>
              <a:gd name="connsiteX64" fmla="*/ 536224 w 594231"/>
              <a:gd name="connsiteY64" fmla="*/ 529498 h 604464"/>
              <a:gd name="connsiteX65" fmla="*/ 478771 w 594231"/>
              <a:gd name="connsiteY65" fmla="*/ 529498 h 604464"/>
              <a:gd name="connsiteX66" fmla="*/ 478910 w 594231"/>
              <a:gd name="connsiteY66" fmla="*/ 537535 h 604464"/>
              <a:gd name="connsiteX67" fmla="*/ 527342 w 594231"/>
              <a:gd name="connsiteY67" fmla="*/ 586034 h 604464"/>
              <a:gd name="connsiteX68" fmla="*/ 575774 w 594231"/>
              <a:gd name="connsiteY68" fmla="*/ 537673 h 604464"/>
              <a:gd name="connsiteX69" fmla="*/ 575774 w 594231"/>
              <a:gd name="connsiteY69" fmla="*/ 374715 h 604464"/>
              <a:gd name="connsiteX70" fmla="*/ 266158 w 594231"/>
              <a:gd name="connsiteY70" fmla="*/ 329541 h 604464"/>
              <a:gd name="connsiteX71" fmla="*/ 414094 w 594231"/>
              <a:gd name="connsiteY71" fmla="*/ 329541 h 604464"/>
              <a:gd name="connsiteX72" fmla="*/ 423392 w 594231"/>
              <a:gd name="connsiteY72" fmla="*/ 338821 h 604464"/>
              <a:gd name="connsiteX73" fmla="*/ 414094 w 594231"/>
              <a:gd name="connsiteY73" fmla="*/ 348100 h 604464"/>
              <a:gd name="connsiteX74" fmla="*/ 266158 w 594231"/>
              <a:gd name="connsiteY74" fmla="*/ 348100 h 604464"/>
              <a:gd name="connsiteX75" fmla="*/ 256999 w 594231"/>
              <a:gd name="connsiteY75" fmla="*/ 338821 h 604464"/>
              <a:gd name="connsiteX76" fmla="*/ 266158 w 594231"/>
              <a:gd name="connsiteY76" fmla="*/ 329541 h 604464"/>
              <a:gd name="connsiteX77" fmla="*/ 373418 w 594231"/>
              <a:gd name="connsiteY77" fmla="*/ 278381 h 604464"/>
              <a:gd name="connsiteX78" fmla="*/ 414091 w 594231"/>
              <a:gd name="connsiteY78" fmla="*/ 278381 h 604464"/>
              <a:gd name="connsiteX79" fmla="*/ 423392 w 594231"/>
              <a:gd name="connsiteY79" fmla="*/ 287659 h 604464"/>
              <a:gd name="connsiteX80" fmla="*/ 414091 w 594231"/>
              <a:gd name="connsiteY80" fmla="*/ 296799 h 604464"/>
              <a:gd name="connsiteX81" fmla="*/ 373418 w 594231"/>
              <a:gd name="connsiteY81" fmla="*/ 296799 h 604464"/>
              <a:gd name="connsiteX82" fmla="*/ 364117 w 594231"/>
              <a:gd name="connsiteY82" fmla="*/ 287659 h 604464"/>
              <a:gd name="connsiteX83" fmla="*/ 373418 w 594231"/>
              <a:gd name="connsiteY83" fmla="*/ 278381 h 604464"/>
              <a:gd name="connsiteX84" fmla="*/ 266159 w 594231"/>
              <a:gd name="connsiteY84" fmla="*/ 278381 h 604464"/>
              <a:gd name="connsiteX85" fmla="*/ 335554 w 594231"/>
              <a:gd name="connsiteY85" fmla="*/ 278381 h 604464"/>
              <a:gd name="connsiteX86" fmla="*/ 344853 w 594231"/>
              <a:gd name="connsiteY86" fmla="*/ 287659 h 604464"/>
              <a:gd name="connsiteX87" fmla="*/ 335554 w 594231"/>
              <a:gd name="connsiteY87" fmla="*/ 296799 h 604464"/>
              <a:gd name="connsiteX88" fmla="*/ 266159 w 594231"/>
              <a:gd name="connsiteY88" fmla="*/ 296799 h 604464"/>
              <a:gd name="connsiteX89" fmla="*/ 256999 w 594231"/>
              <a:gd name="connsiteY89" fmla="*/ 287659 h 604464"/>
              <a:gd name="connsiteX90" fmla="*/ 266159 w 594231"/>
              <a:gd name="connsiteY90" fmla="*/ 278381 h 604464"/>
              <a:gd name="connsiteX91" fmla="*/ 266158 w 594231"/>
              <a:gd name="connsiteY91" fmla="*/ 230326 h 604464"/>
              <a:gd name="connsiteX92" fmla="*/ 414094 w 594231"/>
              <a:gd name="connsiteY92" fmla="*/ 230326 h 604464"/>
              <a:gd name="connsiteX93" fmla="*/ 423392 w 594231"/>
              <a:gd name="connsiteY93" fmla="*/ 239466 h 604464"/>
              <a:gd name="connsiteX94" fmla="*/ 414094 w 594231"/>
              <a:gd name="connsiteY94" fmla="*/ 248744 h 604464"/>
              <a:gd name="connsiteX95" fmla="*/ 266158 w 594231"/>
              <a:gd name="connsiteY95" fmla="*/ 248744 h 604464"/>
              <a:gd name="connsiteX96" fmla="*/ 256999 w 594231"/>
              <a:gd name="connsiteY96" fmla="*/ 239466 h 604464"/>
              <a:gd name="connsiteX97" fmla="*/ 266158 w 594231"/>
              <a:gd name="connsiteY97" fmla="*/ 230326 h 604464"/>
              <a:gd name="connsiteX98" fmla="*/ 266158 w 594231"/>
              <a:gd name="connsiteY98" fmla="*/ 179025 h 604464"/>
              <a:gd name="connsiteX99" fmla="*/ 414094 w 594231"/>
              <a:gd name="connsiteY99" fmla="*/ 179025 h 604464"/>
              <a:gd name="connsiteX100" fmla="*/ 423392 w 594231"/>
              <a:gd name="connsiteY100" fmla="*/ 188305 h 604464"/>
              <a:gd name="connsiteX101" fmla="*/ 414094 w 594231"/>
              <a:gd name="connsiteY101" fmla="*/ 197584 h 604464"/>
              <a:gd name="connsiteX102" fmla="*/ 266158 w 594231"/>
              <a:gd name="connsiteY102" fmla="*/ 197584 h 604464"/>
              <a:gd name="connsiteX103" fmla="*/ 256999 w 594231"/>
              <a:gd name="connsiteY103" fmla="*/ 188305 h 604464"/>
              <a:gd name="connsiteX104" fmla="*/ 266158 w 594231"/>
              <a:gd name="connsiteY104" fmla="*/ 179025 h 604464"/>
              <a:gd name="connsiteX105" fmla="*/ 470445 w 594231"/>
              <a:gd name="connsiteY105" fmla="*/ 173372 h 604464"/>
              <a:gd name="connsiteX106" fmla="*/ 478771 w 594231"/>
              <a:gd name="connsiteY106" fmla="*/ 183072 h 604464"/>
              <a:gd name="connsiteX107" fmla="*/ 478771 w 594231"/>
              <a:gd name="connsiteY107" fmla="*/ 356146 h 604464"/>
              <a:gd name="connsiteX108" fmla="*/ 585072 w 594231"/>
              <a:gd name="connsiteY108" fmla="*/ 356146 h 604464"/>
              <a:gd name="connsiteX109" fmla="*/ 594231 w 594231"/>
              <a:gd name="connsiteY109" fmla="*/ 365430 h 604464"/>
              <a:gd name="connsiteX110" fmla="*/ 594231 w 594231"/>
              <a:gd name="connsiteY110" fmla="*/ 536426 h 604464"/>
              <a:gd name="connsiteX111" fmla="*/ 529007 w 594231"/>
              <a:gd name="connsiteY111" fmla="*/ 604464 h 604464"/>
              <a:gd name="connsiteX112" fmla="*/ 525677 w 594231"/>
              <a:gd name="connsiteY112" fmla="*/ 604464 h 604464"/>
              <a:gd name="connsiteX113" fmla="*/ 524983 w 594231"/>
              <a:gd name="connsiteY113" fmla="*/ 604464 h 604464"/>
              <a:gd name="connsiteX114" fmla="*/ 66889 w 594231"/>
              <a:gd name="connsiteY114" fmla="*/ 604464 h 604464"/>
              <a:gd name="connsiteX115" fmla="*/ 0 w 594231"/>
              <a:gd name="connsiteY115" fmla="*/ 537673 h 604464"/>
              <a:gd name="connsiteX116" fmla="*/ 0 w 594231"/>
              <a:gd name="connsiteY116" fmla="*/ 488481 h 604464"/>
              <a:gd name="connsiteX117" fmla="*/ 9159 w 594231"/>
              <a:gd name="connsiteY117" fmla="*/ 479197 h 604464"/>
              <a:gd name="connsiteX118" fmla="*/ 18457 w 594231"/>
              <a:gd name="connsiteY118" fmla="*/ 488481 h 604464"/>
              <a:gd name="connsiteX119" fmla="*/ 18457 w 594231"/>
              <a:gd name="connsiteY119" fmla="*/ 537673 h 604464"/>
              <a:gd name="connsiteX120" fmla="*/ 66889 w 594231"/>
              <a:gd name="connsiteY120" fmla="*/ 586034 h 604464"/>
              <a:gd name="connsiteX121" fmla="*/ 481130 w 594231"/>
              <a:gd name="connsiteY121" fmla="*/ 586034 h 604464"/>
              <a:gd name="connsiteX122" fmla="*/ 460453 w 594231"/>
              <a:gd name="connsiteY122" fmla="*/ 537673 h 604464"/>
              <a:gd name="connsiteX123" fmla="*/ 460314 w 594231"/>
              <a:gd name="connsiteY123" fmla="*/ 182656 h 604464"/>
              <a:gd name="connsiteX124" fmla="*/ 470445 w 594231"/>
              <a:gd name="connsiteY124" fmla="*/ 173372 h 604464"/>
              <a:gd name="connsiteX125" fmla="*/ 344981 w 594231"/>
              <a:gd name="connsiteY125" fmla="*/ 127935 h 604464"/>
              <a:gd name="connsiteX126" fmla="*/ 414095 w 594231"/>
              <a:gd name="connsiteY126" fmla="*/ 127935 h 604464"/>
              <a:gd name="connsiteX127" fmla="*/ 423393 w 594231"/>
              <a:gd name="connsiteY127" fmla="*/ 137213 h 604464"/>
              <a:gd name="connsiteX128" fmla="*/ 414095 w 594231"/>
              <a:gd name="connsiteY128" fmla="*/ 146353 h 604464"/>
              <a:gd name="connsiteX129" fmla="*/ 344981 w 594231"/>
              <a:gd name="connsiteY129" fmla="*/ 146353 h 604464"/>
              <a:gd name="connsiteX130" fmla="*/ 335821 w 594231"/>
              <a:gd name="connsiteY130" fmla="*/ 137213 h 604464"/>
              <a:gd name="connsiteX131" fmla="*/ 344981 w 594231"/>
              <a:gd name="connsiteY131" fmla="*/ 127935 h 604464"/>
              <a:gd name="connsiteX132" fmla="*/ 266151 w 594231"/>
              <a:gd name="connsiteY132" fmla="*/ 127935 h 604464"/>
              <a:gd name="connsiteX133" fmla="*/ 299290 w 594231"/>
              <a:gd name="connsiteY133" fmla="*/ 127935 h 604464"/>
              <a:gd name="connsiteX134" fmla="*/ 308441 w 594231"/>
              <a:gd name="connsiteY134" fmla="*/ 137213 h 604464"/>
              <a:gd name="connsiteX135" fmla="*/ 299290 w 594231"/>
              <a:gd name="connsiteY135" fmla="*/ 146353 h 604464"/>
              <a:gd name="connsiteX136" fmla="*/ 266151 w 594231"/>
              <a:gd name="connsiteY136" fmla="*/ 146353 h 604464"/>
              <a:gd name="connsiteX137" fmla="*/ 256999 w 594231"/>
              <a:gd name="connsiteY137" fmla="*/ 137213 h 604464"/>
              <a:gd name="connsiteX138" fmla="*/ 266151 w 594231"/>
              <a:gd name="connsiteY138" fmla="*/ 127935 h 604464"/>
              <a:gd name="connsiteX139" fmla="*/ 62857 w 594231"/>
              <a:gd name="connsiteY139" fmla="*/ 127935 h 604464"/>
              <a:gd name="connsiteX140" fmla="*/ 210793 w 594231"/>
              <a:gd name="connsiteY140" fmla="*/ 127935 h 604464"/>
              <a:gd name="connsiteX141" fmla="*/ 219952 w 594231"/>
              <a:gd name="connsiteY141" fmla="*/ 137218 h 604464"/>
              <a:gd name="connsiteX142" fmla="*/ 219952 w 594231"/>
              <a:gd name="connsiteY142" fmla="*/ 258447 h 604464"/>
              <a:gd name="connsiteX143" fmla="*/ 210793 w 594231"/>
              <a:gd name="connsiteY143" fmla="*/ 267591 h 604464"/>
              <a:gd name="connsiteX144" fmla="*/ 201495 w 594231"/>
              <a:gd name="connsiteY144" fmla="*/ 258447 h 604464"/>
              <a:gd name="connsiteX145" fmla="*/ 201495 w 594231"/>
              <a:gd name="connsiteY145" fmla="*/ 146362 h 604464"/>
              <a:gd name="connsiteX146" fmla="*/ 72017 w 594231"/>
              <a:gd name="connsiteY146" fmla="*/ 146362 h 604464"/>
              <a:gd name="connsiteX147" fmla="*/ 72017 w 594231"/>
              <a:gd name="connsiteY147" fmla="*/ 359310 h 604464"/>
              <a:gd name="connsiteX148" fmla="*/ 201495 w 594231"/>
              <a:gd name="connsiteY148" fmla="*/ 359310 h 604464"/>
              <a:gd name="connsiteX149" fmla="*/ 201495 w 594231"/>
              <a:gd name="connsiteY149" fmla="*/ 300843 h 604464"/>
              <a:gd name="connsiteX150" fmla="*/ 210793 w 594231"/>
              <a:gd name="connsiteY150" fmla="*/ 291699 h 604464"/>
              <a:gd name="connsiteX151" fmla="*/ 219952 w 594231"/>
              <a:gd name="connsiteY151" fmla="*/ 300843 h 604464"/>
              <a:gd name="connsiteX152" fmla="*/ 219952 w 594231"/>
              <a:gd name="connsiteY152" fmla="*/ 368593 h 604464"/>
              <a:gd name="connsiteX153" fmla="*/ 210793 w 594231"/>
              <a:gd name="connsiteY153" fmla="*/ 377737 h 604464"/>
              <a:gd name="connsiteX154" fmla="*/ 62857 w 594231"/>
              <a:gd name="connsiteY154" fmla="*/ 377737 h 604464"/>
              <a:gd name="connsiteX155" fmla="*/ 53559 w 594231"/>
              <a:gd name="connsiteY155" fmla="*/ 368593 h 604464"/>
              <a:gd name="connsiteX156" fmla="*/ 53559 w 594231"/>
              <a:gd name="connsiteY156" fmla="*/ 137218 h 604464"/>
              <a:gd name="connsiteX157" fmla="*/ 62857 w 594231"/>
              <a:gd name="connsiteY157" fmla="*/ 127935 h 604464"/>
              <a:gd name="connsiteX158" fmla="*/ 146406 w 594231"/>
              <a:gd name="connsiteY158" fmla="*/ 71201 h 604464"/>
              <a:gd name="connsiteX159" fmla="*/ 408096 w 594231"/>
              <a:gd name="connsiteY159" fmla="*/ 71201 h 604464"/>
              <a:gd name="connsiteX160" fmla="*/ 417254 w 594231"/>
              <a:gd name="connsiteY160" fmla="*/ 80514 h 604464"/>
              <a:gd name="connsiteX161" fmla="*/ 408096 w 594231"/>
              <a:gd name="connsiteY161" fmla="*/ 89689 h 604464"/>
              <a:gd name="connsiteX162" fmla="*/ 146406 w 594231"/>
              <a:gd name="connsiteY162" fmla="*/ 89689 h 604464"/>
              <a:gd name="connsiteX163" fmla="*/ 137109 w 594231"/>
              <a:gd name="connsiteY163" fmla="*/ 80514 h 604464"/>
              <a:gd name="connsiteX164" fmla="*/ 146406 w 594231"/>
              <a:gd name="connsiteY164" fmla="*/ 71201 h 604464"/>
              <a:gd name="connsiteX165" fmla="*/ 100598 w 594231"/>
              <a:gd name="connsiteY165" fmla="*/ 71201 h 604464"/>
              <a:gd name="connsiteX166" fmla="*/ 116394 w 594231"/>
              <a:gd name="connsiteY166" fmla="*/ 71201 h 604464"/>
              <a:gd name="connsiteX167" fmla="*/ 125677 w 594231"/>
              <a:gd name="connsiteY167" fmla="*/ 80514 h 604464"/>
              <a:gd name="connsiteX168" fmla="*/ 116394 w 594231"/>
              <a:gd name="connsiteY168" fmla="*/ 89689 h 604464"/>
              <a:gd name="connsiteX169" fmla="*/ 100598 w 594231"/>
              <a:gd name="connsiteY169" fmla="*/ 89689 h 604464"/>
              <a:gd name="connsiteX170" fmla="*/ 91453 w 594231"/>
              <a:gd name="connsiteY170" fmla="*/ 80514 h 604464"/>
              <a:gd name="connsiteX171" fmla="*/ 100598 w 594231"/>
              <a:gd name="connsiteY171" fmla="*/ 71201 h 604464"/>
              <a:gd name="connsiteX172" fmla="*/ 58118 w 594231"/>
              <a:gd name="connsiteY172" fmla="*/ 71201 h 604464"/>
              <a:gd name="connsiteX173" fmla="*/ 70732 w 594231"/>
              <a:gd name="connsiteY173" fmla="*/ 71201 h 604464"/>
              <a:gd name="connsiteX174" fmla="*/ 79880 w 594231"/>
              <a:gd name="connsiteY174" fmla="*/ 80514 h 604464"/>
              <a:gd name="connsiteX175" fmla="*/ 70732 w 594231"/>
              <a:gd name="connsiteY175" fmla="*/ 89689 h 604464"/>
              <a:gd name="connsiteX176" fmla="*/ 58118 w 594231"/>
              <a:gd name="connsiteY176" fmla="*/ 89689 h 604464"/>
              <a:gd name="connsiteX177" fmla="*/ 48831 w 594231"/>
              <a:gd name="connsiteY177" fmla="*/ 80514 h 604464"/>
              <a:gd name="connsiteX178" fmla="*/ 58118 w 594231"/>
              <a:gd name="connsiteY178" fmla="*/ 71201 h 604464"/>
              <a:gd name="connsiteX179" fmla="*/ 9158 w 594231"/>
              <a:gd name="connsiteY179" fmla="*/ 0 h 604464"/>
              <a:gd name="connsiteX180" fmla="*/ 469557 w 594231"/>
              <a:gd name="connsiteY180" fmla="*/ 0 h 604464"/>
              <a:gd name="connsiteX181" fmla="*/ 478715 w 594231"/>
              <a:gd name="connsiteY181" fmla="*/ 9284 h 604464"/>
              <a:gd name="connsiteX182" fmla="*/ 478715 w 594231"/>
              <a:gd name="connsiteY182" fmla="*/ 131774 h 604464"/>
              <a:gd name="connsiteX183" fmla="*/ 469557 w 594231"/>
              <a:gd name="connsiteY183" fmla="*/ 141057 h 604464"/>
              <a:gd name="connsiteX184" fmla="*/ 460260 w 594231"/>
              <a:gd name="connsiteY184" fmla="*/ 131774 h 604464"/>
              <a:gd name="connsiteX185" fmla="*/ 460260 w 594231"/>
              <a:gd name="connsiteY185" fmla="*/ 18429 h 604464"/>
              <a:gd name="connsiteX186" fmla="*/ 18455 w 594231"/>
              <a:gd name="connsiteY186" fmla="*/ 18429 h 604464"/>
              <a:gd name="connsiteX187" fmla="*/ 18455 w 594231"/>
              <a:gd name="connsiteY187" fmla="*/ 447698 h 604464"/>
              <a:gd name="connsiteX188" fmla="*/ 9158 w 594231"/>
              <a:gd name="connsiteY188" fmla="*/ 456982 h 604464"/>
              <a:gd name="connsiteX189" fmla="*/ 0 w 594231"/>
              <a:gd name="connsiteY189" fmla="*/ 447698 h 604464"/>
              <a:gd name="connsiteX190" fmla="*/ 0 w 594231"/>
              <a:gd name="connsiteY190" fmla="*/ 9284 h 604464"/>
              <a:gd name="connsiteX191" fmla="*/ 9158 w 594231"/>
              <a:gd name="connsiteY191"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94231" h="604464">
                <a:moveTo>
                  <a:pt x="62857" y="511035"/>
                </a:moveTo>
                <a:lnTo>
                  <a:pt x="210793" y="511035"/>
                </a:lnTo>
                <a:cubicBezTo>
                  <a:pt x="215789" y="511035"/>
                  <a:pt x="219952" y="515190"/>
                  <a:pt x="219952" y="520315"/>
                </a:cubicBezTo>
                <a:cubicBezTo>
                  <a:pt x="219952" y="525439"/>
                  <a:pt x="215789" y="529594"/>
                  <a:pt x="210793" y="529594"/>
                </a:cubicBezTo>
                <a:lnTo>
                  <a:pt x="62857" y="529594"/>
                </a:lnTo>
                <a:cubicBezTo>
                  <a:pt x="57723" y="529594"/>
                  <a:pt x="53559" y="525439"/>
                  <a:pt x="53559" y="520315"/>
                </a:cubicBezTo>
                <a:cubicBezTo>
                  <a:pt x="53559" y="515190"/>
                  <a:pt x="57723" y="511035"/>
                  <a:pt x="62857" y="511035"/>
                </a:cubicBezTo>
                <a:close/>
                <a:moveTo>
                  <a:pt x="182610" y="459946"/>
                </a:moveTo>
                <a:lnTo>
                  <a:pt x="210791" y="459946"/>
                </a:lnTo>
                <a:cubicBezTo>
                  <a:pt x="215789" y="459946"/>
                  <a:pt x="219953" y="464101"/>
                  <a:pt x="219953" y="469224"/>
                </a:cubicBezTo>
                <a:cubicBezTo>
                  <a:pt x="219953" y="474210"/>
                  <a:pt x="215789" y="478364"/>
                  <a:pt x="210791" y="478364"/>
                </a:cubicBezTo>
                <a:lnTo>
                  <a:pt x="182610" y="478364"/>
                </a:lnTo>
                <a:cubicBezTo>
                  <a:pt x="177474" y="478364"/>
                  <a:pt x="173309" y="474210"/>
                  <a:pt x="173309" y="469224"/>
                </a:cubicBezTo>
                <a:cubicBezTo>
                  <a:pt x="173309" y="464101"/>
                  <a:pt x="177474" y="459946"/>
                  <a:pt x="182610" y="459946"/>
                </a:cubicBezTo>
                <a:close/>
                <a:moveTo>
                  <a:pt x="62858" y="459946"/>
                </a:moveTo>
                <a:lnTo>
                  <a:pt x="144745" y="459946"/>
                </a:lnTo>
                <a:cubicBezTo>
                  <a:pt x="149881" y="459946"/>
                  <a:pt x="154044" y="464101"/>
                  <a:pt x="154044" y="469224"/>
                </a:cubicBezTo>
                <a:cubicBezTo>
                  <a:pt x="154044" y="474210"/>
                  <a:pt x="149881" y="478364"/>
                  <a:pt x="144745" y="478364"/>
                </a:cubicBezTo>
                <a:lnTo>
                  <a:pt x="62858" y="478364"/>
                </a:lnTo>
                <a:cubicBezTo>
                  <a:pt x="57723" y="478364"/>
                  <a:pt x="53559" y="474210"/>
                  <a:pt x="53559" y="469224"/>
                </a:cubicBezTo>
                <a:cubicBezTo>
                  <a:pt x="53559" y="464101"/>
                  <a:pt x="57723" y="459946"/>
                  <a:pt x="62858" y="459946"/>
                </a:cubicBezTo>
                <a:close/>
                <a:moveTo>
                  <a:pt x="275457" y="444506"/>
                </a:moveTo>
                <a:lnTo>
                  <a:pt x="275457" y="515184"/>
                </a:lnTo>
                <a:lnTo>
                  <a:pt x="404796" y="515184"/>
                </a:lnTo>
                <a:lnTo>
                  <a:pt x="404796" y="444506"/>
                </a:lnTo>
                <a:close/>
                <a:moveTo>
                  <a:pt x="266158" y="426074"/>
                </a:moveTo>
                <a:lnTo>
                  <a:pt x="414094" y="426074"/>
                </a:lnTo>
                <a:cubicBezTo>
                  <a:pt x="419229" y="426074"/>
                  <a:pt x="423392" y="430232"/>
                  <a:pt x="423392" y="435359"/>
                </a:cubicBezTo>
                <a:lnTo>
                  <a:pt x="423392" y="524331"/>
                </a:lnTo>
                <a:cubicBezTo>
                  <a:pt x="423392" y="529459"/>
                  <a:pt x="419229" y="533616"/>
                  <a:pt x="414094" y="533616"/>
                </a:cubicBezTo>
                <a:lnTo>
                  <a:pt x="266158" y="533616"/>
                </a:lnTo>
                <a:cubicBezTo>
                  <a:pt x="261024" y="533616"/>
                  <a:pt x="256999" y="529459"/>
                  <a:pt x="256999" y="524331"/>
                </a:cubicBezTo>
                <a:lnTo>
                  <a:pt x="256999" y="435359"/>
                </a:lnTo>
                <a:cubicBezTo>
                  <a:pt x="256999" y="430232"/>
                  <a:pt x="261024" y="426074"/>
                  <a:pt x="266158" y="426074"/>
                </a:cubicBezTo>
                <a:close/>
                <a:moveTo>
                  <a:pt x="62857" y="408786"/>
                </a:moveTo>
                <a:lnTo>
                  <a:pt x="210793" y="408786"/>
                </a:lnTo>
                <a:cubicBezTo>
                  <a:pt x="215789" y="408786"/>
                  <a:pt x="219952" y="412941"/>
                  <a:pt x="219952" y="417926"/>
                </a:cubicBezTo>
                <a:cubicBezTo>
                  <a:pt x="219952" y="423050"/>
                  <a:pt x="215789" y="427204"/>
                  <a:pt x="210793" y="427204"/>
                </a:cubicBezTo>
                <a:lnTo>
                  <a:pt x="62857" y="427204"/>
                </a:lnTo>
                <a:cubicBezTo>
                  <a:pt x="57723" y="427204"/>
                  <a:pt x="53559" y="423050"/>
                  <a:pt x="53559" y="417926"/>
                </a:cubicBezTo>
                <a:cubicBezTo>
                  <a:pt x="53559" y="412941"/>
                  <a:pt x="57723" y="408786"/>
                  <a:pt x="62857" y="408786"/>
                </a:cubicBezTo>
                <a:close/>
                <a:moveTo>
                  <a:pt x="495556" y="408645"/>
                </a:moveTo>
                <a:lnTo>
                  <a:pt x="536181" y="408645"/>
                </a:lnTo>
                <a:cubicBezTo>
                  <a:pt x="541311" y="408645"/>
                  <a:pt x="545470" y="412800"/>
                  <a:pt x="545470" y="417923"/>
                </a:cubicBezTo>
                <a:cubicBezTo>
                  <a:pt x="545470" y="423047"/>
                  <a:pt x="541311" y="427063"/>
                  <a:pt x="536181" y="427063"/>
                </a:cubicBezTo>
                <a:lnTo>
                  <a:pt x="495556" y="427063"/>
                </a:lnTo>
                <a:cubicBezTo>
                  <a:pt x="490426" y="427063"/>
                  <a:pt x="486266" y="423047"/>
                  <a:pt x="486266" y="417923"/>
                </a:cubicBezTo>
                <a:cubicBezTo>
                  <a:pt x="486266" y="412800"/>
                  <a:pt x="490426" y="408645"/>
                  <a:pt x="495556" y="408645"/>
                </a:cubicBezTo>
                <a:close/>
                <a:moveTo>
                  <a:pt x="266158" y="380771"/>
                </a:moveTo>
                <a:lnTo>
                  <a:pt x="414094" y="380771"/>
                </a:lnTo>
                <a:cubicBezTo>
                  <a:pt x="419229" y="380771"/>
                  <a:pt x="423392" y="384787"/>
                  <a:pt x="423392" y="389911"/>
                </a:cubicBezTo>
                <a:cubicBezTo>
                  <a:pt x="423392" y="395035"/>
                  <a:pt x="419229" y="399189"/>
                  <a:pt x="414094" y="399189"/>
                </a:cubicBezTo>
                <a:lnTo>
                  <a:pt x="266158" y="399189"/>
                </a:lnTo>
                <a:cubicBezTo>
                  <a:pt x="261024" y="399189"/>
                  <a:pt x="256999" y="395035"/>
                  <a:pt x="256999" y="389911"/>
                </a:cubicBezTo>
                <a:cubicBezTo>
                  <a:pt x="256999" y="384787"/>
                  <a:pt x="261024" y="380771"/>
                  <a:pt x="266158" y="380771"/>
                </a:cubicBezTo>
                <a:close/>
                <a:moveTo>
                  <a:pt x="478771" y="374715"/>
                </a:moveTo>
                <a:lnTo>
                  <a:pt x="478771" y="459797"/>
                </a:lnTo>
                <a:lnTo>
                  <a:pt x="536224" y="459797"/>
                </a:lnTo>
                <a:cubicBezTo>
                  <a:pt x="541358" y="459797"/>
                  <a:pt x="545521" y="463954"/>
                  <a:pt x="545521" y="469081"/>
                </a:cubicBezTo>
                <a:cubicBezTo>
                  <a:pt x="545521" y="474208"/>
                  <a:pt x="541358" y="478365"/>
                  <a:pt x="536224" y="478365"/>
                </a:cubicBezTo>
                <a:lnTo>
                  <a:pt x="478771" y="478365"/>
                </a:lnTo>
                <a:lnTo>
                  <a:pt x="478771" y="510929"/>
                </a:lnTo>
                <a:lnTo>
                  <a:pt x="536224" y="510929"/>
                </a:lnTo>
                <a:cubicBezTo>
                  <a:pt x="541358" y="510929"/>
                  <a:pt x="545521" y="515086"/>
                  <a:pt x="545521" y="520213"/>
                </a:cubicBezTo>
                <a:cubicBezTo>
                  <a:pt x="545521" y="525340"/>
                  <a:pt x="541358" y="529498"/>
                  <a:pt x="536224" y="529498"/>
                </a:cubicBezTo>
                <a:lnTo>
                  <a:pt x="478771" y="529498"/>
                </a:lnTo>
                <a:lnTo>
                  <a:pt x="478910" y="537535"/>
                </a:lnTo>
                <a:cubicBezTo>
                  <a:pt x="478910" y="564279"/>
                  <a:pt x="500697" y="586034"/>
                  <a:pt x="527342" y="586034"/>
                </a:cubicBezTo>
                <a:cubicBezTo>
                  <a:pt x="554125" y="586034"/>
                  <a:pt x="575774" y="564279"/>
                  <a:pt x="575774" y="537673"/>
                </a:cubicBezTo>
                <a:lnTo>
                  <a:pt x="575774" y="374715"/>
                </a:lnTo>
                <a:close/>
                <a:moveTo>
                  <a:pt x="266158" y="329541"/>
                </a:moveTo>
                <a:lnTo>
                  <a:pt x="414094" y="329541"/>
                </a:lnTo>
                <a:cubicBezTo>
                  <a:pt x="419229" y="329541"/>
                  <a:pt x="423392" y="333696"/>
                  <a:pt x="423392" y="338821"/>
                </a:cubicBezTo>
                <a:cubicBezTo>
                  <a:pt x="423392" y="343945"/>
                  <a:pt x="419229" y="348100"/>
                  <a:pt x="414094" y="348100"/>
                </a:cubicBezTo>
                <a:lnTo>
                  <a:pt x="266158" y="348100"/>
                </a:lnTo>
                <a:cubicBezTo>
                  <a:pt x="261024" y="348100"/>
                  <a:pt x="256999" y="343945"/>
                  <a:pt x="256999" y="338821"/>
                </a:cubicBezTo>
                <a:cubicBezTo>
                  <a:pt x="256999" y="333696"/>
                  <a:pt x="261024" y="329541"/>
                  <a:pt x="266158" y="329541"/>
                </a:cubicBezTo>
                <a:close/>
                <a:moveTo>
                  <a:pt x="373418" y="278381"/>
                </a:moveTo>
                <a:lnTo>
                  <a:pt x="414091" y="278381"/>
                </a:lnTo>
                <a:cubicBezTo>
                  <a:pt x="419228" y="278381"/>
                  <a:pt x="423392" y="282536"/>
                  <a:pt x="423392" y="287659"/>
                </a:cubicBezTo>
                <a:cubicBezTo>
                  <a:pt x="423392" y="292783"/>
                  <a:pt x="419228" y="296799"/>
                  <a:pt x="414091" y="296799"/>
                </a:cubicBezTo>
                <a:lnTo>
                  <a:pt x="373418" y="296799"/>
                </a:lnTo>
                <a:cubicBezTo>
                  <a:pt x="368282" y="296799"/>
                  <a:pt x="364117" y="292783"/>
                  <a:pt x="364117" y="287659"/>
                </a:cubicBezTo>
                <a:cubicBezTo>
                  <a:pt x="364117" y="282536"/>
                  <a:pt x="368282" y="278381"/>
                  <a:pt x="373418" y="278381"/>
                </a:cubicBezTo>
                <a:close/>
                <a:moveTo>
                  <a:pt x="266159" y="278381"/>
                </a:moveTo>
                <a:lnTo>
                  <a:pt x="335554" y="278381"/>
                </a:lnTo>
                <a:cubicBezTo>
                  <a:pt x="340690" y="278381"/>
                  <a:pt x="344853" y="282536"/>
                  <a:pt x="344853" y="287659"/>
                </a:cubicBezTo>
                <a:cubicBezTo>
                  <a:pt x="344853" y="292783"/>
                  <a:pt x="340690" y="296799"/>
                  <a:pt x="335554" y="296799"/>
                </a:cubicBezTo>
                <a:lnTo>
                  <a:pt x="266159" y="296799"/>
                </a:lnTo>
                <a:cubicBezTo>
                  <a:pt x="261024" y="296799"/>
                  <a:pt x="256999" y="292783"/>
                  <a:pt x="256999" y="287659"/>
                </a:cubicBezTo>
                <a:cubicBezTo>
                  <a:pt x="256999" y="282536"/>
                  <a:pt x="261024" y="278381"/>
                  <a:pt x="266159" y="278381"/>
                </a:cubicBezTo>
                <a:close/>
                <a:moveTo>
                  <a:pt x="266158" y="230326"/>
                </a:moveTo>
                <a:lnTo>
                  <a:pt x="414094" y="230326"/>
                </a:lnTo>
                <a:cubicBezTo>
                  <a:pt x="419229" y="230326"/>
                  <a:pt x="423392" y="234342"/>
                  <a:pt x="423392" y="239466"/>
                </a:cubicBezTo>
                <a:cubicBezTo>
                  <a:pt x="423392" y="244590"/>
                  <a:pt x="419229" y="248744"/>
                  <a:pt x="414094" y="248744"/>
                </a:cubicBezTo>
                <a:lnTo>
                  <a:pt x="266158" y="248744"/>
                </a:lnTo>
                <a:cubicBezTo>
                  <a:pt x="261024" y="248744"/>
                  <a:pt x="256999" y="244590"/>
                  <a:pt x="256999" y="239466"/>
                </a:cubicBezTo>
                <a:cubicBezTo>
                  <a:pt x="256999" y="234342"/>
                  <a:pt x="261024" y="230326"/>
                  <a:pt x="266158" y="230326"/>
                </a:cubicBezTo>
                <a:close/>
                <a:moveTo>
                  <a:pt x="266158" y="179025"/>
                </a:moveTo>
                <a:lnTo>
                  <a:pt x="414094" y="179025"/>
                </a:lnTo>
                <a:cubicBezTo>
                  <a:pt x="419229" y="179025"/>
                  <a:pt x="423392" y="183180"/>
                  <a:pt x="423392" y="188305"/>
                </a:cubicBezTo>
                <a:cubicBezTo>
                  <a:pt x="423392" y="193429"/>
                  <a:pt x="419229" y="197584"/>
                  <a:pt x="414094" y="197584"/>
                </a:cubicBezTo>
                <a:lnTo>
                  <a:pt x="266158" y="197584"/>
                </a:lnTo>
                <a:cubicBezTo>
                  <a:pt x="261024" y="197584"/>
                  <a:pt x="256999" y="193429"/>
                  <a:pt x="256999" y="188305"/>
                </a:cubicBezTo>
                <a:cubicBezTo>
                  <a:pt x="256999" y="183180"/>
                  <a:pt x="261024" y="179025"/>
                  <a:pt x="266158" y="179025"/>
                </a:cubicBezTo>
                <a:close/>
                <a:moveTo>
                  <a:pt x="470445" y="173372"/>
                </a:moveTo>
                <a:cubicBezTo>
                  <a:pt x="475302" y="173926"/>
                  <a:pt x="478771" y="178222"/>
                  <a:pt x="478771" y="183072"/>
                </a:cubicBezTo>
                <a:lnTo>
                  <a:pt x="478771" y="356146"/>
                </a:lnTo>
                <a:lnTo>
                  <a:pt x="585072" y="356146"/>
                </a:lnTo>
                <a:cubicBezTo>
                  <a:pt x="590207" y="356146"/>
                  <a:pt x="594231" y="360303"/>
                  <a:pt x="594231" y="365430"/>
                </a:cubicBezTo>
                <a:lnTo>
                  <a:pt x="594231" y="536426"/>
                </a:lnTo>
                <a:cubicBezTo>
                  <a:pt x="594231" y="572870"/>
                  <a:pt x="565505" y="603633"/>
                  <a:pt x="529007" y="604464"/>
                </a:cubicBezTo>
                <a:cubicBezTo>
                  <a:pt x="527897" y="604464"/>
                  <a:pt x="526787" y="604464"/>
                  <a:pt x="525677" y="604464"/>
                </a:cubicBezTo>
                <a:cubicBezTo>
                  <a:pt x="525399" y="604464"/>
                  <a:pt x="525260" y="604464"/>
                  <a:pt x="524983" y="604464"/>
                </a:cubicBezTo>
                <a:lnTo>
                  <a:pt x="66889" y="604464"/>
                </a:lnTo>
                <a:cubicBezTo>
                  <a:pt x="29975" y="604464"/>
                  <a:pt x="0" y="574533"/>
                  <a:pt x="0" y="537673"/>
                </a:cubicBezTo>
                <a:lnTo>
                  <a:pt x="0" y="488481"/>
                </a:lnTo>
                <a:cubicBezTo>
                  <a:pt x="0" y="483354"/>
                  <a:pt x="4163" y="479197"/>
                  <a:pt x="9159" y="479197"/>
                </a:cubicBezTo>
                <a:cubicBezTo>
                  <a:pt x="14294" y="479197"/>
                  <a:pt x="18457" y="483354"/>
                  <a:pt x="18457" y="488481"/>
                </a:cubicBezTo>
                <a:lnTo>
                  <a:pt x="18457" y="537673"/>
                </a:lnTo>
                <a:cubicBezTo>
                  <a:pt x="18457" y="564279"/>
                  <a:pt x="40245" y="586034"/>
                  <a:pt x="66889" y="586034"/>
                </a:cubicBezTo>
                <a:lnTo>
                  <a:pt x="481130" y="586034"/>
                </a:lnTo>
                <a:cubicBezTo>
                  <a:pt x="468363" y="573840"/>
                  <a:pt x="460453" y="556657"/>
                  <a:pt x="460453" y="537673"/>
                </a:cubicBezTo>
                <a:lnTo>
                  <a:pt x="460314" y="182656"/>
                </a:lnTo>
                <a:cubicBezTo>
                  <a:pt x="460314" y="177252"/>
                  <a:pt x="465032" y="172956"/>
                  <a:pt x="470445" y="173372"/>
                </a:cubicBezTo>
                <a:close/>
                <a:moveTo>
                  <a:pt x="344981" y="127935"/>
                </a:moveTo>
                <a:lnTo>
                  <a:pt x="414095" y="127935"/>
                </a:lnTo>
                <a:cubicBezTo>
                  <a:pt x="419230" y="127935"/>
                  <a:pt x="423393" y="132089"/>
                  <a:pt x="423393" y="137213"/>
                </a:cubicBezTo>
                <a:cubicBezTo>
                  <a:pt x="423393" y="142337"/>
                  <a:pt x="419230" y="146353"/>
                  <a:pt x="414095" y="146353"/>
                </a:cubicBezTo>
                <a:lnTo>
                  <a:pt x="344981" y="146353"/>
                </a:lnTo>
                <a:cubicBezTo>
                  <a:pt x="339846" y="146353"/>
                  <a:pt x="335821" y="142337"/>
                  <a:pt x="335821" y="137213"/>
                </a:cubicBezTo>
                <a:cubicBezTo>
                  <a:pt x="335821" y="132089"/>
                  <a:pt x="339846" y="127935"/>
                  <a:pt x="344981" y="127935"/>
                </a:cubicBezTo>
                <a:close/>
                <a:moveTo>
                  <a:pt x="266151" y="127935"/>
                </a:moveTo>
                <a:lnTo>
                  <a:pt x="299290" y="127935"/>
                </a:lnTo>
                <a:cubicBezTo>
                  <a:pt x="304420" y="127935"/>
                  <a:pt x="308441" y="132089"/>
                  <a:pt x="308441" y="137213"/>
                </a:cubicBezTo>
                <a:cubicBezTo>
                  <a:pt x="308441" y="142337"/>
                  <a:pt x="304420" y="146353"/>
                  <a:pt x="299290" y="146353"/>
                </a:cubicBezTo>
                <a:lnTo>
                  <a:pt x="266151" y="146353"/>
                </a:lnTo>
                <a:cubicBezTo>
                  <a:pt x="261020" y="146353"/>
                  <a:pt x="256999" y="142337"/>
                  <a:pt x="256999" y="137213"/>
                </a:cubicBezTo>
                <a:cubicBezTo>
                  <a:pt x="256999" y="132089"/>
                  <a:pt x="261020" y="127935"/>
                  <a:pt x="266151" y="127935"/>
                </a:cubicBezTo>
                <a:close/>
                <a:moveTo>
                  <a:pt x="62857" y="127935"/>
                </a:moveTo>
                <a:lnTo>
                  <a:pt x="210793" y="127935"/>
                </a:lnTo>
                <a:cubicBezTo>
                  <a:pt x="215789" y="127935"/>
                  <a:pt x="219952" y="132091"/>
                  <a:pt x="219952" y="137218"/>
                </a:cubicBezTo>
                <a:lnTo>
                  <a:pt x="219952" y="258447"/>
                </a:lnTo>
                <a:cubicBezTo>
                  <a:pt x="219952" y="263435"/>
                  <a:pt x="215789" y="267591"/>
                  <a:pt x="210793" y="267591"/>
                </a:cubicBezTo>
                <a:cubicBezTo>
                  <a:pt x="205658" y="267591"/>
                  <a:pt x="201495" y="263435"/>
                  <a:pt x="201495" y="258447"/>
                </a:cubicBezTo>
                <a:lnTo>
                  <a:pt x="201495" y="146362"/>
                </a:lnTo>
                <a:lnTo>
                  <a:pt x="72017" y="146362"/>
                </a:lnTo>
                <a:lnTo>
                  <a:pt x="72017" y="359310"/>
                </a:lnTo>
                <a:lnTo>
                  <a:pt x="201495" y="359310"/>
                </a:lnTo>
                <a:lnTo>
                  <a:pt x="201495" y="300843"/>
                </a:lnTo>
                <a:cubicBezTo>
                  <a:pt x="201495" y="295717"/>
                  <a:pt x="205658" y="291699"/>
                  <a:pt x="210793" y="291699"/>
                </a:cubicBezTo>
                <a:cubicBezTo>
                  <a:pt x="215789" y="291699"/>
                  <a:pt x="219952" y="295717"/>
                  <a:pt x="219952" y="300843"/>
                </a:cubicBezTo>
                <a:lnTo>
                  <a:pt x="219952" y="368593"/>
                </a:lnTo>
                <a:cubicBezTo>
                  <a:pt x="219952" y="373719"/>
                  <a:pt x="215789" y="377737"/>
                  <a:pt x="210793" y="377737"/>
                </a:cubicBezTo>
                <a:lnTo>
                  <a:pt x="62857" y="377737"/>
                </a:lnTo>
                <a:cubicBezTo>
                  <a:pt x="57723" y="377737"/>
                  <a:pt x="53559" y="373719"/>
                  <a:pt x="53559" y="368593"/>
                </a:cubicBezTo>
                <a:lnTo>
                  <a:pt x="53559" y="137218"/>
                </a:lnTo>
                <a:cubicBezTo>
                  <a:pt x="53559" y="132091"/>
                  <a:pt x="57723" y="127935"/>
                  <a:pt x="62857" y="127935"/>
                </a:cubicBezTo>
                <a:close/>
                <a:moveTo>
                  <a:pt x="146406" y="71201"/>
                </a:moveTo>
                <a:lnTo>
                  <a:pt x="408096" y="71201"/>
                </a:lnTo>
                <a:cubicBezTo>
                  <a:pt x="413092" y="71201"/>
                  <a:pt x="417254" y="75371"/>
                  <a:pt x="417254" y="80514"/>
                </a:cubicBezTo>
                <a:cubicBezTo>
                  <a:pt x="417254" y="85658"/>
                  <a:pt x="413092" y="89689"/>
                  <a:pt x="408096" y="89689"/>
                </a:cubicBezTo>
                <a:lnTo>
                  <a:pt x="146406" y="89689"/>
                </a:lnTo>
                <a:cubicBezTo>
                  <a:pt x="141272" y="89689"/>
                  <a:pt x="137109" y="85658"/>
                  <a:pt x="137109" y="80514"/>
                </a:cubicBezTo>
                <a:cubicBezTo>
                  <a:pt x="137109" y="75371"/>
                  <a:pt x="141272" y="71201"/>
                  <a:pt x="146406" y="71201"/>
                </a:cubicBezTo>
                <a:close/>
                <a:moveTo>
                  <a:pt x="100598" y="71201"/>
                </a:moveTo>
                <a:lnTo>
                  <a:pt x="116394" y="71201"/>
                </a:lnTo>
                <a:cubicBezTo>
                  <a:pt x="121520" y="71201"/>
                  <a:pt x="125677" y="75371"/>
                  <a:pt x="125677" y="80514"/>
                </a:cubicBezTo>
                <a:cubicBezTo>
                  <a:pt x="125677" y="85658"/>
                  <a:pt x="121520" y="89689"/>
                  <a:pt x="116394" y="89689"/>
                </a:cubicBezTo>
                <a:lnTo>
                  <a:pt x="100598" y="89689"/>
                </a:lnTo>
                <a:cubicBezTo>
                  <a:pt x="95610" y="89689"/>
                  <a:pt x="91453" y="85658"/>
                  <a:pt x="91453" y="80514"/>
                </a:cubicBezTo>
                <a:cubicBezTo>
                  <a:pt x="91453" y="75371"/>
                  <a:pt x="95610" y="71201"/>
                  <a:pt x="100598" y="71201"/>
                </a:cubicBezTo>
                <a:close/>
                <a:moveTo>
                  <a:pt x="58118" y="71201"/>
                </a:moveTo>
                <a:lnTo>
                  <a:pt x="70732" y="71201"/>
                </a:lnTo>
                <a:cubicBezTo>
                  <a:pt x="75722" y="71201"/>
                  <a:pt x="79880" y="75371"/>
                  <a:pt x="79880" y="80514"/>
                </a:cubicBezTo>
                <a:cubicBezTo>
                  <a:pt x="79880" y="85658"/>
                  <a:pt x="75722" y="89689"/>
                  <a:pt x="70732" y="89689"/>
                </a:cubicBezTo>
                <a:lnTo>
                  <a:pt x="58118" y="89689"/>
                </a:lnTo>
                <a:cubicBezTo>
                  <a:pt x="52990" y="89689"/>
                  <a:pt x="48831" y="85658"/>
                  <a:pt x="48831" y="80514"/>
                </a:cubicBezTo>
                <a:cubicBezTo>
                  <a:pt x="48831" y="75371"/>
                  <a:pt x="52990" y="71201"/>
                  <a:pt x="58118" y="71201"/>
                </a:cubicBezTo>
                <a:close/>
                <a:moveTo>
                  <a:pt x="9158" y="0"/>
                </a:moveTo>
                <a:lnTo>
                  <a:pt x="469557" y="0"/>
                </a:lnTo>
                <a:cubicBezTo>
                  <a:pt x="474552" y="0"/>
                  <a:pt x="478715" y="4157"/>
                  <a:pt x="478715" y="9284"/>
                </a:cubicBezTo>
                <a:lnTo>
                  <a:pt x="478715" y="131774"/>
                </a:lnTo>
                <a:cubicBezTo>
                  <a:pt x="478715" y="136900"/>
                  <a:pt x="474691" y="141057"/>
                  <a:pt x="469557" y="141057"/>
                </a:cubicBezTo>
                <a:cubicBezTo>
                  <a:pt x="464423" y="141057"/>
                  <a:pt x="460260" y="136900"/>
                  <a:pt x="460260" y="131774"/>
                </a:cubicBezTo>
                <a:lnTo>
                  <a:pt x="460260" y="18429"/>
                </a:lnTo>
                <a:lnTo>
                  <a:pt x="18455" y="18429"/>
                </a:lnTo>
                <a:lnTo>
                  <a:pt x="18455" y="447698"/>
                </a:lnTo>
                <a:cubicBezTo>
                  <a:pt x="18455" y="452825"/>
                  <a:pt x="14292" y="456982"/>
                  <a:pt x="9158" y="456982"/>
                </a:cubicBezTo>
                <a:cubicBezTo>
                  <a:pt x="4163" y="456982"/>
                  <a:pt x="0" y="452825"/>
                  <a:pt x="0" y="447698"/>
                </a:cubicBezTo>
                <a:lnTo>
                  <a:pt x="0" y="9284"/>
                </a:lnTo>
                <a:cubicBezTo>
                  <a:pt x="0" y="4157"/>
                  <a:pt x="4163" y="0"/>
                  <a:pt x="9158" y="0"/>
                </a:cubicBezTo>
                <a:close/>
              </a:path>
            </a:pathLst>
          </a:custGeom>
          <a:solidFill>
            <a:schemeClr val="accent1"/>
          </a:solidFill>
          <a:ln>
            <a:noFill/>
          </a:ln>
        </p:spPr>
      </p:sp>
      <p:sp>
        <p:nvSpPr>
          <p:cNvPr id="32" name="billboard_29623"/>
          <p:cNvSpPr>
            <a:spLocks noChangeAspect="1"/>
          </p:cNvSpPr>
          <p:nvPr/>
        </p:nvSpPr>
        <p:spPr bwMode="auto">
          <a:xfrm>
            <a:off x="1957004" y="5485739"/>
            <a:ext cx="374354" cy="369332"/>
          </a:xfrm>
          <a:custGeom>
            <a:avLst/>
            <a:gdLst>
              <a:gd name="connsiteX0" fmla="*/ 276268 w 604957"/>
              <a:gd name="connsiteY0" fmla="*/ 119524 h 596842"/>
              <a:gd name="connsiteX1" fmla="*/ 256112 w 604957"/>
              <a:gd name="connsiteY1" fmla="*/ 129861 h 596842"/>
              <a:gd name="connsiteX2" fmla="*/ 249662 w 604957"/>
              <a:gd name="connsiteY2" fmla="*/ 155636 h 596842"/>
              <a:gd name="connsiteX3" fmla="*/ 256246 w 604957"/>
              <a:gd name="connsiteY3" fmla="*/ 182082 h 596842"/>
              <a:gd name="connsiteX4" fmla="*/ 276000 w 604957"/>
              <a:gd name="connsiteY4" fmla="*/ 192017 h 596842"/>
              <a:gd name="connsiteX5" fmla="*/ 296156 w 604957"/>
              <a:gd name="connsiteY5" fmla="*/ 182082 h 596842"/>
              <a:gd name="connsiteX6" fmla="*/ 303143 w 604957"/>
              <a:gd name="connsiteY6" fmla="*/ 156576 h 596842"/>
              <a:gd name="connsiteX7" fmla="*/ 291990 w 604957"/>
              <a:gd name="connsiteY7" fmla="*/ 125296 h 596842"/>
              <a:gd name="connsiteX8" fmla="*/ 276268 w 604957"/>
              <a:gd name="connsiteY8" fmla="*/ 119524 h 596842"/>
              <a:gd name="connsiteX9" fmla="*/ 130270 w 604957"/>
              <a:gd name="connsiteY9" fmla="*/ 89973 h 596842"/>
              <a:gd name="connsiteX10" fmla="*/ 109297 w 604957"/>
              <a:gd name="connsiteY10" fmla="*/ 153454 h 596842"/>
              <a:gd name="connsiteX11" fmla="*/ 150706 w 604957"/>
              <a:gd name="connsiteY11" fmla="*/ 153454 h 596842"/>
              <a:gd name="connsiteX12" fmla="*/ 302203 w 604957"/>
              <a:gd name="connsiteY12" fmla="*/ 53206 h 596842"/>
              <a:gd name="connsiteX13" fmla="*/ 333915 w 604957"/>
              <a:gd name="connsiteY13" fmla="*/ 53206 h 596842"/>
              <a:gd name="connsiteX14" fmla="*/ 333915 w 604957"/>
              <a:gd name="connsiteY14" fmla="*/ 214570 h 596842"/>
              <a:gd name="connsiteX15" fmla="*/ 303546 w 604957"/>
              <a:gd name="connsiteY15" fmla="*/ 214570 h 596842"/>
              <a:gd name="connsiteX16" fmla="*/ 303546 w 604957"/>
              <a:gd name="connsiteY16" fmla="*/ 198058 h 596842"/>
              <a:gd name="connsiteX17" fmla="*/ 288362 w 604957"/>
              <a:gd name="connsiteY17" fmla="*/ 213496 h 596842"/>
              <a:gd name="connsiteX18" fmla="*/ 266996 w 604957"/>
              <a:gd name="connsiteY18" fmla="*/ 218329 h 596842"/>
              <a:gd name="connsiteX19" fmla="*/ 231790 w 604957"/>
              <a:gd name="connsiteY19" fmla="*/ 201414 h 596842"/>
              <a:gd name="connsiteX20" fmla="*/ 217412 w 604957"/>
              <a:gd name="connsiteY20" fmla="*/ 157918 h 596842"/>
              <a:gd name="connsiteX21" fmla="*/ 231521 w 604957"/>
              <a:gd name="connsiteY21" fmla="*/ 109858 h 596842"/>
              <a:gd name="connsiteX22" fmla="*/ 269146 w 604957"/>
              <a:gd name="connsiteY22" fmla="*/ 92272 h 596842"/>
              <a:gd name="connsiteX23" fmla="*/ 288496 w 604957"/>
              <a:gd name="connsiteY23" fmla="*/ 97105 h 596842"/>
              <a:gd name="connsiteX24" fmla="*/ 302203 w 604957"/>
              <a:gd name="connsiteY24" fmla="*/ 110261 h 596842"/>
              <a:gd name="connsiteX25" fmla="*/ 111582 w 604957"/>
              <a:gd name="connsiteY25" fmla="*/ 53065 h 596842"/>
              <a:gd name="connsiteX26" fmla="*/ 149765 w 604957"/>
              <a:gd name="connsiteY26" fmla="*/ 53065 h 596842"/>
              <a:gd name="connsiteX27" fmla="*/ 207039 w 604957"/>
              <a:gd name="connsiteY27" fmla="*/ 214519 h 596842"/>
              <a:gd name="connsiteX28" fmla="*/ 170335 w 604957"/>
              <a:gd name="connsiteY28" fmla="*/ 214519 h 596842"/>
              <a:gd name="connsiteX29" fmla="*/ 159714 w 604957"/>
              <a:gd name="connsiteY29" fmla="*/ 181369 h 596842"/>
              <a:gd name="connsiteX30" fmla="*/ 100155 w 604957"/>
              <a:gd name="connsiteY30" fmla="*/ 181369 h 596842"/>
              <a:gd name="connsiteX31" fmla="*/ 89130 w 604957"/>
              <a:gd name="connsiteY31" fmla="*/ 214519 h 596842"/>
              <a:gd name="connsiteX32" fmla="*/ 53771 w 604957"/>
              <a:gd name="connsiteY32" fmla="*/ 214519 h 596842"/>
              <a:gd name="connsiteX33" fmla="*/ 19358 w 604957"/>
              <a:gd name="connsiteY33" fmla="*/ 19331 h 596842"/>
              <a:gd name="connsiteX34" fmla="*/ 19358 w 604957"/>
              <a:gd name="connsiteY34" fmla="*/ 294796 h 596842"/>
              <a:gd name="connsiteX35" fmla="*/ 72595 w 604957"/>
              <a:gd name="connsiteY35" fmla="*/ 294796 h 596842"/>
              <a:gd name="connsiteX36" fmla="*/ 72595 w 604957"/>
              <a:gd name="connsiteY36" fmla="*/ 285668 h 596842"/>
              <a:gd name="connsiteX37" fmla="*/ 56463 w 604957"/>
              <a:gd name="connsiteY37" fmla="*/ 261773 h 596842"/>
              <a:gd name="connsiteX38" fmla="*/ 82274 w 604957"/>
              <a:gd name="connsiteY38" fmla="*/ 235998 h 596842"/>
              <a:gd name="connsiteX39" fmla="*/ 108086 w 604957"/>
              <a:gd name="connsiteY39" fmla="*/ 261773 h 596842"/>
              <a:gd name="connsiteX40" fmla="*/ 91953 w 604957"/>
              <a:gd name="connsiteY40" fmla="*/ 285668 h 596842"/>
              <a:gd name="connsiteX41" fmla="*/ 91953 w 604957"/>
              <a:gd name="connsiteY41" fmla="*/ 294796 h 596842"/>
              <a:gd name="connsiteX42" fmla="*/ 257712 w 604957"/>
              <a:gd name="connsiteY42" fmla="*/ 294796 h 596842"/>
              <a:gd name="connsiteX43" fmla="*/ 292799 w 604957"/>
              <a:gd name="connsiteY43" fmla="*/ 294796 h 596842"/>
              <a:gd name="connsiteX44" fmla="*/ 292799 w 604957"/>
              <a:gd name="connsiteY44" fmla="*/ 286071 h 596842"/>
              <a:gd name="connsiteX45" fmla="*/ 276667 w 604957"/>
              <a:gd name="connsiteY45" fmla="*/ 262176 h 596842"/>
              <a:gd name="connsiteX46" fmla="*/ 276667 w 604957"/>
              <a:gd name="connsiteY46" fmla="*/ 261773 h 596842"/>
              <a:gd name="connsiteX47" fmla="*/ 302479 w 604957"/>
              <a:gd name="connsiteY47" fmla="*/ 236401 h 596842"/>
              <a:gd name="connsiteX48" fmla="*/ 328290 w 604957"/>
              <a:gd name="connsiteY48" fmla="*/ 261773 h 596842"/>
              <a:gd name="connsiteX49" fmla="*/ 328290 w 604957"/>
              <a:gd name="connsiteY49" fmla="*/ 262176 h 596842"/>
              <a:gd name="connsiteX50" fmla="*/ 312158 w 604957"/>
              <a:gd name="connsiteY50" fmla="*/ 286071 h 596842"/>
              <a:gd name="connsiteX51" fmla="*/ 312158 w 604957"/>
              <a:gd name="connsiteY51" fmla="*/ 294796 h 596842"/>
              <a:gd name="connsiteX52" fmla="*/ 347245 w 604957"/>
              <a:gd name="connsiteY52" fmla="*/ 294796 h 596842"/>
              <a:gd name="connsiteX53" fmla="*/ 505744 w 604957"/>
              <a:gd name="connsiteY53" fmla="*/ 294796 h 596842"/>
              <a:gd name="connsiteX54" fmla="*/ 505744 w 604957"/>
              <a:gd name="connsiteY54" fmla="*/ 286071 h 596842"/>
              <a:gd name="connsiteX55" fmla="*/ 489612 w 604957"/>
              <a:gd name="connsiteY55" fmla="*/ 262176 h 596842"/>
              <a:gd name="connsiteX56" fmla="*/ 515424 w 604957"/>
              <a:gd name="connsiteY56" fmla="*/ 236401 h 596842"/>
              <a:gd name="connsiteX57" fmla="*/ 541235 w 604957"/>
              <a:gd name="connsiteY57" fmla="*/ 262176 h 596842"/>
              <a:gd name="connsiteX58" fmla="*/ 525103 w 604957"/>
              <a:gd name="connsiteY58" fmla="*/ 286071 h 596842"/>
              <a:gd name="connsiteX59" fmla="*/ 525103 w 604957"/>
              <a:gd name="connsiteY59" fmla="*/ 294796 h 596842"/>
              <a:gd name="connsiteX60" fmla="*/ 585599 w 604957"/>
              <a:gd name="connsiteY60" fmla="*/ 294796 h 596842"/>
              <a:gd name="connsiteX61" fmla="*/ 585599 w 604957"/>
              <a:gd name="connsiteY61" fmla="*/ 19331 h 596842"/>
              <a:gd name="connsiteX62" fmla="*/ 0 w 604957"/>
              <a:gd name="connsiteY62" fmla="*/ 0 h 596842"/>
              <a:gd name="connsiteX63" fmla="*/ 604957 w 604957"/>
              <a:gd name="connsiteY63" fmla="*/ 0 h 596842"/>
              <a:gd name="connsiteX64" fmla="*/ 604957 w 604957"/>
              <a:gd name="connsiteY64" fmla="*/ 323793 h 596842"/>
              <a:gd name="connsiteX65" fmla="*/ 586808 w 604957"/>
              <a:gd name="connsiteY65" fmla="*/ 323793 h 596842"/>
              <a:gd name="connsiteX66" fmla="*/ 586808 w 604957"/>
              <a:gd name="connsiteY66" fmla="*/ 335875 h 596842"/>
              <a:gd name="connsiteX67" fmla="*/ 347245 w 604957"/>
              <a:gd name="connsiteY67" fmla="*/ 335875 h 596842"/>
              <a:gd name="connsiteX68" fmla="*/ 347245 w 604957"/>
              <a:gd name="connsiteY68" fmla="*/ 560597 h 596842"/>
              <a:gd name="connsiteX69" fmla="*/ 381123 w 604957"/>
              <a:gd name="connsiteY69" fmla="*/ 560597 h 596842"/>
              <a:gd name="connsiteX70" fmla="*/ 381123 w 604957"/>
              <a:gd name="connsiteY70" fmla="*/ 596842 h 596842"/>
              <a:gd name="connsiteX71" fmla="*/ 223834 w 604957"/>
              <a:gd name="connsiteY71" fmla="*/ 596842 h 596842"/>
              <a:gd name="connsiteX72" fmla="*/ 223834 w 604957"/>
              <a:gd name="connsiteY72" fmla="*/ 560597 h 596842"/>
              <a:gd name="connsiteX73" fmla="*/ 257712 w 604957"/>
              <a:gd name="connsiteY73" fmla="*/ 560597 h 596842"/>
              <a:gd name="connsiteX74" fmla="*/ 257712 w 604957"/>
              <a:gd name="connsiteY74" fmla="*/ 335875 h 596842"/>
              <a:gd name="connsiteX75" fmla="*/ 18149 w 604957"/>
              <a:gd name="connsiteY75" fmla="*/ 335875 h 596842"/>
              <a:gd name="connsiteX76" fmla="*/ 18149 w 604957"/>
              <a:gd name="connsiteY76" fmla="*/ 323793 h 596842"/>
              <a:gd name="connsiteX77" fmla="*/ 0 w 604957"/>
              <a:gd name="connsiteY77" fmla="*/ 323793 h 59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4957" h="596842">
                <a:moveTo>
                  <a:pt x="276268" y="119524"/>
                </a:moveTo>
                <a:cubicBezTo>
                  <a:pt x="267131" y="119524"/>
                  <a:pt x="260412" y="123014"/>
                  <a:pt x="256112" y="129861"/>
                </a:cubicBezTo>
                <a:cubicBezTo>
                  <a:pt x="251812" y="136841"/>
                  <a:pt x="249662" y="145433"/>
                  <a:pt x="249662" y="155636"/>
                </a:cubicBezTo>
                <a:cubicBezTo>
                  <a:pt x="249662" y="166644"/>
                  <a:pt x="251812" y="175504"/>
                  <a:pt x="256246" y="182082"/>
                </a:cubicBezTo>
                <a:cubicBezTo>
                  <a:pt x="260546" y="188661"/>
                  <a:pt x="267131" y="192017"/>
                  <a:pt x="276000" y="192017"/>
                </a:cubicBezTo>
                <a:cubicBezTo>
                  <a:pt x="284868" y="192017"/>
                  <a:pt x="291587" y="188661"/>
                  <a:pt x="296156" y="182082"/>
                </a:cubicBezTo>
                <a:cubicBezTo>
                  <a:pt x="300725" y="175504"/>
                  <a:pt x="303143" y="167047"/>
                  <a:pt x="303143" y="156576"/>
                </a:cubicBezTo>
                <a:cubicBezTo>
                  <a:pt x="303143" y="141943"/>
                  <a:pt x="299381" y="131606"/>
                  <a:pt x="291990" y="125296"/>
                </a:cubicBezTo>
                <a:cubicBezTo>
                  <a:pt x="287421" y="121403"/>
                  <a:pt x="282181" y="119524"/>
                  <a:pt x="276268" y="119524"/>
                </a:cubicBezTo>
                <a:close/>
                <a:moveTo>
                  <a:pt x="130270" y="89973"/>
                </a:moveTo>
                <a:lnTo>
                  <a:pt x="109297" y="153454"/>
                </a:lnTo>
                <a:lnTo>
                  <a:pt x="150706" y="153454"/>
                </a:lnTo>
                <a:close/>
                <a:moveTo>
                  <a:pt x="302203" y="53206"/>
                </a:moveTo>
                <a:lnTo>
                  <a:pt x="333915" y="53206"/>
                </a:lnTo>
                <a:lnTo>
                  <a:pt x="333915" y="214570"/>
                </a:lnTo>
                <a:lnTo>
                  <a:pt x="303546" y="214570"/>
                </a:lnTo>
                <a:lnTo>
                  <a:pt x="303546" y="198058"/>
                </a:lnTo>
                <a:cubicBezTo>
                  <a:pt x="299112" y="205173"/>
                  <a:pt x="294006" y="210274"/>
                  <a:pt x="288362" y="213496"/>
                </a:cubicBezTo>
                <a:cubicBezTo>
                  <a:pt x="282584" y="216718"/>
                  <a:pt x="275462" y="218329"/>
                  <a:pt x="266996" y="218329"/>
                </a:cubicBezTo>
                <a:cubicBezTo>
                  <a:pt x="253021" y="218329"/>
                  <a:pt x="241331" y="212691"/>
                  <a:pt x="231790" y="201414"/>
                </a:cubicBezTo>
                <a:cubicBezTo>
                  <a:pt x="222250" y="190137"/>
                  <a:pt x="217412" y="175639"/>
                  <a:pt x="217412" y="157918"/>
                </a:cubicBezTo>
                <a:cubicBezTo>
                  <a:pt x="217412" y="137513"/>
                  <a:pt x="222115" y="121537"/>
                  <a:pt x="231521" y="109858"/>
                </a:cubicBezTo>
                <a:cubicBezTo>
                  <a:pt x="240928" y="98179"/>
                  <a:pt x="253425" y="92272"/>
                  <a:pt x="269146" y="92272"/>
                </a:cubicBezTo>
                <a:cubicBezTo>
                  <a:pt x="276403" y="92272"/>
                  <a:pt x="282853" y="93883"/>
                  <a:pt x="288496" y="97105"/>
                </a:cubicBezTo>
                <a:cubicBezTo>
                  <a:pt x="294140" y="100192"/>
                  <a:pt x="298709" y="104622"/>
                  <a:pt x="302203" y="110261"/>
                </a:cubicBezTo>
                <a:close/>
                <a:moveTo>
                  <a:pt x="111582" y="53065"/>
                </a:moveTo>
                <a:lnTo>
                  <a:pt x="149765" y="53065"/>
                </a:lnTo>
                <a:lnTo>
                  <a:pt x="207039" y="214519"/>
                </a:lnTo>
                <a:lnTo>
                  <a:pt x="170335" y="214519"/>
                </a:lnTo>
                <a:lnTo>
                  <a:pt x="159714" y="181369"/>
                </a:lnTo>
                <a:lnTo>
                  <a:pt x="100155" y="181369"/>
                </a:lnTo>
                <a:lnTo>
                  <a:pt x="89130" y="214519"/>
                </a:lnTo>
                <a:lnTo>
                  <a:pt x="53771" y="214519"/>
                </a:lnTo>
                <a:close/>
                <a:moveTo>
                  <a:pt x="19358" y="19331"/>
                </a:moveTo>
                <a:lnTo>
                  <a:pt x="19358" y="294796"/>
                </a:lnTo>
                <a:lnTo>
                  <a:pt x="72595" y="294796"/>
                </a:lnTo>
                <a:lnTo>
                  <a:pt x="72595" y="285668"/>
                </a:lnTo>
                <a:cubicBezTo>
                  <a:pt x="63184" y="281775"/>
                  <a:pt x="56463" y="272646"/>
                  <a:pt x="56463" y="261773"/>
                </a:cubicBezTo>
                <a:cubicBezTo>
                  <a:pt x="56463" y="247543"/>
                  <a:pt x="68024" y="235998"/>
                  <a:pt x="82274" y="235998"/>
                </a:cubicBezTo>
                <a:cubicBezTo>
                  <a:pt x="96524" y="235998"/>
                  <a:pt x="108086" y="247543"/>
                  <a:pt x="108086" y="261773"/>
                </a:cubicBezTo>
                <a:cubicBezTo>
                  <a:pt x="108086" y="272646"/>
                  <a:pt x="101364" y="281775"/>
                  <a:pt x="91953" y="285668"/>
                </a:cubicBezTo>
                <a:lnTo>
                  <a:pt x="91953" y="294796"/>
                </a:lnTo>
                <a:lnTo>
                  <a:pt x="257712" y="294796"/>
                </a:lnTo>
                <a:lnTo>
                  <a:pt x="292799" y="294796"/>
                </a:lnTo>
                <a:lnTo>
                  <a:pt x="292799" y="286071"/>
                </a:lnTo>
                <a:cubicBezTo>
                  <a:pt x="283389" y="282178"/>
                  <a:pt x="276667" y="273049"/>
                  <a:pt x="276667" y="262176"/>
                </a:cubicBezTo>
                <a:cubicBezTo>
                  <a:pt x="276667" y="262041"/>
                  <a:pt x="276667" y="261907"/>
                  <a:pt x="276667" y="261773"/>
                </a:cubicBezTo>
                <a:cubicBezTo>
                  <a:pt x="276936" y="247677"/>
                  <a:pt x="288363" y="236401"/>
                  <a:pt x="302479" y="236401"/>
                </a:cubicBezTo>
                <a:cubicBezTo>
                  <a:pt x="316594" y="236401"/>
                  <a:pt x="328021" y="247677"/>
                  <a:pt x="328290" y="261773"/>
                </a:cubicBezTo>
                <a:cubicBezTo>
                  <a:pt x="328290" y="261907"/>
                  <a:pt x="328290" y="262041"/>
                  <a:pt x="328290" y="262176"/>
                </a:cubicBezTo>
                <a:cubicBezTo>
                  <a:pt x="328290" y="273049"/>
                  <a:pt x="321568" y="282178"/>
                  <a:pt x="312158" y="286071"/>
                </a:cubicBezTo>
                <a:lnTo>
                  <a:pt x="312158" y="294796"/>
                </a:lnTo>
                <a:lnTo>
                  <a:pt x="347245" y="294796"/>
                </a:lnTo>
                <a:lnTo>
                  <a:pt x="505744" y="294796"/>
                </a:lnTo>
                <a:lnTo>
                  <a:pt x="505744" y="286071"/>
                </a:lnTo>
                <a:cubicBezTo>
                  <a:pt x="496334" y="282178"/>
                  <a:pt x="489612" y="273049"/>
                  <a:pt x="489612" y="262176"/>
                </a:cubicBezTo>
                <a:cubicBezTo>
                  <a:pt x="489612" y="247946"/>
                  <a:pt x="501173" y="236401"/>
                  <a:pt x="515424" y="236401"/>
                </a:cubicBezTo>
                <a:cubicBezTo>
                  <a:pt x="529674" y="236401"/>
                  <a:pt x="541235" y="247946"/>
                  <a:pt x="541235" y="262176"/>
                </a:cubicBezTo>
                <a:cubicBezTo>
                  <a:pt x="541235" y="273049"/>
                  <a:pt x="534513" y="282178"/>
                  <a:pt x="525103" y="286071"/>
                </a:cubicBezTo>
                <a:lnTo>
                  <a:pt x="525103" y="294796"/>
                </a:lnTo>
                <a:lnTo>
                  <a:pt x="585599" y="294796"/>
                </a:lnTo>
                <a:lnTo>
                  <a:pt x="585599" y="19331"/>
                </a:lnTo>
                <a:close/>
                <a:moveTo>
                  <a:pt x="0" y="0"/>
                </a:moveTo>
                <a:lnTo>
                  <a:pt x="604957" y="0"/>
                </a:lnTo>
                <a:lnTo>
                  <a:pt x="604957" y="323793"/>
                </a:lnTo>
                <a:lnTo>
                  <a:pt x="586808" y="323793"/>
                </a:lnTo>
                <a:lnTo>
                  <a:pt x="586808" y="335875"/>
                </a:lnTo>
                <a:lnTo>
                  <a:pt x="347245" y="335875"/>
                </a:lnTo>
                <a:lnTo>
                  <a:pt x="347245" y="560597"/>
                </a:lnTo>
                <a:lnTo>
                  <a:pt x="381123" y="560597"/>
                </a:lnTo>
                <a:lnTo>
                  <a:pt x="381123" y="596842"/>
                </a:lnTo>
                <a:lnTo>
                  <a:pt x="223834" y="596842"/>
                </a:lnTo>
                <a:lnTo>
                  <a:pt x="223834" y="560597"/>
                </a:lnTo>
                <a:lnTo>
                  <a:pt x="257712" y="560597"/>
                </a:lnTo>
                <a:lnTo>
                  <a:pt x="257712" y="335875"/>
                </a:lnTo>
                <a:lnTo>
                  <a:pt x="18149" y="335875"/>
                </a:lnTo>
                <a:lnTo>
                  <a:pt x="18149" y="323793"/>
                </a:lnTo>
                <a:lnTo>
                  <a:pt x="0" y="323793"/>
                </a:lnTo>
                <a:close/>
              </a:path>
            </a:pathLst>
          </a:custGeom>
          <a:solidFill>
            <a:schemeClr val="accent1"/>
          </a:solidFill>
          <a:ln>
            <a:noFill/>
          </a:ln>
        </p:spPr>
      </p:sp>
      <p:sp>
        <p:nvSpPr>
          <p:cNvPr id="33" name="billboard_123872"/>
          <p:cNvSpPr>
            <a:spLocks noChangeAspect="1"/>
          </p:cNvSpPr>
          <p:nvPr/>
        </p:nvSpPr>
        <p:spPr bwMode="auto">
          <a:xfrm>
            <a:off x="1114673" y="5705015"/>
            <a:ext cx="335214" cy="343527"/>
          </a:xfrm>
          <a:custGeom>
            <a:avLst/>
            <a:gdLst>
              <a:gd name="connsiteX0" fmla="*/ 263493 w 589080"/>
              <a:gd name="connsiteY0" fmla="*/ 441156 h 603687"/>
              <a:gd name="connsiteX1" fmla="*/ 263493 w 589080"/>
              <a:gd name="connsiteY1" fmla="*/ 580468 h 603687"/>
              <a:gd name="connsiteX2" fmla="*/ 325587 w 589080"/>
              <a:gd name="connsiteY2" fmla="*/ 580468 h 603687"/>
              <a:gd name="connsiteX3" fmla="*/ 325587 w 589080"/>
              <a:gd name="connsiteY3" fmla="*/ 441156 h 603687"/>
              <a:gd name="connsiteX4" fmla="*/ 106977 w 589080"/>
              <a:gd name="connsiteY4" fmla="*/ 315780 h 603687"/>
              <a:gd name="connsiteX5" fmla="*/ 262009 w 589080"/>
              <a:gd name="connsiteY5" fmla="*/ 315780 h 603687"/>
              <a:gd name="connsiteX6" fmla="*/ 262009 w 589080"/>
              <a:gd name="connsiteY6" fmla="*/ 338996 h 603687"/>
              <a:gd name="connsiteX7" fmla="*/ 106977 w 589080"/>
              <a:gd name="connsiteY7" fmla="*/ 338996 h 603687"/>
              <a:gd name="connsiteX8" fmla="*/ 423252 w 589080"/>
              <a:gd name="connsiteY8" fmla="*/ 154045 h 603687"/>
              <a:gd name="connsiteX9" fmla="*/ 336729 w 589080"/>
              <a:gd name="connsiteY9" fmla="*/ 221376 h 603687"/>
              <a:gd name="connsiteX10" fmla="*/ 395341 w 589080"/>
              <a:gd name="connsiteY10" fmla="*/ 221376 h 603687"/>
              <a:gd name="connsiteX11" fmla="*/ 395341 w 589080"/>
              <a:gd name="connsiteY11" fmla="*/ 244594 h 603687"/>
              <a:gd name="connsiteX12" fmla="*/ 334054 w 589080"/>
              <a:gd name="connsiteY12" fmla="*/ 244594 h 603687"/>
              <a:gd name="connsiteX13" fmla="*/ 336729 w 589080"/>
              <a:gd name="connsiteY13" fmla="*/ 264677 h 603687"/>
              <a:gd name="connsiteX14" fmla="*/ 395341 w 589080"/>
              <a:gd name="connsiteY14" fmla="*/ 264677 h 603687"/>
              <a:gd name="connsiteX15" fmla="*/ 395341 w 589080"/>
              <a:gd name="connsiteY15" fmla="*/ 287895 h 603687"/>
              <a:gd name="connsiteX16" fmla="*/ 346265 w 589080"/>
              <a:gd name="connsiteY16" fmla="*/ 287895 h 603687"/>
              <a:gd name="connsiteX17" fmla="*/ 423252 w 589080"/>
              <a:gd name="connsiteY17" fmla="*/ 332009 h 603687"/>
              <a:gd name="connsiteX18" fmla="*/ 512333 w 589080"/>
              <a:gd name="connsiteY18" fmla="*/ 242969 h 603687"/>
              <a:gd name="connsiteX19" fmla="*/ 423252 w 589080"/>
              <a:gd name="connsiteY19" fmla="*/ 154045 h 603687"/>
              <a:gd name="connsiteX20" fmla="*/ 58852 w 589080"/>
              <a:gd name="connsiteY20" fmla="*/ 139296 h 603687"/>
              <a:gd name="connsiteX21" fmla="*/ 213955 w 589080"/>
              <a:gd name="connsiteY21" fmla="*/ 139296 h 603687"/>
              <a:gd name="connsiteX22" fmla="*/ 213955 w 589080"/>
              <a:gd name="connsiteY22" fmla="*/ 162512 h 603687"/>
              <a:gd name="connsiteX23" fmla="*/ 58852 w 589080"/>
              <a:gd name="connsiteY23" fmla="*/ 162512 h 603687"/>
              <a:gd name="connsiteX24" fmla="*/ 423252 w 589080"/>
              <a:gd name="connsiteY24" fmla="*/ 130828 h 603687"/>
              <a:gd name="connsiteX25" fmla="*/ 535592 w 589080"/>
              <a:gd name="connsiteY25" fmla="*/ 242969 h 603687"/>
              <a:gd name="connsiteX26" fmla="*/ 423252 w 589080"/>
              <a:gd name="connsiteY26" fmla="*/ 355226 h 603687"/>
              <a:gd name="connsiteX27" fmla="*/ 320215 w 589080"/>
              <a:gd name="connsiteY27" fmla="*/ 287895 h 603687"/>
              <a:gd name="connsiteX28" fmla="*/ 240205 w 589080"/>
              <a:gd name="connsiteY28" fmla="*/ 287895 h 603687"/>
              <a:gd name="connsiteX29" fmla="*/ 240205 w 589080"/>
              <a:gd name="connsiteY29" fmla="*/ 264677 h 603687"/>
              <a:gd name="connsiteX30" fmla="*/ 312889 w 589080"/>
              <a:gd name="connsiteY30" fmla="*/ 264677 h 603687"/>
              <a:gd name="connsiteX31" fmla="*/ 310796 w 589080"/>
              <a:gd name="connsiteY31" fmla="*/ 244594 h 603687"/>
              <a:gd name="connsiteX32" fmla="*/ 240205 w 589080"/>
              <a:gd name="connsiteY32" fmla="*/ 244594 h 603687"/>
              <a:gd name="connsiteX33" fmla="*/ 240205 w 589080"/>
              <a:gd name="connsiteY33" fmla="*/ 221376 h 603687"/>
              <a:gd name="connsiteX34" fmla="*/ 312889 w 589080"/>
              <a:gd name="connsiteY34" fmla="*/ 221376 h 603687"/>
              <a:gd name="connsiteX35" fmla="*/ 423252 w 589080"/>
              <a:gd name="connsiteY35" fmla="*/ 130828 h 603687"/>
              <a:gd name="connsiteX36" fmla="*/ 23256 w 589080"/>
              <a:gd name="connsiteY36" fmla="*/ 61878 h 603687"/>
              <a:gd name="connsiteX37" fmla="*/ 23256 w 589080"/>
              <a:gd name="connsiteY37" fmla="*/ 417937 h 603687"/>
              <a:gd name="connsiteX38" fmla="*/ 240237 w 589080"/>
              <a:gd name="connsiteY38" fmla="*/ 417937 h 603687"/>
              <a:gd name="connsiteX39" fmla="*/ 348843 w 589080"/>
              <a:gd name="connsiteY39" fmla="*/ 417937 h 603687"/>
              <a:gd name="connsiteX40" fmla="*/ 565824 w 589080"/>
              <a:gd name="connsiteY40" fmla="*/ 417937 h 603687"/>
              <a:gd name="connsiteX41" fmla="*/ 565824 w 589080"/>
              <a:gd name="connsiteY41" fmla="*/ 61878 h 603687"/>
              <a:gd name="connsiteX42" fmla="*/ 520939 w 589080"/>
              <a:gd name="connsiteY42" fmla="*/ 61878 h 603687"/>
              <a:gd name="connsiteX43" fmla="*/ 520939 w 589080"/>
              <a:gd name="connsiteY43" fmla="*/ 92875 h 603687"/>
              <a:gd name="connsiteX44" fmla="*/ 404658 w 589080"/>
              <a:gd name="connsiteY44" fmla="*/ 92875 h 603687"/>
              <a:gd name="connsiteX45" fmla="*/ 404658 w 589080"/>
              <a:gd name="connsiteY45" fmla="*/ 61878 h 603687"/>
              <a:gd name="connsiteX46" fmla="*/ 348843 w 589080"/>
              <a:gd name="connsiteY46" fmla="*/ 61878 h 603687"/>
              <a:gd name="connsiteX47" fmla="*/ 348843 w 589080"/>
              <a:gd name="connsiteY47" fmla="*/ 92875 h 603687"/>
              <a:gd name="connsiteX48" fmla="*/ 232562 w 589080"/>
              <a:gd name="connsiteY48" fmla="*/ 92875 h 603687"/>
              <a:gd name="connsiteX49" fmla="*/ 232562 w 589080"/>
              <a:gd name="connsiteY49" fmla="*/ 61878 h 603687"/>
              <a:gd name="connsiteX50" fmla="*/ 178259 w 589080"/>
              <a:gd name="connsiteY50" fmla="*/ 61878 h 603687"/>
              <a:gd name="connsiteX51" fmla="*/ 178259 w 589080"/>
              <a:gd name="connsiteY51" fmla="*/ 92875 h 603687"/>
              <a:gd name="connsiteX52" fmla="*/ 61978 w 589080"/>
              <a:gd name="connsiteY52" fmla="*/ 92875 h 603687"/>
              <a:gd name="connsiteX53" fmla="*/ 61978 w 589080"/>
              <a:gd name="connsiteY53" fmla="*/ 61878 h 603687"/>
              <a:gd name="connsiteX54" fmla="*/ 427914 w 589080"/>
              <a:gd name="connsiteY54" fmla="*/ 23219 h 603687"/>
              <a:gd name="connsiteX55" fmla="*/ 427914 w 589080"/>
              <a:gd name="connsiteY55" fmla="*/ 69656 h 603687"/>
              <a:gd name="connsiteX56" fmla="*/ 497683 w 589080"/>
              <a:gd name="connsiteY56" fmla="*/ 69656 h 603687"/>
              <a:gd name="connsiteX57" fmla="*/ 497683 w 589080"/>
              <a:gd name="connsiteY57" fmla="*/ 23219 h 603687"/>
              <a:gd name="connsiteX58" fmla="*/ 255818 w 589080"/>
              <a:gd name="connsiteY58" fmla="*/ 23219 h 603687"/>
              <a:gd name="connsiteX59" fmla="*/ 255818 w 589080"/>
              <a:gd name="connsiteY59" fmla="*/ 69656 h 603687"/>
              <a:gd name="connsiteX60" fmla="*/ 325587 w 589080"/>
              <a:gd name="connsiteY60" fmla="*/ 69656 h 603687"/>
              <a:gd name="connsiteX61" fmla="*/ 325587 w 589080"/>
              <a:gd name="connsiteY61" fmla="*/ 23219 h 603687"/>
              <a:gd name="connsiteX62" fmla="*/ 85234 w 589080"/>
              <a:gd name="connsiteY62" fmla="*/ 23219 h 603687"/>
              <a:gd name="connsiteX63" fmla="*/ 85234 w 589080"/>
              <a:gd name="connsiteY63" fmla="*/ 69656 h 603687"/>
              <a:gd name="connsiteX64" fmla="*/ 155003 w 589080"/>
              <a:gd name="connsiteY64" fmla="*/ 69656 h 603687"/>
              <a:gd name="connsiteX65" fmla="*/ 155003 w 589080"/>
              <a:gd name="connsiteY65" fmla="*/ 23219 h 603687"/>
              <a:gd name="connsiteX66" fmla="*/ 61978 w 589080"/>
              <a:gd name="connsiteY66" fmla="*/ 0 h 603687"/>
              <a:gd name="connsiteX67" fmla="*/ 178259 w 589080"/>
              <a:gd name="connsiteY67" fmla="*/ 0 h 603687"/>
              <a:gd name="connsiteX68" fmla="*/ 178259 w 589080"/>
              <a:gd name="connsiteY68" fmla="*/ 38659 h 603687"/>
              <a:gd name="connsiteX69" fmla="*/ 232562 w 589080"/>
              <a:gd name="connsiteY69" fmla="*/ 38659 h 603687"/>
              <a:gd name="connsiteX70" fmla="*/ 232562 w 589080"/>
              <a:gd name="connsiteY70" fmla="*/ 0 h 603687"/>
              <a:gd name="connsiteX71" fmla="*/ 348843 w 589080"/>
              <a:gd name="connsiteY71" fmla="*/ 0 h 603687"/>
              <a:gd name="connsiteX72" fmla="*/ 348843 w 589080"/>
              <a:gd name="connsiteY72" fmla="*/ 38659 h 603687"/>
              <a:gd name="connsiteX73" fmla="*/ 404658 w 589080"/>
              <a:gd name="connsiteY73" fmla="*/ 38659 h 603687"/>
              <a:gd name="connsiteX74" fmla="*/ 404658 w 589080"/>
              <a:gd name="connsiteY74" fmla="*/ 0 h 603687"/>
              <a:gd name="connsiteX75" fmla="*/ 520939 w 589080"/>
              <a:gd name="connsiteY75" fmla="*/ 0 h 603687"/>
              <a:gd name="connsiteX76" fmla="*/ 520939 w 589080"/>
              <a:gd name="connsiteY76" fmla="*/ 38659 h 603687"/>
              <a:gd name="connsiteX77" fmla="*/ 589080 w 589080"/>
              <a:gd name="connsiteY77" fmla="*/ 38659 h 603687"/>
              <a:gd name="connsiteX78" fmla="*/ 589080 w 589080"/>
              <a:gd name="connsiteY78" fmla="*/ 441156 h 603687"/>
              <a:gd name="connsiteX79" fmla="*/ 348843 w 589080"/>
              <a:gd name="connsiteY79" fmla="*/ 441156 h 603687"/>
              <a:gd name="connsiteX80" fmla="*/ 348843 w 589080"/>
              <a:gd name="connsiteY80" fmla="*/ 603687 h 603687"/>
              <a:gd name="connsiteX81" fmla="*/ 240237 w 589080"/>
              <a:gd name="connsiteY81" fmla="*/ 603687 h 603687"/>
              <a:gd name="connsiteX82" fmla="*/ 240237 w 589080"/>
              <a:gd name="connsiteY82" fmla="*/ 441156 h 603687"/>
              <a:gd name="connsiteX83" fmla="*/ 0 w 589080"/>
              <a:gd name="connsiteY83" fmla="*/ 441156 h 603687"/>
              <a:gd name="connsiteX84" fmla="*/ 0 w 589080"/>
              <a:gd name="connsiteY84" fmla="*/ 38659 h 603687"/>
              <a:gd name="connsiteX85" fmla="*/ 61978 w 589080"/>
              <a:gd name="connsiteY85" fmla="*/ 38659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89080" h="603687">
                <a:moveTo>
                  <a:pt x="263493" y="441156"/>
                </a:moveTo>
                <a:lnTo>
                  <a:pt x="263493" y="580468"/>
                </a:lnTo>
                <a:lnTo>
                  <a:pt x="325587" y="580468"/>
                </a:lnTo>
                <a:lnTo>
                  <a:pt x="325587" y="441156"/>
                </a:lnTo>
                <a:close/>
                <a:moveTo>
                  <a:pt x="106977" y="315780"/>
                </a:moveTo>
                <a:lnTo>
                  <a:pt x="262009" y="315780"/>
                </a:lnTo>
                <a:lnTo>
                  <a:pt x="262009" y="338996"/>
                </a:lnTo>
                <a:lnTo>
                  <a:pt x="106977" y="338996"/>
                </a:lnTo>
                <a:close/>
                <a:moveTo>
                  <a:pt x="423252" y="154045"/>
                </a:moveTo>
                <a:cubicBezTo>
                  <a:pt x="381502" y="154045"/>
                  <a:pt x="346498" y="182719"/>
                  <a:pt x="336729" y="221376"/>
                </a:cubicBezTo>
                <a:lnTo>
                  <a:pt x="395341" y="221376"/>
                </a:lnTo>
                <a:lnTo>
                  <a:pt x="395341" y="244594"/>
                </a:lnTo>
                <a:lnTo>
                  <a:pt x="334054" y="244594"/>
                </a:lnTo>
                <a:cubicBezTo>
                  <a:pt x="334171" y="251443"/>
                  <a:pt x="335101" y="258176"/>
                  <a:pt x="336729" y="264677"/>
                </a:cubicBezTo>
                <a:lnTo>
                  <a:pt x="395341" y="264677"/>
                </a:lnTo>
                <a:lnTo>
                  <a:pt x="395341" y="287895"/>
                </a:lnTo>
                <a:lnTo>
                  <a:pt x="346265" y="287895"/>
                </a:lnTo>
                <a:cubicBezTo>
                  <a:pt x="361732" y="314247"/>
                  <a:pt x="390457" y="332009"/>
                  <a:pt x="423252" y="332009"/>
                </a:cubicBezTo>
                <a:cubicBezTo>
                  <a:pt x="472328" y="332009"/>
                  <a:pt x="512333" y="292074"/>
                  <a:pt x="512333" y="242969"/>
                </a:cubicBezTo>
                <a:cubicBezTo>
                  <a:pt x="512333" y="193980"/>
                  <a:pt x="472328" y="154045"/>
                  <a:pt x="423252" y="154045"/>
                </a:cubicBezTo>
                <a:close/>
                <a:moveTo>
                  <a:pt x="58852" y="139296"/>
                </a:moveTo>
                <a:lnTo>
                  <a:pt x="213955" y="139296"/>
                </a:lnTo>
                <a:lnTo>
                  <a:pt x="213955" y="162512"/>
                </a:lnTo>
                <a:lnTo>
                  <a:pt x="58852" y="162512"/>
                </a:lnTo>
                <a:close/>
                <a:moveTo>
                  <a:pt x="423252" y="130828"/>
                </a:moveTo>
                <a:cubicBezTo>
                  <a:pt x="485237" y="130828"/>
                  <a:pt x="535592" y="181094"/>
                  <a:pt x="535592" y="242969"/>
                </a:cubicBezTo>
                <a:cubicBezTo>
                  <a:pt x="535592" y="304844"/>
                  <a:pt x="485237" y="355226"/>
                  <a:pt x="423252" y="355226"/>
                </a:cubicBezTo>
                <a:cubicBezTo>
                  <a:pt x="377199" y="355226"/>
                  <a:pt x="337543" y="327481"/>
                  <a:pt x="320215" y="287895"/>
                </a:cubicBezTo>
                <a:lnTo>
                  <a:pt x="240205" y="287895"/>
                </a:lnTo>
                <a:lnTo>
                  <a:pt x="240205" y="264677"/>
                </a:lnTo>
                <a:lnTo>
                  <a:pt x="312889" y="264677"/>
                </a:lnTo>
                <a:cubicBezTo>
                  <a:pt x="311610" y="258176"/>
                  <a:pt x="310912" y="251443"/>
                  <a:pt x="310796" y="244594"/>
                </a:cubicBezTo>
                <a:lnTo>
                  <a:pt x="240205" y="244594"/>
                </a:lnTo>
                <a:lnTo>
                  <a:pt x="240205" y="221376"/>
                </a:lnTo>
                <a:lnTo>
                  <a:pt x="312889" y="221376"/>
                </a:lnTo>
                <a:cubicBezTo>
                  <a:pt x="323006" y="169833"/>
                  <a:pt x="368710" y="130828"/>
                  <a:pt x="423252" y="130828"/>
                </a:cubicBezTo>
                <a:close/>
                <a:moveTo>
                  <a:pt x="23256" y="61878"/>
                </a:moveTo>
                <a:lnTo>
                  <a:pt x="23256" y="417937"/>
                </a:lnTo>
                <a:lnTo>
                  <a:pt x="240237" y="417937"/>
                </a:lnTo>
                <a:lnTo>
                  <a:pt x="348843" y="417937"/>
                </a:lnTo>
                <a:lnTo>
                  <a:pt x="565824" y="417937"/>
                </a:lnTo>
                <a:lnTo>
                  <a:pt x="565824" y="61878"/>
                </a:lnTo>
                <a:lnTo>
                  <a:pt x="520939" y="61878"/>
                </a:lnTo>
                <a:lnTo>
                  <a:pt x="520939" y="92875"/>
                </a:lnTo>
                <a:lnTo>
                  <a:pt x="404658" y="92875"/>
                </a:lnTo>
                <a:lnTo>
                  <a:pt x="404658" y="61878"/>
                </a:lnTo>
                <a:lnTo>
                  <a:pt x="348843" y="61878"/>
                </a:lnTo>
                <a:lnTo>
                  <a:pt x="348843" y="92875"/>
                </a:lnTo>
                <a:lnTo>
                  <a:pt x="232562" y="92875"/>
                </a:lnTo>
                <a:lnTo>
                  <a:pt x="232562" y="61878"/>
                </a:lnTo>
                <a:lnTo>
                  <a:pt x="178259" y="61878"/>
                </a:lnTo>
                <a:lnTo>
                  <a:pt x="178259" y="92875"/>
                </a:lnTo>
                <a:lnTo>
                  <a:pt x="61978" y="92875"/>
                </a:lnTo>
                <a:lnTo>
                  <a:pt x="61978" y="61878"/>
                </a:lnTo>
                <a:close/>
                <a:moveTo>
                  <a:pt x="427914" y="23219"/>
                </a:moveTo>
                <a:lnTo>
                  <a:pt x="427914" y="69656"/>
                </a:lnTo>
                <a:lnTo>
                  <a:pt x="497683" y="69656"/>
                </a:lnTo>
                <a:lnTo>
                  <a:pt x="497683" y="23219"/>
                </a:lnTo>
                <a:close/>
                <a:moveTo>
                  <a:pt x="255818" y="23219"/>
                </a:moveTo>
                <a:lnTo>
                  <a:pt x="255818" y="69656"/>
                </a:lnTo>
                <a:lnTo>
                  <a:pt x="325587" y="69656"/>
                </a:lnTo>
                <a:lnTo>
                  <a:pt x="325587" y="23219"/>
                </a:lnTo>
                <a:close/>
                <a:moveTo>
                  <a:pt x="85234" y="23219"/>
                </a:moveTo>
                <a:lnTo>
                  <a:pt x="85234" y="69656"/>
                </a:lnTo>
                <a:lnTo>
                  <a:pt x="155003" y="69656"/>
                </a:lnTo>
                <a:lnTo>
                  <a:pt x="155003" y="23219"/>
                </a:lnTo>
                <a:close/>
                <a:moveTo>
                  <a:pt x="61978" y="0"/>
                </a:moveTo>
                <a:lnTo>
                  <a:pt x="178259" y="0"/>
                </a:lnTo>
                <a:lnTo>
                  <a:pt x="178259" y="38659"/>
                </a:lnTo>
                <a:lnTo>
                  <a:pt x="232562" y="38659"/>
                </a:lnTo>
                <a:lnTo>
                  <a:pt x="232562" y="0"/>
                </a:lnTo>
                <a:lnTo>
                  <a:pt x="348843" y="0"/>
                </a:lnTo>
                <a:lnTo>
                  <a:pt x="348843" y="38659"/>
                </a:lnTo>
                <a:lnTo>
                  <a:pt x="404658" y="38659"/>
                </a:lnTo>
                <a:lnTo>
                  <a:pt x="404658" y="0"/>
                </a:lnTo>
                <a:lnTo>
                  <a:pt x="520939" y="0"/>
                </a:lnTo>
                <a:lnTo>
                  <a:pt x="520939" y="38659"/>
                </a:lnTo>
                <a:lnTo>
                  <a:pt x="589080" y="38659"/>
                </a:lnTo>
                <a:lnTo>
                  <a:pt x="589080" y="441156"/>
                </a:lnTo>
                <a:lnTo>
                  <a:pt x="348843" y="441156"/>
                </a:lnTo>
                <a:lnTo>
                  <a:pt x="348843" y="603687"/>
                </a:lnTo>
                <a:lnTo>
                  <a:pt x="240237" y="603687"/>
                </a:lnTo>
                <a:lnTo>
                  <a:pt x="240237" y="441156"/>
                </a:lnTo>
                <a:lnTo>
                  <a:pt x="0" y="441156"/>
                </a:lnTo>
                <a:lnTo>
                  <a:pt x="0" y="38659"/>
                </a:lnTo>
                <a:lnTo>
                  <a:pt x="61978" y="38659"/>
                </a:lnTo>
                <a:close/>
              </a:path>
            </a:pathLst>
          </a:custGeom>
          <a:solidFill>
            <a:schemeClr val="accent1"/>
          </a:solidFill>
          <a:ln>
            <a:noFill/>
          </a:ln>
        </p:spPr>
      </p:sp>
      <p:sp>
        <p:nvSpPr>
          <p:cNvPr id="34" name="文本框 33"/>
          <p:cNvSpPr txBox="1"/>
          <p:nvPr/>
        </p:nvSpPr>
        <p:spPr>
          <a:xfrm>
            <a:off x="1254654" y="4893188"/>
            <a:ext cx="1084508" cy="276999"/>
          </a:xfrm>
          <a:prstGeom prst="rect">
            <a:avLst/>
          </a:prstGeom>
          <a:noFill/>
        </p:spPr>
        <p:txBody>
          <a:bodyPr wrap="square" rtlCol="0">
            <a:spAutoFit/>
          </a:bodyPr>
          <a:lstStyle/>
          <a:p>
            <a:pPr algn="ctr"/>
            <a:r>
              <a:rPr lang="zh-CN" altLang="en-US" sz="1200" b="1" dirty="0"/>
              <a:t>传统模式</a:t>
            </a:r>
            <a:endParaRPr lang="zh-HK" altLang="en-US" sz="1200" b="1" dirty="0"/>
          </a:p>
        </p:txBody>
      </p:sp>
      <p:sp>
        <p:nvSpPr>
          <p:cNvPr id="35" name="云形 34"/>
          <p:cNvSpPr/>
          <p:nvPr/>
        </p:nvSpPr>
        <p:spPr>
          <a:xfrm>
            <a:off x="3423684" y="5284391"/>
            <a:ext cx="2048532" cy="1080958"/>
          </a:xfrm>
          <a:prstGeom prst="cloud">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6" name="文本框 35"/>
          <p:cNvSpPr txBox="1"/>
          <p:nvPr/>
        </p:nvSpPr>
        <p:spPr>
          <a:xfrm>
            <a:off x="3905702" y="4891864"/>
            <a:ext cx="1084508" cy="276999"/>
          </a:xfrm>
          <a:prstGeom prst="rect">
            <a:avLst/>
          </a:prstGeom>
          <a:noFill/>
        </p:spPr>
        <p:txBody>
          <a:bodyPr wrap="square" rtlCol="0">
            <a:spAutoFit/>
          </a:bodyPr>
          <a:lstStyle/>
          <a:p>
            <a:pPr algn="ctr"/>
            <a:r>
              <a:rPr lang="zh-CN" altLang="en-US" sz="1200" b="1" dirty="0"/>
              <a:t>数字化营销</a:t>
            </a:r>
            <a:endParaRPr lang="zh-HK" altLang="en-US" sz="1200" b="1" dirty="0"/>
          </a:p>
        </p:txBody>
      </p:sp>
      <p:sp>
        <p:nvSpPr>
          <p:cNvPr id="37" name="facebook-circular-logo_20673"/>
          <p:cNvSpPr>
            <a:spLocks noChangeAspect="1"/>
          </p:cNvSpPr>
          <p:nvPr/>
        </p:nvSpPr>
        <p:spPr bwMode="auto">
          <a:xfrm>
            <a:off x="4476299" y="5808653"/>
            <a:ext cx="366878" cy="364854"/>
          </a:xfrm>
          <a:custGeom>
            <a:avLst/>
            <a:gdLst>
              <a:gd name="T0" fmla="*/ 1118 w 2235"/>
              <a:gd name="T1" fmla="*/ 0 h 2226"/>
              <a:gd name="T2" fmla="*/ 0 w 2235"/>
              <a:gd name="T3" fmla="*/ 1117 h 2226"/>
              <a:gd name="T4" fmla="*/ 931 w 2235"/>
              <a:gd name="T5" fmla="*/ 2218 h 2226"/>
              <a:gd name="T6" fmla="*/ 931 w 2235"/>
              <a:gd name="T7" fmla="*/ 1351 h 2226"/>
              <a:gd name="T8" fmla="*/ 662 w 2235"/>
              <a:gd name="T9" fmla="*/ 1351 h 2226"/>
              <a:gd name="T10" fmla="*/ 662 w 2235"/>
              <a:gd name="T11" fmla="*/ 1038 h 2226"/>
              <a:gd name="T12" fmla="*/ 931 w 2235"/>
              <a:gd name="T13" fmla="*/ 1038 h 2226"/>
              <a:gd name="T14" fmla="*/ 931 w 2235"/>
              <a:gd name="T15" fmla="*/ 808 h 2226"/>
              <a:gd name="T16" fmla="*/ 1333 w 2235"/>
              <a:gd name="T17" fmla="*/ 395 h 2226"/>
              <a:gd name="T18" fmla="*/ 1574 w 2235"/>
              <a:gd name="T19" fmla="*/ 408 h 2226"/>
              <a:gd name="T20" fmla="*/ 1574 w 2235"/>
              <a:gd name="T21" fmla="*/ 687 h 2226"/>
              <a:gd name="T22" fmla="*/ 1408 w 2235"/>
              <a:gd name="T23" fmla="*/ 687 h 2226"/>
              <a:gd name="T24" fmla="*/ 1254 w 2235"/>
              <a:gd name="T25" fmla="*/ 839 h 2226"/>
              <a:gd name="T26" fmla="*/ 1254 w 2235"/>
              <a:gd name="T27" fmla="*/ 1038 h 2226"/>
              <a:gd name="T28" fmla="*/ 1563 w 2235"/>
              <a:gd name="T29" fmla="*/ 1038 h 2226"/>
              <a:gd name="T30" fmla="*/ 1523 w 2235"/>
              <a:gd name="T31" fmla="*/ 1350 h 2226"/>
              <a:gd name="T32" fmla="*/ 1254 w 2235"/>
              <a:gd name="T33" fmla="*/ 1350 h 2226"/>
              <a:gd name="T34" fmla="*/ 1254 w 2235"/>
              <a:gd name="T35" fmla="*/ 2226 h 2226"/>
              <a:gd name="T36" fmla="*/ 2235 w 2235"/>
              <a:gd name="T37" fmla="*/ 1117 h 2226"/>
              <a:gd name="T38" fmla="*/ 1118 w 2235"/>
              <a:gd name="T39"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5" h="2226">
                <a:moveTo>
                  <a:pt x="1118" y="0"/>
                </a:moveTo>
                <a:cubicBezTo>
                  <a:pt x="500" y="0"/>
                  <a:pt x="0" y="500"/>
                  <a:pt x="0" y="1117"/>
                </a:cubicBezTo>
                <a:cubicBezTo>
                  <a:pt x="0" y="1671"/>
                  <a:pt x="403" y="2130"/>
                  <a:pt x="931" y="2218"/>
                </a:cubicBezTo>
                <a:lnTo>
                  <a:pt x="931" y="1351"/>
                </a:lnTo>
                <a:lnTo>
                  <a:pt x="662" y="1351"/>
                </a:lnTo>
                <a:lnTo>
                  <a:pt x="662" y="1038"/>
                </a:lnTo>
                <a:lnTo>
                  <a:pt x="931" y="1038"/>
                </a:lnTo>
                <a:lnTo>
                  <a:pt x="931" y="808"/>
                </a:lnTo>
                <a:cubicBezTo>
                  <a:pt x="931" y="541"/>
                  <a:pt x="1094" y="395"/>
                  <a:pt x="1333" y="395"/>
                </a:cubicBezTo>
                <a:cubicBezTo>
                  <a:pt x="1447" y="395"/>
                  <a:pt x="1545" y="404"/>
                  <a:pt x="1574" y="408"/>
                </a:cubicBezTo>
                <a:lnTo>
                  <a:pt x="1574" y="687"/>
                </a:lnTo>
                <a:lnTo>
                  <a:pt x="1408" y="687"/>
                </a:lnTo>
                <a:cubicBezTo>
                  <a:pt x="1279" y="687"/>
                  <a:pt x="1254" y="748"/>
                  <a:pt x="1254" y="839"/>
                </a:cubicBezTo>
                <a:lnTo>
                  <a:pt x="1254" y="1038"/>
                </a:lnTo>
                <a:lnTo>
                  <a:pt x="1563" y="1038"/>
                </a:lnTo>
                <a:lnTo>
                  <a:pt x="1523" y="1350"/>
                </a:lnTo>
                <a:lnTo>
                  <a:pt x="1254" y="1350"/>
                </a:lnTo>
                <a:lnTo>
                  <a:pt x="1254" y="2226"/>
                </a:lnTo>
                <a:cubicBezTo>
                  <a:pt x="1807" y="2158"/>
                  <a:pt x="2235" y="1688"/>
                  <a:pt x="2235" y="1117"/>
                </a:cubicBezTo>
                <a:cubicBezTo>
                  <a:pt x="2235" y="500"/>
                  <a:pt x="1735" y="0"/>
                  <a:pt x="1118" y="0"/>
                </a:cubicBezTo>
                <a:close/>
              </a:path>
            </a:pathLst>
          </a:custGeom>
          <a:solidFill>
            <a:schemeClr val="accent1"/>
          </a:solidFill>
          <a:ln>
            <a:noFill/>
          </a:ln>
        </p:spPr>
      </p:sp>
      <p:sp>
        <p:nvSpPr>
          <p:cNvPr id="38" name="live-chat_72439"/>
          <p:cNvSpPr>
            <a:spLocks noChangeAspect="1"/>
          </p:cNvSpPr>
          <p:nvPr/>
        </p:nvSpPr>
        <p:spPr bwMode="auto">
          <a:xfrm>
            <a:off x="4107658" y="5462073"/>
            <a:ext cx="368641" cy="321802"/>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accent1"/>
          </a:solidFill>
          <a:ln>
            <a:noFill/>
          </a:ln>
        </p:spPr>
      </p:sp>
      <p:sp>
        <p:nvSpPr>
          <p:cNvPr id="39" name="qq-social-logo-of-a-penguin_49013"/>
          <p:cNvSpPr>
            <a:spLocks noChangeAspect="1"/>
          </p:cNvSpPr>
          <p:nvPr/>
        </p:nvSpPr>
        <p:spPr bwMode="auto">
          <a:xfrm>
            <a:off x="3776169" y="5802549"/>
            <a:ext cx="271309" cy="277000"/>
          </a:xfrm>
          <a:custGeom>
            <a:avLst/>
            <a:gdLst>
              <a:gd name="connsiteX0" fmla="*/ 120973 w 594062"/>
              <a:gd name="connsiteY0" fmla="*/ 518014 h 606524"/>
              <a:gd name="connsiteX1" fmla="*/ 103971 w 594062"/>
              <a:gd name="connsiteY1" fmla="*/ 521582 h 606524"/>
              <a:gd name="connsiteX2" fmla="*/ 89678 w 594062"/>
              <a:gd name="connsiteY2" fmla="*/ 529409 h 606524"/>
              <a:gd name="connsiteX3" fmla="*/ 82301 w 594062"/>
              <a:gd name="connsiteY3" fmla="*/ 537696 h 606524"/>
              <a:gd name="connsiteX4" fmla="*/ 81840 w 594062"/>
              <a:gd name="connsiteY4" fmla="*/ 543221 h 606524"/>
              <a:gd name="connsiteX5" fmla="*/ 86911 w 594062"/>
              <a:gd name="connsiteY5" fmla="*/ 543221 h 606524"/>
              <a:gd name="connsiteX6" fmla="*/ 97977 w 594062"/>
              <a:gd name="connsiteY6" fmla="*/ 541379 h 606524"/>
              <a:gd name="connsiteX7" fmla="*/ 83684 w 594062"/>
              <a:gd name="connsiteY7" fmla="*/ 554270 h 606524"/>
              <a:gd name="connsiteX8" fmla="*/ 83684 w 594062"/>
              <a:gd name="connsiteY8" fmla="*/ 575448 h 606524"/>
              <a:gd name="connsiteX9" fmla="*/ 118725 w 594062"/>
              <a:gd name="connsiteY9" fmla="*/ 592943 h 606524"/>
              <a:gd name="connsiteX10" fmla="*/ 242293 w 594062"/>
              <a:gd name="connsiteY10" fmla="*/ 592943 h 606524"/>
              <a:gd name="connsiteX11" fmla="*/ 273185 w 594062"/>
              <a:gd name="connsiteY11" fmla="*/ 579131 h 606524"/>
              <a:gd name="connsiteX12" fmla="*/ 275491 w 594062"/>
              <a:gd name="connsiteY12" fmla="*/ 574988 h 606524"/>
              <a:gd name="connsiteX13" fmla="*/ 271341 w 594062"/>
              <a:gd name="connsiteY13" fmla="*/ 573606 h 606524"/>
              <a:gd name="connsiteX14" fmla="*/ 212784 w 594062"/>
              <a:gd name="connsiteY14" fmla="*/ 560715 h 606524"/>
              <a:gd name="connsiteX15" fmla="*/ 137629 w 594062"/>
              <a:gd name="connsiteY15" fmla="*/ 524805 h 606524"/>
              <a:gd name="connsiteX16" fmla="*/ 120973 w 594062"/>
              <a:gd name="connsiteY16" fmla="*/ 518014 h 606524"/>
              <a:gd name="connsiteX17" fmla="*/ 485163 w 594062"/>
              <a:gd name="connsiteY17" fmla="*/ 514044 h 606524"/>
              <a:gd name="connsiteX18" fmla="*/ 476979 w 594062"/>
              <a:gd name="connsiteY18" fmla="*/ 518820 h 606524"/>
              <a:gd name="connsiteX19" fmla="*/ 351567 w 594062"/>
              <a:gd name="connsiteY19" fmla="*/ 575908 h 606524"/>
              <a:gd name="connsiteX20" fmla="*/ 364939 w 594062"/>
              <a:gd name="connsiteY20" fmla="*/ 584195 h 606524"/>
              <a:gd name="connsiteX21" fmla="*/ 501877 w 594062"/>
              <a:gd name="connsiteY21" fmla="*/ 587878 h 606524"/>
              <a:gd name="connsiteX22" fmla="*/ 537380 w 594062"/>
              <a:gd name="connsiteY22" fmla="*/ 562097 h 606524"/>
              <a:gd name="connsiteX23" fmla="*/ 522625 w 594062"/>
              <a:gd name="connsiteY23" fmla="*/ 539077 h 606524"/>
              <a:gd name="connsiteX24" fmla="*/ 501416 w 594062"/>
              <a:gd name="connsiteY24" fmla="*/ 539077 h 606524"/>
              <a:gd name="connsiteX25" fmla="*/ 497266 w 594062"/>
              <a:gd name="connsiteY25" fmla="*/ 537696 h 606524"/>
              <a:gd name="connsiteX26" fmla="*/ 500033 w 594062"/>
              <a:gd name="connsiteY26" fmla="*/ 534934 h 606524"/>
              <a:gd name="connsiteX27" fmla="*/ 518937 w 594062"/>
              <a:gd name="connsiteY27" fmla="*/ 530790 h 606524"/>
              <a:gd name="connsiteX28" fmla="*/ 494039 w 594062"/>
              <a:gd name="connsiteY28" fmla="*/ 516518 h 606524"/>
              <a:gd name="connsiteX29" fmla="*/ 485163 w 594062"/>
              <a:gd name="connsiteY29" fmla="*/ 514044 h 606524"/>
              <a:gd name="connsiteX30" fmla="*/ 171288 w 594062"/>
              <a:gd name="connsiteY30" fmla="*/ 348477 h 606524"/>
              <a:gd name="connsiteX31" fmla="*/ 166677 w 594062"/>
              <a:gd name="connsiteY31" fmla="*/ 350318 h 606524"/>
              <a:gd name="connsiteX32" fmla="*/ 158839 w 594062"/>
              <a:gd name="connsiteY32" fmla="*/ 409248 h 606524"/>
              <a:gd name="connsiteX33" fmla="*/ 185120 w 594062"/>
              <a:gd name="connsiteY33" fmla="*/ 443777 h 606524"/>
              <a:gd name="connsiteX34" fmla="*/ 225694 w 594062"/>
              <a:gd name="connsiteY34" fmla="*/ 445618 h 606524"/>
              <a:gd name="connsiteX35" fmla="*/ 239526 w 594062"/>
              <a:gd name="connsiteY35" fmla="*/ 431346 h 606524"/>
              <a:gd name="connsiteX36" fmla="*/ 237682 w 594062"/>
              <a:gd name="connsiteY36" fmla="*/ 378862 h 606524"/>
              <a:gd name="connsiteX37" fmla="*/ 223389 w 594062"/>
              <a:gd name="connsiteY37" fmla="*/ 368273 h 606524"/>
              <a:gd name="connsiteX38" fmla="*/ 219700 w 594062"/>
              <a:gd name="connsiteY38" fmla="*/ 378862 h 606524"/>
              <a:gd name="connsiteX39" fmla="*/ 220161 w 594062"/>
              <a:gd name="connsiteY39" fmla="*/ 397738 h 606524"/>
              <a:gd name="connsiteX40" fmla="*/ 220161 w 594062"/>
              <a:gd name="connsiteY40" fmla="*/ 412931 h 606524"/>
              <a:gd name="connsiteX41" fmla="*/ 216934 w 594062"/>
              <a:gd name="connsiteY41" fmla="*/ 405565 h 606524"/>
              <a:gd name="connsiteX42" fmla="*/ 210940 w 594062"/>
              <a:gd name="connsiteY42" fmla="*/ 368734 h 606524"/>
              <a:gd name="connsiteX43" fmla="*/ 207251 w 594062"/>
              <a:gd name="connsiteY43" fmla="*/ 362749 h 606524"/>
              <a:gd name="connsiteX44" fmla="*/ 171288 w 594062"/>
              <a:gd name="connsiteY44" fmla="*/ 348477 h 606524"/>
              <a:gd name="connsiteX45" fmla="*/ 126564 w 594062"/>
              <a:gd name="connsiteY45" fmla="*/ 325976 h 606524"/>
              <a:gd name="connsiteX46" fmla="*/ 122414 w 594062"/>
              <a:gd name="connsiteY46" fmla="*/ 330982 h 606524"/>
              <a:gd name="connsiteX47" fmla="*/ 119187 w 594062"/>
              <a:gd name="connsiteY47" fmla="*/ 337427 h 606524"/>
              <a:gd name="connsiteX48" fmla="*/ 108582 w 594062"/>
              <a:gd name="connsiteY48" fmla="*/ 434569 h 606524"/>
              <a:gd name="connsiteX49" fmla="*/ 166677 w 594062"/>
              <a:gd name="connsiteY49" fmla="*/ 521122 h 606524"/>
              <a:gd name="connsiteX50" fmla="*/ 214629 w 594062"/>
              <a:gd name="connsiteY50" fmla="*/ 548745 h 606524"/>
              <a:gd name="connsiteX51" fmla="*/ 300850 w 594062"/>
              <a:gd name="connsiteY51" fmla="*/ 568542 h 606524"/>
              <a:gd name="connsiteX52" fmla="*/ 358484 w 594062"/>
              <a:gd name="connsiteY52" fmla="*/ 568082 h 606524"/>
              <a:gd name="connsiteX53" fmla="*/ 482512 w 594062"/>
              <a:gd name="connsiteY53" fmla="*/ 490736 h 606524"/>
              <a:gd name="connsiteX54" fmla="*/ 511098 w 594062"/>
              <a:gd name="connsiteY54" fmla="*/ 417995 h 606524"/>
              <a:gd name="connsiteX55" fmla="*/ 483895 w 594062"/>
              <a:gd name="connsiteY55" fmla="*/ 330061 h 606524"/>
              <a:gd name="connsiteX56" fmla="*/ 477901 w 594062"/>
              <a:gd name="connsiteY56" fmla="*/ 328680 h 606524"/>
              <a:gd name="connsiteX57" fmla="*/ 441016 w 594062"/>
              <a:gd name="connsiteY57" fmla="*/ 349397 h 606524"/>
              <a:gd name="connsiteX58" fmla="*/ 305460 w 594062"/>
              <a:gd name="connsiteY58" fmla="*/ 380243 h 606524"/>
              <a:gd name="connsiteX59" fmla="*/ 245059 w 594062"/>
              <a:gd name="connsiteY59" fmla="*/ 372417 h 606524"/>
              <a:gd name="connsiteX60" fmla="*/ 245520 w 594062"/>
              <a:gd name="connsiteY60" fmla="*/ 383006 h 606524"/>
              <a:gd name="connsiteX61" fmla="*/ 246904 w 594062"/>
              <a:gd name="connsiteY61" fmla="*/ 432728 h 606524"/>
              <a:gd name="connsiteX62" fmla="*/ 231227 w 594062"/>
              <a:gd name="connsiteY62" fmla="*/ 454366 h 606524"/>
              <a:gd name="connsiteX63" fmla="*/ 177743 w 594062"/>
              <a:gd name="connsiteY63" fmla="*/ 450683 h 606524"/>
              <a:gd name="connsiteX64" fmla="*/ 154689 w 594062"/>
              <a:gd name="connsiteY64" fmla="*/ 421218 h 606524"/>
              <a:gd name="connsiteX65" fmla="*/ 157456 w 594062"/>
              <a:gd name="connsiteY65" fmla="*/ 346175 h 606524"/>
              <a:gd name="connsiteX66" fmla="*/ 154689 w 594062"/>
              <a:gd name="connsiteY66" fmla="*/ 340190 h 606524"/>
              <a:gd name="connsiteX67" fmla="*/ 133480 w 594062"/>
              <a:gd name="connsiteY67" fmla="*/ 328220 h 606524"/>
              <a:gd name="connsiteX68" fmla="*/ 126564 w 594062"/>
              <a:gd name="connsiteY68" fmla="*/ 325976 h 606524"/>
              <a:gd name="connsiteX69" fmla="*/ 104893 w 594062"/>
              <a:gd name="connsiteY69" fmla="*/ 216806 h 606524"/>
              <a:gd name="connsiteX70" fmla="*/ 103049 w 594062"/>
              <a:gd name="connsiteY70" fmla="*/ 217266 h 606524"/>
              <a:gd name="connsiteX71" fmla="*/ 109043 w 594062"/>
              <a:gd name="connsiteY71" fmla="*/ 257320 h 606524"/>
              <a:gd name="connsiteX72" fmla="*/ 129330 w 594062"/>
              <a:gd name="connsiteY72" fmla="*/ 292309 h 606524"/>
              <a:gd name="connsiteX73" fmla="*/ 94750 w 594062"/>
              <a:gd name="connsiteY73" fmla="*/ 239365 h 606524"/>
              <a:gd name="connsiteX74" fmla="*/ 97516 w 594062"/>
              <a:gd name="connsiteY74" fmla="*/ 290928 h 606524"/>
              <a:gd name="connsiteX75" fmla="*/ 168060 w 594062"/>
              <a:gd name="connsiteY75" fmla="*/ 340650 h 606524"/>
              <a:gd name="connsiteX76" fmla="*/ 268574 w 594062"/>
              <a:gd name="connsiteY76" fmla="*/ 369655 h 606524"/>
              <a:gd name="connsiteX77" fmla="*/ 356178 w 594062"/>
              <a:gd name="connsiteY77" fmla="*/ 368273 h 606524"/>
              <a:gd name="connsiteX78" fmla="*/ 494961 w 594062"/>
              <a:gd name="connsiteY78" fmla="*/ 311646 h 606524"/>
              <a:gd name="connsiteX79" fmla="*/ 533691 w 594062"/>
              <a:gd name="connsiteY79" fmla="*/ 257320 h 606524"/>
              <a:gd name="connsiteX80" fmla="*/ 529541 w 594062"/>
              <a:gd name="connsiteY80" fmla="*/ 223712 h 606524"/>
              <a:gd name="connsiteX81" fmla="*/ 443321 w 594062"/>
              <a:gd name="connsiteY81" fmla="*/ 320393 h 606524"/>
              <a:gd name="connsiteX82" fmla="*/ 514326 w 594062"/>
              <a:gd name="connsiteY82" fmla="*/ 236602 h 606524"/>
              <a:gd name="connsiteX83" fmla="*/ 506949 w 594062"/>
              <a:gd name="connsiteY83" fmla="*/ 243048 h 606524"/>
              <a:gd name="connsiteX84" fmla="*/ 362172 w 594062"/>
              <a:gd name="connsiteY84" fmla="*/ 307042 h 606524"/>
              <a:gd name="connsiteX85" fmla="*/ 204946 w 594062"/>
              <a:gd name="connsiteY85" fmla="*/ 289547 h 606524"/>
              <a:gd name="connsiteX86" fmla="*/ 104893 w 594062"/>
              <a:gd name="connsiteY86" fmla="*/ 216806 h 606524"/>
              <a:gd name="connsiteX87" fmla="*/ 316757 w 594062"/>
              <a:gd name="connsiteY87" fmla="*/ 207368 h 606524"/>
              <a:gd name="connsiteX88" fmla="*/ 245520 w 594062"/>
              <a:gd name="connsiteY88" fmla="*/ 215425 h 606524"/>
              <a:gd name="connsiteX89" fmla="*/ 184659 w 594062"/>
              <a:gd name="connsiteY89" fmla="*/ 240286 h 606524"/>
              <a:gd name="connsiteX90" fmla="*/ 184659 w 594062"/>
              <a:gd name="connsiteY90" fmla="*/ 254558 h 606524"/>
              <a:gd name="connsiteX91" fmla="*/ 221545 w 594062"/>
              <a:gd name="connsiteY91" fmla="*/ 266988 h 606524"/>
              <a:gd name="connsiteX92" fmla="*/ 211401 w 594062"/>
              <a:gd name="connsiteY92" fmla="*/ 250874 h 606524"/>
              <a:gd name="connsiteX93" fmla="*/ 421189 w 594062"/>
              <a:gd name="connsiteY93" fmla="*/ 248573 h 606524"/>
              <a:gd name="connsiteX94" fmla="*/ 405052 w 594062"/>
              <a:gd name="connsiteY94" fmla="*/ 266528 h 606524"/>
              <a:gd name="connsiteX95" fmla="*/ 442399 w 594062"/>
              <a:gd name="connsiteY95" fmla="*/ 254097 h 606524"/>
              <a:gd name="connsiteX96" fmla="*/ 442860 w 594062"/>
              <a:gd name="connsiteY96" fmla="*/ 238444 h 606524"/>
              <a:gd name="connsiteX97" fmla="*/ 387992 w 594062"/>
              <a:gd name="connsiteY97" fmla="*/ 215885 h 606524"/>
              <a:gd name="connsiteX98" fmla="*/ 316757 w 594062"/>
              <a:gd name="connsiteY98" fmla="*/ 207368 h 606524"/>
              <a:gd name="connsiteX99" fmla="*/ 364938 w 594062"/>
              <a:gd name="connsiteY99" fmla="*/ 124274 h 606524"/>
              <a:gd name="connsiteX100" fmla="*/ 371854 w 594062"/>
              <a:gd name="connsiteY100" fmla="*/ 149583 h 606524"/>
              <a:gd name="connsiteX101" fmla="*/ 366321 w 594062"/>
              <a:gd name="connsiteY101" fmla="*/ 144061 h 606524"/>
              <a:gd name="connsiteX102" fmla="*/ 360328 w 594062"/>
              <a:gd name="connsiteY102" fmla="*/ 134398 h 606524"/>
              <a:gd name="connsiteX103" fmla="*/ 352951 w 594062"/>
              <a:gd name="connsiteY103" fmla="*/ 144981 h 606524"/>
              <a:gd name="connsiteX104" fmla="*/ 348802 w 594062"/>
              <a:gd name="connsiteY104" fmla="*/ 149583 h 606524"/>
              <a:gd name="connsiteX105" fmla="*/ 345574 w 594062"/>
              <a:gd name="connsiteY105" fmla="*/ 143601 h 606524"/>
              <a:gd name="connsiteX106" fmla="*/ 364938 w 594062"/>
              <a:gd name="connsiteY106" fmla="*/ 124274 h 606524"/>
              <a:gd name="connsiteX107" fmla="*/ 282038 w 594062"/>
              <a:gd name="connsiteY107" fmla="*/ 119309 h 606524"/>
              <a:gd name="connsiteX108" fmla="*/ 289757 w 594062"/>
              <a:gd name="connsiteY108" fmla="*/ 124776 h 606524"/>
              <a:gd name="connsiteX109" fmla="*/ 290678 w 594062"/>
              <a:gd name="connsiteY109" fmla="*/ 154242 h 606524"/>
              <a:gd name="connsiteX110" fmla="*/ 281001 w 594062"/>
              <a:gd name="connsiteY110" fmla="*/ 161149 h 606524"/>
              <a:gd name="connsiteX111" fmla="*/ 271324 w 594062"/>
              <a:gd name="connsiteY111" fmla="*/ 153322 h 606524"/>
              <a:gd name="connsiteX112" fmla="*/ 269020 w 594062"/>
              <a:gd name="connsiteY112" fmla="*/ 140430 h 606524"/>
              <a:gd name="connsiteX113" fmla="*/ 273628 w 594062"/>
              <a:gd name="connsiteY113" fmla="*/ 123856 h 606524"/>
              <a:gd name="connsiteX114" fmla="*/ 282038 w 594062"/>
              <a:gd name="connsiteY114" fmla="*/ 119309 h 606524"/>
              <a:gd name="connsiteX115" fmla="*/ 365861 w 594062"/>
              <a:gd name="connsiteY115" fmla="*/ 85826 h 606524"/>
              <a:gd name="connsiteX116" fmla="*/ 340963 w 594062"/>
              <a:gd name="connsiteY116" fmla="*/ 102630 h 606524"/>
              <a:gd name="connsiteX117" fmla="*/ 331741 w 594062"/>
              <a:gd name="connsiteY117" fmla="*/ 139461 h 606524"/>
              <a:gd name="connsiteX118" fmla="*/ 343729 w 594062"/>
              <a:gd name="connsiteY118" fmla="*/ 182277 h 606524"/>
              <a:gd name="connsiteX119" fmla="*/ 379693 w 594062"/>
              <a:gd name="connsiteY119" fmla="*/ 190564 h 606524"/>
              <a:gd name="connsiteX120" fmla="*/ 396753 w 594062"/>
              <a:gd name="connsiteY120" fmla="*/ 166163 h 606524"/>
              <a:gd name="connsiteX121" fmla="*/ 390759 w 594062"/>
              <a:gd name="connsiteY121" fmla="*/ 102169 h 606524"/>
              <a:gd name="connsiteX122" fmla="*/ 365861 w 594062"/>
              <a:gd name="connsiteY122" fmla="*/ 85826 h 606524"/>
              <a:gd name="connsiteX123" fmla="*/ 264136 w 594062"/>
              <a:gd name="connsiteY123" fmla="*/ 85192 h 606524"/>
              <a:gd name="connsiteX124" fmla="*/ 241832 w 594062"/>
              <a:gd name="connsiteY124" fmla="*/ 98026 h 606524"/>
              <a:gd name="connsiteX125" fmla="*/ 242293 w 594062"/>
              <a:gd name="connsiteY125" fmla="*/ 182737 h 606524"/>
              <a:gd name="connsiteX126" fmla="*/ 284251 w 594062"/>
              <a:gd name="connsiteY126" fmla="*/ 184118 h 606524"/>
              <a:gd name="connsiteX127" fmla="*/ 299005 w 594062"/>
              <a:gd name="connsiteY127" fmla="*/ 141763 h 606524"/>
              <a:gd name="connsiteX128" fmla="*/ 286095 w 594062"/>
              <a:gd name="connsiteY128" fmla="*/ 97565 h 606524"/>
              <a:gd name="connsiteX129" fmla="*/ 264136 w 594062"/>
              <a:gd name="connsiteY129" fmla="*/ 85192 h 606524"/>
              <a:gd name="connsiteX130" fmla="*/ 299293 w 594062"/>
              <a:gd name="connsiteY130" fmla="*/ 251 h 606524"/>
              <a:gd name="connsiteX131" fmla="*/ 344651 w 594062"/>
              <a:gd name="connsiteY131" fmla="*/ 1805 h 606524"/>
              <a:gd name="connsiteX132" fmla="*/ 427644 w 594062"/>
              <a:gd name="connsiteY132" fmla="*/ 27126 h 606524"/>
              <a:gd name="connsiteX133" fmla="*/ 513404 w 594062"/>
              <a:gd name="connsiteY133" fmla="*/ 140381 h 606524"/>
              <a:gd name="connsiteX134" fmla="*/ 521703 w 594062"/>
              <a:gd name="connsiteY134" fmla="*/ 183197 h 606524"/>
              <a:gd name="connsiteX135" fmla="*/ 532308 w 594062"/>
              <a:gd name="connsiteY135" fmla="*/ 209900 h 606524"/>
              <a:gd name="connsiteX136" fmla="*/ 537380 w 594062"/>
              <a:gd name="connsiteY136" fmla="*/ 268369 h 606524"/>
              <a:gd name="connsiteX137" fmla="*/ 539224 w 594062"/>
              <a:gd name="connsiteY137" fmla="*/ 277117 h 606524"/>
              <a:gd name="connsiteX138" fmla="*/ 580720 w 594062"/>
              <a:gd name="connsiteY138" fmla="*/ 352620 h 606524"/>
              <a:gd name="connsiteX139" fmla="*/ 589020 w 594062"/>
              <a:gd name="connsiteY139" fmla="*/ 450222 h 606524"/>
              <a:gd name="connsiteX140" fmla="*/ 581181 w 594062"/>
              <a:gd name="connsiteY140" fmla="*/ 464494 h 606524"/>
              <a:gd name="connsiteX141" fmla="*/ 555822 w 594062"/>
              <a:gd name="connsiteY141" fmla="*/ 464955 h 606524"/>
              <a:gd name="connsiteX142" fmla="*/ 534613 w 594062"/>
              <a:gd name="connsiteY142" fmla="*/ 431346 h 606524"/>
              <a:gd name="connsiteX143" fmla="*/ 489428 w 594062"/>
              <a:gd name="connsiteY143" fmla="*/ 507771 h 606524"/>
              <a:gd name="connsiteX144" fmla="*/ 497727 w 594062"/>
              <a:gd name="connsiteY144" fmla="*/ 513296 h 606524"/>
              <a:gd name="connsiteX145" fmla="*/ 529541 w 594062"/>
              <a:gd name="connsiteY145" fmla="*/ 531711 h 606524"/>
              <a:gd name="connsiteX146" fmla="*/ 527697 w 594062"/>
              <a:gd name="connsiteY146" fmla="*/ 582814 h 606524"/>
              <a:gd name="connsiteX147" fmla="*/ 472368 w 594062"/>
              <a:gd name="connsiteY147" fmla="*/ 599848 h 606524"/>
              <a:gd name="connsiteX148" fmla="*/ 387070 w 594062"/>
              <a:gd name="connsiteY148" fmla="*/ 596626 h 606524"/>
              <a:gd name="connsiteX149" fmla="*/ 331741 w 594062"/>
              <a:gd name="connsiteY149" fmla="*/ 581433 h 606524"/>
              <a:gd name="connsiteX150" fmla="*/ 298083 w 594062"/>
              <a:gd name="connsiteY150" fmla="*/ 577289 h 606524"/>
              <a:gd name="connsiteX151" fmla="*/ 293933 w 594062"/>
              <a:gd name="connsiteY151" fmla="*/ 579591 h 606524"/>
              <a:gd name="connsiteX152" fmla="*/ 249209 w 594062"/>
              <a:gd name="connsiteY152" fmla="*/ 600309 h 606524"/>
              <a:gd name="connsiteX153" fmla="*/ 165755 w 594062"/>
              <a:gd name="connsiteY153" fmla="*/ 605373 h 606524"/>
              <a:gd name="connsiteX154" fmla="*/ 98899 w 594062"/>
              <a:gd name="connsiteY154" fmla="*/ 592022 h 606524"/>
              <a:gd name="connsiteX155" fmla="*/ 82301 w 594062"/>
              <a:gd name="connsiteY155" fmla="*/ 581893 h 606524"/>
              <a:gd name="connsiteX156" fmla="*/ 73079 w 594062"/>
              <a:gd name="connsiteY156" fmla="*/ 543681 h 606524"/>
              <a:gd name="connsiteX157" fmla="*/ 100283 w 594062"/>
              <a:gd name="connsiteY157" fmla="*/ 518360 h 606524"/>
              <a:gd name="connsiteX158" fmla="*/ 123797 w 594062"/>
              <a:gd name="connsiteY158" fmla="*/ 514677 h 606524"/>
              <a:gd name="connsiteX159" fmla="*/ 111809 w 594062"/>
              <a:gd name="connsiteY159" fmla="*/ 503167 h 606524"/>
              <a:gd name="connsiteX160" fmla="*/ 80918 w 594062"/>
              <a:gd name="connsiteY160" fmla="*/ 467717 h 606524"/>
              <a:gd name="connsiteX161" fmla="*/ 63397 w 594062"/>
              <a:gd name="connsiteY161" fmla="*/ 426743 h 606524"/>
              <a:gd name="connsiteX162" fmla="*/ 60630 w 594062"/>
              <a:gd name="connsiteY162" fmla="*/ 423520 h 606524"/>
              <a:gd name="connsiteX163" fmla="*/ 57864 w 594062"/>
              <a:gd name="connsiteY163" fmla="*/ 426743 h 606524"/>
              <a:gd name="connsiteX164" fmla="*/ 34810 w 594062"/>
              <a:gd name="connsiteY164" fmla="*/ 457589 h 606524"/>
              <a:gd name="connsiteX165" fmla="*/ 18673 w 594062"/>
              <a:gd name="connsiteY165" fmla="*/ 466336 h 606524"/>
              <a:gd name="connsiteX166" fmla="*/ 5763 w 594062"/>
              <a:gd name="connsiteY166" fmla="*/ 459430 h 606524"/>
              <a:gd name="connsiteX167" fmla="*/ 230 w 594062"/>
              <a:gd name="connsiteY167" fmla="*/ 419376 h 606524"/>
              <a:gd name="connsiteX168" fmla="*/ 32044 w 594062"/>
              <a:gd name="connsiteY168" fmla="*/ 326378 h 606524"/>
              <a:gd name="connsiteX169" fmla="*/ 79995 w 594062"/>
              <a:gd name="connsiteY169" fmla="*/ 274815 h 606524"/>
              <a:gd name="connsiteX170" fmla="*/ 83684 w 594062"/>
              <a:gd name="connsiteY170" fmla="*/ 265607 h 606524"/>
              <a:gd name="connsiteX171" fmla="*/ 88295 w 594062"/>
              <a:gd name="connsiteY171" fmla="*/ 233840 h 606524"/>
              <a:gd name="connsiteX172" fmla="*/ 96133 w 594062"/>
              <a:gd name="connsiteY172" fmla="*/ 208979 h 606524"/>
              <a:gd name="connsiteX173" fmla="*/ 102588 w 594062"/>
              <a:gd name="connsiteY173" fmla="*/ 192405 h 606524"/>
              <a:gd name="connsiteX174" fmla="*/ 105354 w 594062"/>
              <a:gd name="connsiteY174" fmla="*/ 173529 h 606524"/>
              <a:gd name="connsiteX175" fmla="*/ 140857 w 594062"/>
              <a:gd name="connsiteY175" fmla="*/ 85595 h 606524"/>
              <a:gd name="connsiteX176" fmla="*/ 254281 w 594062"/>
              <a:gd name="connsiteY176" fmla="*/ 5948 h 606524"/>
              <a:gd name="connsiteX177" fmla="*/ 299293 w 594062"/>
              <a:gd name="connsiteY177" fmla="*/ 251 h 60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94062" h="606524">
                <a:moveTo>
                  <a:pt x="120973" y="518014"/>
                </a:moveTo>
                <a:cubicBezTo>
                  <a:pt x="115498" y="517669"/>
                  <a:pt x="109965" y="519050"/>
                  <a:pt x="103971" y="521582"/>
                </a:cubicBezTo>
                <a:cubicBezTo>
                  <a:pt x="98899" y="523884"/>
                  <a:pt x="94289" y="526647"/>
                  <a:pt x="89678" y="529409"/>
                </a:cubicBezTo>
                <a:cubicBezTo>
                  <a:pt x="86450" y="531251"/>
                  <a:pt x="83684" y="534473"/>
                  <a:pt x="82301" y="537696"/>
                </a:cubicBezTo>
                <a:cubicBezTo>
                  <a:pt x="81379" y="539077"/>
                  <a:pt x="81379" y="541840"/>
                  <a:pt x="81840" y="543221"/>
                </a:cubicBezTo>
                <a:cubicBezTo>
                  <a:pt x="83223" y="545062"/>
                  <a:pt x="85067" y="543681"/>
                  <a:pt x="86911" y="543221"/>
                </a:cubicBezTo>
                <a:cubicBezTo>
                  <a:pt x="90600" y="542300"/>
                  <a:pt x="94289" y="541840"/>
                  <a:pt x="97977" y="541379"/>
                </a:cubicBezTo>
                <a:cubicBezTo>
                  <a:pt x="93367" y="545983"/>
                  <a:pt x="88295" y="549666"/>
                  <a:pt x="83684" y="554270"/>
                </a:cubicBezTo>
                <a:cubicBezTo>
                  <a:pt x="76307" y="562097"/>
                  <a:pt x="76307" y="568082"/>
                  <a:pt x="83684" y="575448"/>
                </a:cubicBezTo>
                <a:cubicBezTo>
                  <a:pt x="93367" y="585116"/>
                  <a:pt x="105815" y="589720"/>
                  <a:pt x="118725" y="592943"/>
                </a:cubicBezTo>
                <a:cubicBezTo>
                  <a:pt x="159761" y="603992"/>
                  <a:pt x="201257" y="601690"/>
                  <a:pt x="242293" y="592943"/>
                </a:cubicBezTo>
                <a:cubicBezTo>
                  <a:pt x="253359" y="590180"/>
                  <a:pt x="264424" y="587418"/>
                  <a:pt x="273185" y="579131"/>
                </a:cubicBezTo>
                <a:cubicBezTo>
                  <a:pt x="274107" y="578210"/>
                  <a:pt x="276874" y="577289"/>
                  <a:pt x="275491" y="574988"/>
                </a:cubicBezTo>
                <a:cubicBezTo>
                  <a:pt x="275029" y="573146"/>
                  <a:pt x="272724" y="574067"/>
                  <a:pt x="271341" y="573606"/>
                </a:cubicBezTo>
                <a:cubicBezTo>
                  <a:pt x="251514" y="570844"/>
                  <a:pt x="232149" y="566700"/>
                  <a:pt x="212784" y="560715"/>
                </a:cubicBezTo>
                <a:cubicBezTo>
                  <a:pt x="186042" y="552428"/>
                  <a:pt x="160222" y="541840"/>
                  <a:pt x="137629" y="524805"/>
                </a:cubicBezTo>
                <a:cubicBezTo>
                  <a:pt x="131866" y="520432"/>
                  <a:pt x="126449" y="518360"/>
                  <a:pt x="120973" y="518014"/>
                </a:cubicBezTo>
                <a:close/>
                <a:moveTo>
                  <a:pt x="485163" y="514044"/>
                </a:moveTo>
                <a:cubicBezTo>
                  <a:pt x="482627" y="514331"/>
                  <a:pt x="480207" y="515828"/>
                  <a:pt x="476979" y="518820"/>
                </a:cubicBezTo>
                <a:cubicBezTo>
                  <a:pt x="441016" y="550126"/>
                  <a:pt x="399058" y="568542"/>
                  <a:pt x="351567" y="575908"/>
                </a:cubicBezTo>
                <a:cubicBezTo>
                  <a:pt x="353873" y="582814"/>
                  <a:pt x="359867" y="582814"/>
                  <a:pt x="364939" y="584195"/>
                </a:cubicBezTo>
                <a:cubicBezTo>
                  <a:pt x="410124" y="598007"/>
                  <a:pt x="455770" y="602611"/>
                  <a:pt x="501877" y="587878"/>
                </a:cubicBezTo>
                <a:cubicBezTo>
                  <a:pt x="516170" y="583274"/>
                  <a:pt x="530925" y="577750"/>
                  <a:pt x="537380" y="562097"/>
                </a:cubicBezTo>
                <a:cubicBezTo>
                  <a:pt x="541990" y="550126"/>
                  <a:pt x="535535" y="539998"/>
                  <a:pt x="522625" y="539077"/>
                </a:cubicBezTo>
                <a:cubicBezTo>
                  <a:pt x="515248" y="539077"/>
                  <a:pt x="508332" y="539077"/>
                  <a:pt x="501416" y="539077"/>
                </a:cubicBezTo>
                <a:cubicBezTo>
                  <a:pt x="499572" y="539077"/>
                  <a:pt x="497727" y="539998"/>
                  <a:pt x="497266" y="537696"/>
                </a:cubicBezTo>
                <a:cubicBezTo>
                  <a:pt x="497266" y="536775"/>
                  <a:pt x="499111" y="535394"/>
                  <a:pt x="500033" y="534934"/>
                </a:cubicBezTo>
                <a:cubicBezTo>
                  <a:pt x="505105" y="531711"/>
                  <a:pt x="511560" y="531251"/>
                  <a:pt x="518937" y="530790"/>
                </a:cubicBezTo>
                <a:cubicBezTo>
                  <a:pt x="509715" y="523424"/>
                  <a:pt x="501877" y="520201"/>
                  <a:pt x="494039" y="516518"/>
                </a:cubicBezTo>
                <a:cubicBezTo>
                  <a:pt x="490350" y="514676"/>
                  <a:pt x="487699" y="513756"/>
                  <a:pt x="485163" y="514044"/>
                </a:cubicBezTo>
                <a:close/>
                <a:moveTo>
                  <a:pt x="171288" y="348477"/>
                </a:moveTo>
                <a:cubicBezTo>
                  <a:pt x="168521" y="347096"/>
                  <a:pt x="167599" y="347096"/>
                  <a:pt x="166677" y="350318"/>
                </a:cubicBezTo>
                <a:cubicBezTo>
                  <a:pt x="162988" y="369655"/>
                  <a:pt x="158378" y="388991"/>
                  <a:pt x="158839" y="409248"/>
                </a:cubicBezTo>
                <a:cubicBezTo>
                  <a:pt x="159300" y="430426"/>
                  <a:pt x="166216" y="439633"/>
                  <a:pt x="185120" y="443777"/>
                </a:cubicBezTo>
                <a:cubicBezTo>
                  <a:pt x="198491" y="446539"/>
                  <a:pt x="211862" y="446079"/>
                  <a:pt x="225694" y="445618"/>
                </a:cubicBezTo>
                <a:cubicBezTo>
                  <a:pt x="235377" y="445158"/>
                  <a:pt x="239526" y="440094"/>
                  <a:pt x="239526" y="431346"/>
                </a:cubicBezTo>
                <a:cubicBezTo>
                  <a:pt x="240449" y="413852"/>
                  <a:pt x="239065" y="396357"/>
                  <a:pt x="237682" y="378862"/>
                </a:cubicBezTo>
                <a:cubicBezTo>
                  <a:pt x="236760" y="371956"/>
                  <a:pt x="230305" y="367353"/>
                  <a:pt x="223389" y="368273"/>
                </a:cubicBezTo>
                <a:cubicBezTo>
                  <a:pt x="217856" y="369194"/>
                  <a:pt x="219700" y="375640"/>
                  <a:pt x="219700" y="378862"/>
                </a:cubicBezTo>
                <a:lnTo>
                  <a:pt x="220161" y="397738"/>
                </a:lnTo>
                <a:lnTo>
                  <a:pt x="220161" y="412931"/>
                </a:lnTo>
                <a:cubicBezTo>
                  <a:pt x="218778" y="409248"/>
                  <a:pt x="217856" y="407406"/>
                  <a:pt x="216934" y="405565"/>
                </a:cubicBezTo>
                <a:cubicBezTo>
                  <a:pt x="212784" y="393595"/>
                  <a:pt x="211401" y="381625"/>
                  <a:pt x="210940" y="368734"/>
                </a:cubicBezTo>
                <a:cubicBezTo>
                  <a:pt x="210479" y="365971"/>
                  <a:pt x="211401" y="363670"/>
                  <a:pt x="207251" y="362749"/>
                </a:cubicBezTo>
                <a:cubicBezTo>
                  <a:pt x="194802" y="359066"/>
                  <a:pt x="183276" y="353541"/>
                  <a:pt x="171288" y="348477"/>
                </a:cubicBezTo>
                <a:close/>
                <a:moveTo>
                  <a:pt x="126564" y="325976"/>
                </a:moveTo>
                <a:cubicBezTo>
                  <a:pt x="124835" y="326609"/>
                  <a:pt x="123567" y="328450"/>
                  <a:pt x="122414" y="330982"/>
                </a:cubicBezTo>
                <a:cubicBezTo>
                  <a:pt x="121492" y="333284"/>
                  <a:pt x="120109" y="335125"/>
                  <a:pt x="119187" y="337427"/>
                </a:cubicBezTo>
                <a:cubicBezTo>
                  <a:pt x="104893" y="368734"/>
                  <a:pt x="102127" y="401421"/>
                  <a:pt x="108582" y="434569"/>
                </a:cubicBezTo>
                <a:cubicBezTo>
                  <a:pt x="115959" y="470940"/>
                  <a:pt x="138552" y="498103"/>
                  <a:pt x="166677" y="521122"/>
                </a:cubicBezTo>
                <a:cubicBezTo>
                  <a:pt x="181431" y="533092"/>
                  <a:pt x="198030" y="541379"/>
                  <a:pt x="214629" y="548745"/>
                </a:cubicBezTo>
                <a:cubicBezTo>
                  <a:pt x="242293" y="560255"/>
                  <a:pt x="271341" y="565780"/>
                  <a:pt x="300850" y="568542"/>
                </a:cubicBezTo>
                <a:cubicBezTo>
                  <a:pt x="319753" y="570384"/>
                  <a:pt x="339119" y="572686"/>
                  <a:pt x="358484" y="568082"/>
                </a:cubicBezTo>
                <a:cubicBezTo>
                  <a:pt x="408740" y="556572"/>
                  <a:pt x="450698" y="531711"/>
                  <a:pt x="482512" y="490736"/>
                </a:cubicBezTo>
                <a:cubicBezTo>
                  <a:pt x="499111" y="469098"/>
                  <a:pt x="509715" y="445158"/>
                  <a:pt x="511098" y="417995"/>
                </a:cubicBezTo>
                <a:cubicBezTo>
                  <a:pt x="512943" y="385308"/>
                  <a:pt x="501877" y="356764"/>
                  <a:pt x="483895" y="330061"/>
                </a:cubicBezTo>
                <a:cubicBezTo>
                  <a:pt x="481590" y="326838"/>
                  <a:pt x="480668" y="326838"/>
                  <a:pt x="477901" y="328680"/>
                </a:cubicBezTo>
                <a:cubicBezTo>
                  <a:pt x="465913" y="336507"/>
                  <a:pt x="453926" y="343412"/>
                  <a:pt x="441016" y="349397"/>
                </a:cubicBezTo>
                <a:cubicBezTo>
                  <a:pt x="398136" y="369655"/>
                  <a:pt x="352951" y="381164"/>
                  <a:pt x="305460" y="380243"/>
                </a:cubicBezTo>
                <a:cubicBezTo>
                  <a:pt x="285173" y="379783"/>
                  <a:pt x="264885" y="377942"/>
                  <a:pt x="245059" y="372417"/>
                </a:cubicBezTo>
                <a:lnTo>
                  <a:pt x="245520" y="383006"/>
                </a:lnTo>
                <a:lnTo>
                  <a:pt x="246904" y="432728"/>
                </a:lnTo>
                <a:cubicBezTo>
                  <a:pt x="246904" y="443317"/>
                  <a:pt x="238604" y="452985"/>
                  <a:pt x="231227" y="454366"/>
                </a:cubicBezTo>
                <a:cubicBezTo>
                  <a:pt x="213245" y="457128"/>
                  <a:pt x="194802" y="458049"/>
                  <a:pt x="177743" y="450683"/>
                </a:cubicBezTo>
                <a:cubicBezTo>
                  <a:pt x="165294" y="445618"/>
                  <a:pt x="156072" y="435950"/>
                  <a:pt x="154689" y="421218"/>
                </a:cubicBezTo>
                <a:cubicBezTo>
                  <a:pt x="151923" y="395897"/>
                  <a:pt x="154228" y="371036"/>
                  <a:pt x="157456" y="346175"/>
                </a:cubicBezTo>
                <a:cubicBezTo>
                  <a:pt x="157917" y="342952"/>
                  <a:pt x="157456" y="341571"/>
                  <a:pt x="154689" y="340190"/>
                </a:cubicBezTo>
                <a:cubicBezTo>
                  <a:pt x="147312" y="336507"/>
                  <a:pt x="139935" y="332824"/>
                  <a:pt x="133480" y="328220"/>
                </a:cubicBezTo>
                <a:cubicBezTo>
                  <a:pt x="130483" y="325918"/>
                  <a:pt x="128293" y="325342"/>
                  <a:pt x="126564" y="325976"/>
                </a:cubicBezTo>
                <a:close/>
                <a:moveTo>
                  <a:pt x="104893" y="216806"/>
                </a:moveTo>
                <a:cubicBezTo>
                  <a:pt x="104893" y="216806"/>
                  <a:pt x="103971" y="217266"/>
                  <a:pt x="103049" y="217266"/>
                </a:cubicBezTo>
                <a:cubicBezTo>
                  <a:pt x="102588" y="231078"/>
                  <a:pt x="102127" y="244429"/>
                  <a:pt x="109043" y="257320"/>
                </a:cubicBezTo>
                <a:cubicBezTo>
                  <a:pt x="115498" y="268830"/>
                  <a:pt x="122875" y="280339"/>
                  <a:pt x="129330" y="292309"/>
                </a:cubicBezTo>
                <a:cubicBezTo>
                  <a:pt x="111348" y="278958"/>
                  <a:pt x="98438" y="262384"/>
                  <a:pt x="94750" y="239365"/>
                </a:cubicBezTo>
                <a:cubicBezTo>
                  <a:pt x="82301" y="255478"/>
                  <a:pt x="84145" y="273434"/>
                  <a:pt x="97516" y="290928"/>
                </a:cubicBezTo>
                <a:cubicBezTo>
                  <a:pt x="115959" y="314408"/>
                  <a:pt x="141318" y="328680"/>
                  <a:pt x="168060" y="340650"/>
                </a:cubicBezTo>
                <a:cubicBezTo>
                  <a:pt x="200335" y="355382"/>
                  <a:pt x="233532" y="365511"/>
                  <a:pt x="268574" y="369655"/>
                </a:cubicBezTo>
                <a:cubicBezTo>
                  <a:pt x="298083" y="373338"/>
                  <a:pt x="327131" y="373798"/>
                  <a:pt x="356178" y="368273"/>
                </a:cubicBezTo>
                <a:cubicBezTo>
                  <a:pt x="406435" y="359066"/>
                  <a:pt x="452081" y="338348"/>
                  <a:pt x="494961" y="311646"/>
                </a:cubicBezTo>
                <a:cubicBezTo>
                  <a:pt x="515248" y="299215"/>
                  <a:pt x="529080" y="281720"/>
                  <a:pt x="533691" y="257320"/>
                </a:cubicBezTo>
                <a:cubicBezTo>
                  <a:pt x="535535" y="244889"/>
                  <a:pt x="534613" y="231078"/>
                  <a:pt x="529541" y="223712"/>
                </a:cubicBezTo>
                <a:cubicBezTo>
                  <a:pt x="513404" y="266988"/>
                  <a:pt x="489428" y="303819"/>
                  <a:pt x="443321" y="320393"/>
                </a:cubicBezTo>
                <a:cubicBezTo>
                  <a:pt x="476979" y="300136"/>
                  <a:pt x="504643" y="275735"/>
                  <a:pt x="514326" y="236602"/>
                </a:cubicBezTo>
                <a:cubicBezTo>
                  <a:pt x="512021" y="238444"/>
                  <a:pt x="509254" y="240746"/>
                  <a:pt x="506949" y="243048"/>
                </a:cubicBezTo>
                <a:cubicBezTo>
                  <a:pt x="465452" y="279879"/>
                  <a:pt x="416579" y="301057"/>
                  <a:pt x="362172" y="307042"/>
                </a:cubicBezTo>
                <a:cubicBezTo>
                  <a:pt x="308688" y="313027"/>
                  <a:pt x="256125" y="307502"/>
                  <a:pt x="204946" y="289547"/>
                </a:cubicBezTo>
                <a:cubicBezTo>
                  <a:pt x="164372" y="275275"/>
                  <a:pt x="129330" y="253176"/>
                  <a:pt x="104893" y="216806"/>
                </a:cubicBezTo>
                <a:close/>
                <a:moveTo>
                  <a:pt x="316757" y="207368"/>
                </a:moveTo>
                <a:cubicBezTo>
                  <a:pt x="293011" y="207483"/>
                  <a:pt x="269266" y="210361"/>
                  <a:pt x="245520" y="215425"/>
                </a:cubicBezTo>
                <a:cubicBezTo>
                  <a:pt x="223850" y="220029"/>
                  <a:pt x="203102" y="227395"/>
                  <a:pt x="184659" y="240286"/>
                </a:cubicBezTo>
                <a:cubicBezTo>
                  <a:pt x="176360" y="245810"/>
                  <a:pt x="175898" y="249493"/>
                  <a:pt x="184659" y="254558"/>
                </a:cubicBezTo>
                <a:cubicBezTo>
                  <a:pt x="195725" y="260082"/>
                  <a:pt x="207712" y="263305"/>
                  <a:pt x="221545" y="266988"/>
                </a:cubicBezTo>
                <a:cubicBezTo>
                  <a:pt x="217395" y="261003"/>
                  <a:pt x="214629" y="255939"/>
                  <a:pt x="211401" y="250874"/>
                </a:cubicBezTo>
                <a:cubicBezTo>
                  <a:pt x="281023" y="301057"/>
                  <a:pt x="350184" y="297374"/>
                  <a:pt x="421189" y="248573"/>
                </a:cubicBezTo>
                <a:cubicBezTo>
                  <a:pt x="417040" y="257780"/>
                  <a:pt x="410585" y="261003"/>
                  <a:pt x="405052" y="266528"/>
                </a:cubicBezTo>
                <a:cubicBezTo>
                  <a:pt x="419806" y="266528"/>
                  <a:pt x="431333" y="261003"/>
                  <a:pt x="442399" y="254097"/>
                </a:cubicBezTo>
                <a:cubicBezTo>
                  <a:pt x="453003" y="247652"/>
                  <a:pt x="453003" y="245350"/>
                  <a:pt x="442860" y="238444"/>
                </a:cubicBezTo>
                <a:cubicBezTo>
                  <a:pt x="425800" y="227855"/>
                  <a:pt x="407357" y="220949"/>
                  <a:pt x="387992" y="215885"/>
                </a:cubicBezTo>
                <a:cubicBezTo>
                  <a:pt x="364247" y="209900"/>
                  <a:pt x="340502" y="207253"/>
                  <a:pt x="316757" y="207368"/>
                </a:cubicBezTo>
                <a:close/>
                <a:moveTo>
                  <a:pt x="364938" y="124274"/>
                </a:moveTo>
                <a:cubicBezTo>
                  <a:pt x="375542" y="127955"/>
                  <a:pt x="376003" y="149123"/>
                  <a:pt x="371854" y="149583"/>
                </a:cubicBezTo>
                <a:cubicBezTo>
                  <a:pt x="368627" y="150043"/>
                  <a:pt x="366782" y="146822"/>
                  <a:pt x="366321" y="144061"/>
                </a:cubicBezTo>
                <a:cubicBezTo>
                  <a:pt x="365860" y="140380"/>
                  <a:pt x="365399" y="134398"/>
                  <a:pt x="360328" y="134398"/>
                </a:cubicBezTo>
                <a:cubicBezTo>
                  <a:pt x="354795" y="134858"/>
                  <a:pt x="354334" y="140380"/>
                  <a:pt x="352951" y="144981"/>
                </a:cubicBezTo>
                <a:cubicBezTo>
                  <a:pt x="352490" y="147282"/>
                  <a:pt x="352029" y="150503"/>
                  <a:pt x="348802" y="149583"/>
                </a:cubicBezTo>
                <a:cubicBezTo>
                  <a:pt x="345574" y="149123"/>
                  <a:pt x="345574" y="145901"/>
                  <a:pt x="345574" y="143601"/>
                </a:cubicBezTo>
                <a:cubicBezTo>
                  <a:pt x="345574" y="130256"/>
                  <a:pt x="355256" y="120593"/>
                  <a:pt x="364938" y="124274"/>
                </a:cubicBezTo>
                <a:close/>
                <a:moveTo>
                  <a:pt x="282038" y="119309"/>
                </a:moveTo>
                <a:cubicBezTo>
                  <a:pt x="284918" y="119482"/>
                  <a:pt x="287683" y="121323"/>
                  <a:pt x="289757" y="124776"/>
                </a:cubicBezTo>
                <a:cubicBezTo>
                  <a:pt x="295286" y="133985"/>
                  <a:pt x="295747" y="144114"/>
                  <a:pt x="290678" y="154242"/>
                </a:cubicBezTo>
                <a:cubicBezTo>
                  <a:pt x="288835" y="157926"/>
                  <a:pt x="286070" y="161609"/>
                  <a:pt x="281001" y="161149"/>
                </a:cubicBezTo>
                <a:cubicBezTo>
                  <a:pt x="275932" y="160688"/>
                  <a:pt x="273168" y="157465"/>
                  <a:pt x="271324" y="153322"/>
                </a:cubicBezTo>
                <a:cubicBezTo>
                  <a:pt x="269481" y="149178"/>
                  <a:pt x="269020" y="145034"/>
                  <a:pt x="269020" y="140430"/>
                </a:cubicBezTo>
                <a:cubicBezTo>
                  <a:pt x="269020" y="134445"/>
                  <a:pt x="269942" y="128460"/>
                  <a:pt x="273628" y="123856"/>
                </a:cubicBezTo>
                <a:cubicBezTo>
                  <a:pt x="276163" y="120633"/>
                  <a:pt x="279158" y="119137"/>
                  <a:pt x="282038" y="119309"/>
                </a:cubicBezTo>
                <a:close/>
                <a:moveTo>
                  <a:pt x="365861" y="85826"/>
                </a:moveTo>
                <a:cubicBezTo>
                  <a:pt x="356754" y="85941"/>
                  <a:pt x="347648" y="91581"/>
                  <a:pt x="340963" y="102630"/>
                </a:cubicBezTo>
                <a:cubicBezTo>
                  <a:pt x="334047" y="114139"/>
                  <a:pt x="331280" y="126570"/>
                  <a:pt x="331741" y="139461"/>
                </a:cubicBezTo>
                <a:cubicBezTo>
                  <a:pt x="330819" y="155114"/>
                  <a:pt x="334508" y="169846"/>
                  <a:pt x="343729" y="182277"/>
                </a:cubicBezTo>
                <a:cubicBezTo>
                  <a:pt x="352951" y="194707"/>
                  <a:pt x="365861" y="197470"/>
                  <a:pt x="379693" y="190564"/>
                </a:cubicBezTo>
                <a:cubicBezTo>
                  <a:pt x="389836" y="185499"/>
                  <a:pt x="393986" y="176292"/>
                  <a:pt x="396753" y="166163"/>
                </a:cubicBezTo>
                <a:cubicBezTo>
                  <a:pt x="402747" y="144985"/>
                  <a:pt x="402285" y="121045"/>
                  <a:pt x="390759" y="102169"/>
                </a:cubicBezTo>
                <a:cubicBezTo>
                  <a:pt x="384073" y="91120"/>
                  <a:pt x="374967" y="85711"/>
                  <a:pt x="365861" y="85826"/>
                </a:cubicBezTo>
                <a:close/>
                <a:moveTo>
                  <a:pt x="264136" y="85192"/>
                </a:moveTo>
                <a:cubicBezTo>
                  <a:pt x="256240" y="85250"/>
                  <a:pt x="248287" y="89509"/>
                  <a:pt x="241832" y="98026"/>
                </a:cubicBezTo>
                <a:cubicBezTo>
                  <a:pt x="224772" y="119664"/>
                  <a:pt x="225233" y="161099"/>
                  <a:pt x="242293" y="182737"/>
                </a:cubicBezTo>
                <a:cubicBezTo>
                  <a:pt x="254281" y="197470"/>
                  <a:pt x="271341" y="198390"/>
                  <a:pt x="284251" y="184118"/>
                </a:cubicBezTo>
                <a:cubicBezTo>
                  <a:pt x="295317" y="171688"/>
                  <a:pt x="298544" y="156495"/>
                  <a:pt x="299005" y="141763"/>
                </a:cubicBezTo>
                <a:cubicBezTo>
                  <a:pt x="299005" y="124728"/>
                  <a:pt x="295778" y="110456"/>
                  <a:pt x="286095" y="97565"/>
                </a:cubicBezTo>
                <a:cubicBezTo>
                  <a:pt x="279871" y="89278"/>
                  <a:pt x="272033" y="85135"/>
                  <a:pt x="264136" y="85192"/>
                </a:cubicBezTo>
                <a:close/>
                <a:moveTo>
                  <a:pt x="299293" y="251"/>
                </a:moveTo>
                <a:cubicBezTo>
                  <a:pt x="314336" y="-382"/>
                  <a:pt x="329436" y="194"/>
                  <a:pt x="344651" y="1805"/>
                </a:cubicBezTo>
                <a:cubicBezTo>
                  <a:pt x="373699" y="5027"/>
                  <a:pt x="401824" y="12854"/>
                  <a:pt x="427644" y="27126"/>
                </a:cubicBezTo>
                <a:cubicBezTo>
                  <a:pt x="473291" y="51527"/>
                  <a:pt x="500033" y="91120"/>
                  <a:pt x="513404" y="140381"/>
                </a:cubicBezTo>
                <a:cubicBezTo>
                  <a:pt x="517092" y="154653"/>
                  <a:pt x="520781" y="168465"/>
                  <a:pt x="521703" y="183197"/>
                </a:cubicBezTo>
                <a:cubicBezTo>
                  <a:pt x="522164" y="193326"/>
                  <a:pt x="527697" y="201613"/>
                  <a:pt x="532308" y="209900"/>
                </a:cubicBezTo>
                <a:cubicBezTo>
                  <a:pt x="542912" y="228776"/>
                  <a:pt x="545679" y="248112"/>
                  <a:pt x="537380" y="268369"/>
                </a:cubicBezTo>
                <a:cubicBezTo>
                  <a:pt x="535535" y="272513"/>
                  <a:pt x="537841" y="274354"/>
                  <a:pt x="539224" y="277117"/>
                </a:cubicBezTo>
                <a:cubicBezTo>
                  <a:pt x="556284" y="300596"/>
                  <a:pt x="570116" y="325918"/>
                  <a:pt x="580720" y="352620"/>
                </a:cubicBezTo>
                <a:cubicBezTo>
                  <a:pt x="593630" y="384387"/>
                  <a:pt x="598702" y="416614"/>
                  <a:pt x="589020" y="450222"/>
                </a:cubicBezTo>
                <a:cubicBezTo>
                  <a:pt x="587175" y="455747"/>
                  <a:pt x="584870" y="460351"/>
                  <a:pt x="581181" y="464494"/>
                </a:cubicBezTo>
                <a:cubicBezTo>
                  <a:pt x="572421" y="475083"/>
                  <a:pt x="564583" y="475544"/>
                  <a:pt x="555822" y="464955"/>
                </a:cubicBezTo>
                <a:cubicBezTo>
                  <a:pt x="547523" y="454826"/>
                  <a:pt x="541068" y="443317"/>
                  <a:pt x="534613" y="431346"/>
                </a:cubicBezTo>
                <a:cubicBezTo>
                  <a:pt x="523547" y="459430"/>
                  <a:pt x="512021" y="487053"/>
                  <a:pt x="489428" y="507771"/>
                </a:cubicBezTo>
                <a:cubicBezTo>
                  <a:pt x="491733" y="510994"/>
                  <a:pt x="494961" y="511914"/>
                  <a:pt x="497727" y="513296"/>
                </a:cubicBezTo>
                <a:cubicBezTo>
                  <a:pt x="508793" y="518360"/>
                  <a:pt x="519859" y="524345"/>
                  <a:pt x="529541" y="531711"/>
                </a:cubicBezTo>
                <a:cubicBezTo>
                  <a:pt x="550290" y="546904"/>
                  <a:pt x="549367" y="569463"/>
                  <a:pt x="527697" y="582814"/>
                </a:cubicBezTo>
                <a:cubicBezTo>
                  <a:pt x="510637" y="592943"/>
                  <a:pt x="491733" y="597546"/>
                  <a:pt x="472368" y="599848"/>
                </a:cubicBezTo>
                <a:cubicBezTo>
                  <a:pt x="443782" y="603532"/>
                  <a:pt x="415657" y="601230"/>
                  <a:pt x="387070" y="596626"/>
                </a:cubicBezTo>
                <a:cubicBezTo>
                  <a:pt x="368166" y="593863"/>
                  <a:pt x="349723" y="588339"/>
                  <a:pt x="331741" y="581433"/>
                </a:cubicBezTo>
                <a:cubicBezTo>
                  <a:pt x="320676" y="577289"/>
                  <a:pt x="309149" y="580512"/>
                  <a:pt x="298083" y="577289"/>
                </a:cubicBezTo>
                <a:cubicBezTo>
                  <a:pt x="296239" y="576829"/>
                  <a:pt x="295317" y="578671"/>
                  <a:pt x="293933" y="579591"/>
                </a:cubicBezTo>
                <a:cubicBezTo>
                  <a:pt x="280101" y="588339"/>
                  <a:pt x="265346" y="595705"/>
                  <a:pt x="249209" y="600309"/>
                </a:cubicBezTo>
                <a:cubicBezTo>
                  <a:pt x="222006" y="607675"/>
                  <a:pt x="193419" y="607215"/>
                  <a:pt x="165755" y="605373"/>
                </a:cubicBezTo>
                <a:cubicBezTo>
                  <a:pt x="142701" y="603992"/>
                  <a:pt x="120109" y="600769"/>
                  <a:pt x="98899" y="592022"/>
                </a:cubicBezTo>
                <a:cubicBezTo>
                  <a:pt x="92905" y="589260"/>
                  <a:pt x="87373" y="586037"/>
                  <a:pt x="82301" y="581893"/>
                </a:cubicBezTo>
                <a:cubicBezTo>
                  <a:pt x="69391" y="571765"/>
                  <a:pt x="70313" y="557953"/>
                  <a:pt x="73079" y="543681"/>
                </a:cubicBezTo>
                <a:cubicBezTo>
                  <a:pt x="76307" y="529409"/>
                  <a:pt x="87373" y="522503"/>
                  <a:pt x="100283" y="518360"/>
                </a:cubicBezTo>
                <a:cubicBezTo>
                  <a:pt x="107660" y="515597"/>
                  <a:pt x="115498" y="514677"/>
                  <a:pt x="123797" y="514677"/>
                </a:cubicBezTo>
                <a:cubicBezTo>
                  <a:pt x="121492" y="508692"/>
                  <a:pt x="115498" y="506850"/>
                  <a:pt x="111809" y="503167"/>
                </a:cubicBezTo>
                <a:cubicBezTo>
                  <a:pt x="99822" y="492578"/>
                  <a:pt x="88756" y="481529"/>
                  <a:pt x="80918" y="467717"/>
                </a:cubicBezTo>
                <a:cubicBezTo>
                  <a:pt x="73540" y="454826"/>
                  <a:pt x="66624" y="441475"/>
                  <a:pt x="63397" y="426743"/>
                </a:cubicBezTo>
                <a:cubicBezTo>
                  <a:pt x="62936" y="425361"/>
                  <a:pt x="62936" y="423520"/>
                  <a:pt x="60630" y="423520"/>
                </a:cubicBezTo>
                <a:cubicBezTo>
                  <a:pt x="58325" y="423520"/>
                  <a:pt x="58786" y="425361"/>
                  <a:pt x="57864" y="426743"/>
                </a:cubicBezTo>
                <a:cubicBezTo>
                  <a:pt x="52792" y="439173"/>
                  <a:pt x="44954" y="448841"/>
                  <a:pt x="34810" y="457589"/>
                </a:cubicBezTo>
                <a:cubicBezTo>
                  <a:pt x="30200" y="461732"/>
                  <a:pt x="24667" y="464494"/>
                  <a:pt x="18673" y="466336"/>
                </a:cubicBezTo>
                <a:cubicBezTo>
                  <a:pt x="11296" y="468638"/>
                  <a:pt x="8068" y="465415"/>
                  <a:pt x="5763" y="459430"/>
                </a:cubicBezTo>
                <a:cubicBezTo>
                  <a:pt x="1152" y="446539"/>
                  <a:pt x="-692" y="433188"/>
                  <a:pt x="230" y="419376"/>
                </a:cubicBezTo>
                <a:cubicBezTo>
                  <a:pt x="2074" y="385308"/>
                  <a:pt x="13140" y="354462"/>
                  <a:pt x="32044" y="326378"/>
                </a:cubicBezTo>
                <a:cubicBezTo>
                  <a:pt x="45415" y="306581"/>
                  <a:pt x="61091" y="289087"/>
                  <a:pt x="79995" y="274815"/>
                </a:cubicBezTo>
                <a:cubicBezTo>
                  <a:pt x="83223" y="272513"/>
                  <a:pt x="84606" y="270211"/>
                  <a:pt x="83684" y="265607"/>
                </a:cubicBezTo>
                <a:cubicBezTo>
                  <a:pt x="81379" y="254558"/>
                  <a:pt x="82762" y="243508"/>
                  <a:pt x="88295" y="233840"/>
                </a:cubicBezTo>
                <a:cubicBezTo>
                  <a:pt x="92444" y="226014"/>
                  <a:pt x="94750" y="217727"/>
                  <a:pt x="96133" y="208979"/>
                </a:cubicBezTo>
                <a:cubicBezTo>
                  <a:pt x="97055" y="202994"/>
                  <a:pt x="99360" y="197470"/>
                  <a:pt x="102588" y="192405"/>
                </a:cubicBezTo>
                <a:cubicBezTo>
                  <a:pt x="106738" y="186881"/>
                  <a:pt x="104432" y="179975"/>
                  <a:pt x="105354" y="173529"/>
                </a:cubicBezTo>
                <a:cubicBezTo>
                  <a:pt x="109043" y="140842"/>
                  <a:pt x="122414" y="112298"/>
                  <a:pt x="140857" y="85595"/>
                </a:cubicBezTo>
                <a:cubicBezTo>
                  <a:pt x="168982" y="45542"/>
                  <a:pt x="204946" y="16537"/>
                  <a:pt x="254281" y="5948"/>
                </a:cubicBezTo>
                <a:cubicBezTo>
                  <a:pt x="269266" y="2726"/>
                  <a:pt x="284251" y="884"/>
                  <a:pt x="299293" y="251"/>
                </a:cubicBezTo>
                <a:close/>
              </a:path>
            </a:pathLst>
          </a:custGeom>
          <a:solidFill>
            <a:schemeClr val="accent1"/>
          </a:solidFill>
          <a:ln>
            <a:noFill/>
          </a:ln>
        </p:spPr>
      </p:sp>
      <p:sp>
        <p:nvSpPr>
          <p:cNvPr id="40" name="weibo-social-logo_49093"/>
          <p:cNvSpPr>
            <a:spLocks noChangeAspect="1"/>
          </p:cNvSpPr>
          <p:nvPr/>
        </p:nvSpPr>
        <p:spPr bwMode="auto">
          <a:xfrm>
            <a:off x="4773998" y="5449661"/>
            <a:ext cx="382814" cy="309713"/>
          </a:xfrm>
          <a:custGeom>
            <a:avLst/>
            <a:gdLst>
              <a:gd name="connsiteX0" fmla="*/ 188582 w 594496"/>
              <a:gd name="connsiteY0" fmla="*/ 329337 h 480973"/>
              <a:gd name="connsiteX1" fmla="*/ 168300 w 594496"/>
              <a:gd name="connsiteY1" fmla="*/ 344705 h 480973"/>
              <a:gd name="connsiteX2" fmla="*/ 178441 w 594496"/>
              <a:gd name="connsiteY2" fmla="*/ 383845 h 480973"/>
              <a:gd name="connsiteX3" fmla="*/ 223616 w 594496"/>
              <a:gd name="connsiteY3" fmla="*/ 369110 h 480973"/>
              <a:gd name="connsiteX4" fmla="*/ 213013 w 594496"/>
              <a:gd name="connsiteY4" fmla="*/ 329510 h 480973"/>
              <a:gd name="connsiteX5" fmla="*/ 188582 w 594496"/>
              <a:gd name="connsiteY5" fmla="*/ 329337 h 480973"/>
              <a:gd name="connsiteX6" fmla="*/ 250352 w 594496"/>
              <a:gd name="connsiteY6" fmla="*/ 314315 h 480973"/>
              <a:gd name="connsiteX7" fmla="*/ 233757 w 594496"/>
              <a:gd name="connsiteY7" fmla="*/ 320301 h 480973"/>
              <a:gd name="connsiteX8" fmla="*/ 238367 w 594496"/>
              <a:gd name="connsiteY8" fmla="*/ 335036 h 480973"/>
              <a:gd name="connsiteX9" fmla="*/ 254961 w 594496"/>
              <a:gd name="connsiteY9" fmla="*/ 329049 h 480973"/>
              <a:gd name="connsiteX10" fmla="*/ 250352 w 594496"/>
              <a:gd name="connsiteY10" fmla="*/ 314315 h 480973"/>
              <a:gd name="connsiteX11" fmla="*/ 223860 w 594496"/>
              <a:gd name="connsiteY11" fmla="*/ 258951 h 480973"/>
              <a:gd name="connsiteX12" fmla="*/ 259571 w 594496"/>
              <a:gd name="connsiteY12" fmla="*/ 261822 h 480973"/>
              <a:gd name="connsiteX13" fmla="*/ 313043 w 594496"/>
              <a:gd name="connsiteY13" fmla="*/ 364505 h 480973"/>
              <a:gd name="connsiteX14" fmla="*/ 186277 w 594496"/>
              <a:gd name="connsiteY14" fmla="*/ 417919 h 480973"/>
              <a:gd name="connsiteX15" fmla="*/ 139720 w 594496"/>
              <a:gd name="connsiteY15" fmla="*/ 314315 h 480973"/>
              <a:gd name="connsiteX16" fmla="*/ 223860 w 594496"/>
              <a:gd name="connsiteY16" fmla="*/ 258951 h 480973"/>
              <a:gd name="connsiteX17" fmla="*/ 226382 w 594496"/>
              <a:gd name="connsiteY17" fmla="*/ 212086 h 480973"/>
              <a:gd name="connsiteX18" fmla="*/ 59938 w 594496"/>
              <a:gd name="connsiteY18" fmla="*/ 346530 h 480973"/>
              <a:gd name="connsiteX19" fmla="*/ 249896 w 594496"/>
              <a:gd name="connsiteY19" fmla="*/ 445981 h 480973"/>
              <a:gd name="connsiteX20" fmla="*/ 416339 w 594496"/>
              <a:gd name="connsiteY20" fmla="*/ 311538 h 480973"/>
              <a:gd name="connsiteX21" fmla="*/ 226382 w 594496"/>
              <a:gd name="connsiteY21" fmla="*/ 212086 h 480973"/>
              <a:gd name="connsiteX22" fmla="*/ 420931 w 594496"/>
              <a:gd name="connsiteY22" fmla="*/ 82261 h 480973"/>
              <a:gd name="connsiteX23" fmla="*/ 493805 w 594496"/>
              <a:gd name="connsiteY23" fmla="*/ 105741 h 480973"/>
              <a:gd name="connsiteX24" fmla="*/ 509948 w 594496"/>
              <a:gd name="connsiteY24" fmla="*/ 180783 h 480973"/>
              <a:gd name="connsiteX25" fmla="*/ 485503 w 594496"/>
              <a:gd name="connsiteY25" fmla="*/ 193214 h 480973"/>
              <a:gd name="connsiteX26" fmla="*/ 472588 w 594496"/>
              <a:gd name="connsiteY26" fmla="*/ 168813 h 480973"/>
              <a:gd name="connsiteX27" fmla="*/ 464747 w 594496"/>
              <a:gd name="connsiteY27" fmla="*/ 131983 h 480973"/>
              <a:gd name="connsiteX28" fmla="*/ 429233 w 594496"/>
              <a:gd name="connsiteY28" fmla="*/ 120473 h 480973"/>
              <a:gd name="connsiteX29" fmla="*/ 406171 w 594496"/>
              <a:gd name="connsiteY29" fmla="*/ 105741 h 480973"/>
              <a:gd name="connsiteX30" fmla="*/ 420931 w 594496"/>
              <a:gd name="connsiteY30" fmla="*/ 82261 h 480973"/>
              <a:gd name="connsiteX31" fmla="*/ 249838 w 594496"/>
              <a:gd name="connsiteY31" fmla="*/ 67995 h 480973"/>
              <a:gd name="connsiteX32" fmla="*/ 283553 w 594496"/>
              <a:gd name="connsiteY32" fmla="*/ 80405 h 480973"/>
              <a:gd name="connsiteX33" fmla="*/ 290469 w 594496"/>
              <a:gd name="connsiteY33" fmla="*/ 149929 h 480973"/>
              <a:gd name="connsiteX34" fmla="*/ 304301 w 594496"/>
              <a:gd name="connsiteY34" fmla="*/ 156375 h 480973"/>
              <a:gd name="connsiteX35" fmla="*/ 437087 w 594496"/>
              <a:gd name="connsiteY35" fmla="*/ 157295 h 480973"/>
              <a:gd name="connsiteX36" fmla="*/ 437087 w 594496"/>
              <a:gd name="connsiteY36" fmla="*/ 216230 h 480973"/>
              <a:gd name="connsiteX37" fmla="*/ 446769 w 594496"/>
              <a:gd name="connsiteY37" fmla="*/ 231424 h 480973"/>
              <a:gd name="connsiteX38" fmla="*/ 518695 w 594496"/>
              <a:gd name="connsiteY38" fmla="*/ 312458 h 480973"/>
              <a:gd name="connsiteX39" fmla="*/ 249435 w 594496"/>
              <a:gd name="connsiteY39" fmla="*/ 480973 h 480973"/>
              <a:gd name="connsiteX40" fmla="*/ 0 w 594496"/>
              <a:gd name="connsiteY40" fmla="*/ 323048 h 480973"/>
              <a:gd name="connsiteX41" fmla="*/ 88524 w 594496"/>
              <a:gd name="connsiteY41" fmla="*/ 156375 h 480973"/>
              <a:gd name="connsiteX42" fmla="*/ 249838 w 594496"/>
              <a:gd name="connsiteY42" fmla="*/ 67995 h 480973"/>
              <a:gd name="connsiteX43" fmla="*/ 444588 w 594496"/>
              <a:gd name="connsiteY43" fmla="*/ 161 h 480973"/>
              <a:gd name="connsiteX44" fmla="*/ 553734 w 594496"/>
              <a:gd name="connsiteY44" fmla="*/ 51888 h 480973"/>
              <a:gd name="connsiteX45" fmla="*/ 586938 w 594496"/>
              <a:gd name="connsiteY45" fmla="*/ 205653 h 480973"/>
              <a:gd name="connsiteX46" fmla="*/ 558346 w 594496"/>
              <a:gd name="connsiteY46" fmla="*/ 220385 h 480973"/>
              <a:gd name="connsiteX47" fmla="*/ 543588 w 594496"/>
              <a:gd name="connsiteY47" fmla="*/ 191842 h 480973"/>
              <a:gd name="connsiteX48" fmla="*/ 520069 w 594496"/>
              <a:gd name="connsiteY48" fmla="*/ 82273 h 480973"/>
              <a:gd name="connsiteX49" fmla="*/ 413539 w 594496"/>
              <a:gd name="connsiteY49" fmla="*/ 48205 h 480973"/>
              <a:gd name="connsiteX50" fmla="*/ 386791 w 594496"/>
              <a:gd name="connsiteY50" fmla="*/ 30711 h 480973"/>
              <a:gd name="connsiteX51" fmla="*/ 404315 w 594496"/>
              <a:gd name="connsiteY51" fmla="*/ 3549 h 480973"/>
              <a:gd name="connsiteX52" fmla="*/ 444588 w 594496"/>
              <a:gd name="connsiteY52" fmla="*/ 161 h 4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4496" h="480973">
                <a:moveTo>
                  <a:pt x="188582" y="329337"/>
                </a:moveTo>
                <a:cubicBezTo>
                  <a:pt x="180515" y="332042"/>
                  <a:pt x="173140" y="337338"/>
                  <a:pt x="168300" y="344705"/>
                </a:cubicBezTo>
                <a:cubicBezTo>
                  <a:pt x="159080" y="359440"/>
                  <a:pt x="163229" y="376938"/>
                  <a:pt x="178441" y="383845"/>
                </a:cubicBezTo>
                <a:cubicBezTo>
                  <a:pt x="194114" y="390752"/>
                  <a:pt x="214396" y="384305"/>
                  <a:pt x="223616" y="369110"/>
                </a:cubicBezTo>
                <a:cubicBezTo>
                  <a:pt x="233296" y="353915"/>
                  <a:pt x="228225" y="336417"/>
                  <a:pt x="213013" y="329510"/>
                </a:cubicBezTo>
                <a:cubicBezTo>
                  <a:pt x="205407" y="326517"/>
                  <a:pt x="196649" y="326632"/>
                  <a:pt x="188582" y="329337"/>
                </a:cubicBezTo>
                <a:close/>
                <a:moveTo>
                  <a:pt x="250352" y="314315"/>
                </a:moveTo>
                <a:cubicBezTo>
                  <a:pt x="244359" y="312012"/>
                  <a:pt x="237445" y="314775"/>
                  <a:pt x="233757" y="320301"/>
                </a:cubicBezTo>
                <a:cubicBezTo>
                  <a:pt x="230530" y="326287"/>
                  <a:pt x="232374" y="332733"/>
                  <a:pt x="238367" y="335036"/>
                </a:cubicBezTo>
                <a:cubicBezTo>
                  <a:pt x="243898" y="337798"/>
                  <a:pt x="251735" y="334575"/>
                  <a:pt x="254961" y="329049"/>
                </a:cubicBezTo>
                <a:cubicBezTo>
                  <a:pt x="258649" y="323063"/>
                  <a:pt x="256344" y="316157"/>
                  <a:pt x="250352" y="314315"/>
                </a:cubicBezTo>
                <a:close/>
                <a:moveTo>
                  <a:pt x="223860" y="258951"/>
                </a:moveTo>
                <a:cubicBezTo>
                  <a:pt x="235716" y="257850"/>
                  <a:pt x="247816" y="258714"/>
                  <a:pt x="259571" y="261822"/>
                </a:cubicBezTo>
                <a:cubicBezTo>
                  <a:pt x="307973" y="274254"/>
                  <a:pt x="332865" y="319840"/>
                  <a:pt x="313043" y="364505"/>
                </a:cubicBezTo>
                <a:cubicBezTo>
                  <a:pt x="292761" y="409631"/>
                  <a:pt x="235140" y="434035"/>
                  <a:pt x="186277" y="417919"/>
                </a:cubicBezTo>
                <a:cubicBezTo>
                  <a:pt x="138798" y="402724"/>
                  <a:pt x="118976" y="356217"/>
                  <a:pt x="139720" y="314315"/>
                </a:cubicBezTo>
                <a:cubicBezTo>
                  <a:pt x="154932" y="283233"/>
                  <a:pt x="188294" y="262253"/>
                  <a:pt x="223860" y="258951"/>
                </a:cubicBezTo>
                <a:close/>
                <a:moveTo>
                  <a:pt x="226382" y="212086"/>
                </a:moveTo>
                <a:cubicBezTo>
                  <a:pt x="128175" y="221755"/>
                  <a:pt x="53483" y="282071"/>
                  <a:pt x="59938" y="346530"/>
                </a:cubicBezTo>
                <a:cubicBezTo>
                  <a:pt x="66393" y="410989"/>
                  <a:pt x="151228" y="455650"/>
                  <a:pt x="249896" y="445981"/>
                </a:cubicBezTo>
                <a:cubicBezTo>
                  <a:pt x="348102" y="435852"/>
                  <a:pt x="422794" y="375997"/>
                  <a:pt x="416339" y="311538"/>
                </a:cubicBezTo>
                <a:cubicBezTo>
                  <a:pt x="409884" y="246617"/>
                  <a:pt x="325049" y="202417"/>
                  <a:pt x="226382" y="212086"/>
                </a:cubicBezTo>
                <a:close/>
                <a:moveTo>
                  <a:pt x="420931" y="82261"/>
                </a:moveTo>
                <a:cubicBezTo>
                  <a:pt x="446759" y="76737"/>
                  <a:pt x="474894" y="85024"/>
                  <a:pt x="493805" y="105741"/>
                </a:cubicBezTo>
                <a:cubicBezTo>
                  <a:pt x="513176" y="126919"/>
                  <a:pt x="518250" y="155462"/>
                  <a:pt x="509948" y="180783"/>
                </a:cubicBezTo>
                <a:cubicBezTo>
                  <a:pt x="506719" y="190912"/>
                  <a:pt x="495650" y="196897"/>
                  <a:pt x="485503" y="193214"/>
                </a:cubicBezTo>
                <a:cubicBezTo>
                  <a:pt x="474894" y="189991"/>
                  <a:pt x="469360" y="178942"/>
                  <a:pt x="472588" y="168813"/>
                </a:cubicBezTo>
                <a:cubicBezTo>
                  <a:pt x="476739" y="156383"/>
                  <a:pt x="473972" y="142572"/>
                  <a:pt x="464747" y="131983"/>
                </a:cubicBezTo>
                <a:cubicBezTo>
                  <a:pt x="455523" y="121854"/>
                  <a:pt x="441686" y="118171"/>
                  <a:pt x="429233" y="120473"/>
                </a:cubicBezTo>
                <a:cubicBezTo>
                  <a:pt x="418624" y="122775"/>
                  <a:pt x="408016" y="116330"/>
                  <a:pt x="406171" y="105741"/>
                </a:cubicBezTo>
                <a:cubicBezTo>
                  <a:pt x="403865" y="95152"/>
                  <a:pt x="410322" y="84563"/>
                  <a:pt x="420931" y="82261"/>
                </a:cubicBezTo>
                <a:close/>
                <a:moveTo>
                  <a:pt x="249838" y="67995"/>
                </a:moveTo>
                <a:cubicBezTo>
                  <a:pt x="263785" y="68232"/>
                  <a:pt x="275369" y="72232"/>
                  <a:pt x="283553" y="80405"/>
                </a:cubicBezTo>
                <a:cubicBezTo>
                  <a:pt x="298307" y="94678"/>
                  <a:pt x="299690" y="120001"/>
                  <a:pt x="290469" y="149929"/>
                </a:cubicBezTo>
                <a:cubicBezTo>
                  <a:pt x="285397" y="164662"/>
                  <a:pt x="304301" y="156375"/>
                  <a:pt x="304301" y="156375"/>
                </a:cubicBezTo>
                <a:cubicBezTo>
                  <a:pt x="364700" y="131051"/>
                  <a:pt x="417722" y="129670"/>
                  <a:pt x="437087" y="157295"/>
                </a:cubicBezTo>
                <a:cubicBezTo>
                  <a:pt x="447230" y="172029"/>
                  <a:pt x="446308" y="192288"/>
                  <a:pt x="437087" y="216230"/>
                </a:cubicBezTo>
                <a:cubicBezTo>
                  <a:pt x="432476" y="227280"/>
                  <a:pt x="438009" y="229121"/>
                  <a:pt x="446769" y="231424"/>
                </a:cubicBezTo>
                <a:cubicBezTo>
                  <a:pt x="480888" y="242013"/>
                  <a:pt x="518695" y="267797"/>
                  <a:pt x="518695" y="312458"/>
                </a:cubicBezTo>
                <a:cubicBezTo>
                  <a:pt x="518695" y="387047"/>
                  <a:pt x="411267" y="480973"/>
                  <a:pt x="249435" y="480973"/>
                </a:cubicBezTo>
                <a:cubicBezTo>
                  <a:pt x="125870" y="480973"/>
                  <a:pt x="0" y="421118"/>
                  <a:pt x="0" y="323048"/>
                </a:cubicBezTo>
                <a:cubicBezTo>
                  <a:pt x="0" y="271941"/>
                  <a:pt x="32735" y="212546"/>
                  <a:pt x="88524" y="156375"/>
                </a:cubicBezTo>
                <a:cubicBezTo>
                  <a:pt x="144889" y="100433"/>
                  <a:pt x="207997" y="67283"/>
                  <a:pt x="249838" y="67995"/>
                </a:cubicBezTo>
                <a:close/>
                <a:moveTo>
                  <a:pt x="444588" y="161"/>
                </a:moveTo>
                <a:cubicBezTo>
                  <a:pt x="484991" y="1995"/>
                  <a:pt x="524680" y="19432"/>
                  <a:pt x="553734" y="51888"/>
                </a:cubicBezTo>
                <a:cubicBezTo>
                  <a:pt x="592933" y="95163"/>
                  <a:pt x="603540" y="154091"/>
                  <a:pt x="586938" y="205653"/>
                </a:cubicBezTo>
                <a:cubicBezTo>
                  <a:pt x="582787" y="217623"/>
                  <a:pt x="570336" y="224068"/>
                  <a:pt x="558346" y="220385"/>
                </a:cubicBezTo>
                <a:cubicBezTo>
                  <a:pt x="546355" y="216241"/>
                  <a:pt x="539899" y="203811"/>
                  <a:pt x="543588" y="191842"/>
                </a:cubicBezTo>
                <a:cubicBezTo>
                  <a:pt x="555579" y="155012"/>
                  <a:pt x="547739" y="113118"/>
                  <a:pt x="520069" y="82273"/>
                </a:cubicBezTo>
                <a:cubicBezTo>
                  <a:pt x="492398" y="51888"/>
                  <a:pt x="451355" y="39919"/>
                  <a:pt x="413539" y="48205"/>
                </a:cubicBezTo>
                <a:cubicBezTo>
                  <a:pt x="401548" y="50507"/>
                  <a:pt x="389097" y="42681"/>
                  <a:pt x="386791" y="30711"/>
                </a:cubicBezTo>
                <a:cubicBezTo>
                  <a:pt x="384024" y="18281"/>
                  <a:pt x="391864" y="6311"/>
                  <a:pt x="404315" y="3549"/>
                </a:cubicBezTo>
                <a:cubicBezTo>
                  <a:pt x="417574" y="672"/>
                  <a:pt x="431121" y="-450"/>
                  <a:pt x="444588" y="161"/>
                </a:cubicBezTo>
                <a:close/>
              </a:path>
            </a:pathLst>
          </a:custGeom>
          <a:solidFill>
            <a:schemeClr val="accent1"/>
          </a:solidFill>
          <a:ln>
            <a:noFill/>
          </a:ln>
        </p:spPr>
      </p:sp>
      <p:sp>
        <p:nvSpPr>
          <p:cNvPr id="41" name="箭头: 燕尾形 40"/>
          <p:cNvSpPr/>
          <p:nvPr/>
        </p:nvSpPr>
        <p:spPr>
          <a:xfrm>
            <a:off x="2814085" y="5622974"/>
            <a:ext cx="488385" cy="300095"/>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67" name="组合 66"/>
          <p:cNvGrpSpPr/>
          <p:nvPr/>
        </p:nvGrpSpPr>
        <p:grpSpPr>
          <a:xfrm>
            <a:off x="6340412" y="5416105"/>
            <a:ext cx="1906900" cy="392298"/>
            <a:chOff x="1658557" y="2804102"/>
            <a:chExt cx="3326829" cy="684414"/>
          </a:xfrm>
        </p:grpSpPr>
        <p:grpSp>
          <p:nvGrpSpPr>
            <p:cNvPr id="68" name="组合 67"/>
            <p:cNvGrpSpPr/>
            <p:nvPr/>
          </p:nvGrpSpPr>
          <p:grpSpPr>
            <a:xfrm>
              <a:off x="1658557" y="2804102"/>
              <a:ext cx="3326829" cy="438195"/>
              <a:chOff x="1658557" y="2804102"/>
              <a:chExt cx="3326829" cy="438195"/>
            </a:xfrm>
          </p:grpSpPr>
          <p:grpSp>
            <p:nvGrpSpPr>
              <p:cNvPr id="75" name="组合 74"/>
              <p:cNvGrpSpPr/>
              <p:nvPr/>
            </p:nvGrpSpPr>
            <p:grpSpPr>
              <a:xfrm>
                <a:off x="1658557" y="2804102"/>
                <a:ext cx="438195" cy="438195"/>
                <a:chOff x="4465674" y="3631028"/>
                <a:chExt cx="438195" cy="438195"/>
              </a:xfrm>
            </p:grpSpPr>
            <p:sp>
              <p:nvSpPr>
                <p:cNvPr id="96" name="lab-flask_77311"/>
                <p:cNvSpPr>
                  <a:spLocks noChangeAspect="1"/>
                </p:cNvSpPr>
                <p:nvPr/>
              </p:nvSpPr>
              <p:spPr bwMode="auto">
                <a:xfrm>
                  <a:off x="4566935" y="3686173"/>
                  <a:ext cx="235672" cy="327903"/>
                </a:xfrm>
                <a:custGeom>
                  <a:avLst/>
                  <a:gdLst>
                    <a:gd name="connsiteX0" fmla="*/ 264916 w 435254"/>
                    <a:gd name="connsiteY0" fmla="*/ 387002 h 605592"/>
                    <a:gd name="connsiteX1" fmla="*/ 232980 w 435254"/>
                    <a:gd name="connsiteY1" fmla="*/ 444284 h 605592"/>
                    <a:gd name="connsiteX2" fmla="*/ 290446 w 435254"/>
                    <a:gd name="connsiteY2" fmla="*/ 476076 h 605592"/>
                    <a:gd name="connsiteX3" fmla="*/ 322289 w 435254"/>
                    <a:gd name="connsiteY3" fmla="*/ 418794 h 605592"/>
                    <a:gd name="connsiteX4" fmla="*/ 264916 w 435254"/>
                    <a:gd name="connsiteY4" fmla="*/ 387002 h 605592"/>
                    <a:gd name="connsiteX5" fmla="*/ 139402 w 435254"/>
                    <a:gd name="connsiteY5" fmla="*/ 338432 h 605592"/>
                    <a:gd name="connsiteX6" fmla="*/ 295830 w 435254"/>
                    <a:gd name="connsiteY6" fmla="*/ 338432 h 605592"/>
                    <a:gd name="connsiteX7" fmla="*/ 380961 w 435254"/>
                    <a:gd name="connsiteY7" fmla="*/ 497395 h 605592"/>
                    <a:gd name="connsiteX8" fmla="*/ 379940 w 435254"/>
                    <a:gd name="connsiteY8" fmla="*/ 538271 h 605592"/>
                    <a:gd name="connsiteX9" fmla="*/ 344291 w 435254"/>
                    <a:gd name="connsiteY9" fmla="*/ 558384 h 605592"/>
                    <a:gd name="connsiteX10" fmla="*/ 90941 w 435254"/>
                    <a:gd name="connsiteY10" fmla="*/ 558384 h 605592"/>
                    <a:gd name="connsiteX11" fmla="*/ 55385 w 435254"/>
                    <a:gd name="connsiteY11" fmla="*/ 538271 h 605592"/>
                    <a:gd name="connsiteX12" fmla="*/ 54364 w 435254"/>
                    <a:gd name="connsiteY12" fmla="*/ 497395 h 605592"/>
                    <a:gd name="connsiteX13" fmla="*/ 206517 w 435254"/>
                    <a:gd name="connsiteY13" fmla="*/ 242939 h 605592"/>
                    <a:gd name="connsiteX14" fmla="*/ 242338 w 435254"/>
                    <a:gd name="connsiteY14" fmla="*/ 262869 h 605592"/>
                    <a:gd name="connsiteX15" fmla="*/ 222386 w 435254"/>
                    <a:gd name="connsiteY15" fmla="*/ 298651 h 605592"/>
                    <a:gd name="connsiteX16" fmla="*/ 186565 w 435254"/>
                    <a:gd name="connsiteY16" fmla="*/ 278813 h 605592"/>
                    <a:gd name="connsiteX17" fmla="*/ 206517 w 435254"/>
                    <a:gd name="connsiteY17" fmla="*/ 242939 h 605592"/>
                    <a:gd name="connsiteX18" fmla="*/ 247634 w 435254"/>
                    <a:gd name="connsiteY18" fmla="*/ 115529 h 605592"/>
                    <a:gd name="connsiteX19" fmla="*/ 277725 w 435254"/>
                    <a:gd name="connsiteY19" fmla="*/ 132203 h 605592"/>
                    <a:gd name="connsiteX20" fmla="*/ 261007 w 435254"/>
                    <a:gd name="connsiteY20" fmla="*/ 162123 h 605592"/>
                    <a:gd name="connsiteX21" fmla="*/ 231009 w 435254"/>
                    <a:gd name="connsiteY21" fmla="*/ 145542 h 605592"/>
                    <a:gd name="connsiteX22" fmla="*/ 247634 w 435254"/>
                    <a:gd name="connsiteY22" fmla="*/ 115529 h 605592"/>
                    <a:gd name="connsiteX23" fmla="*/ 150273 w 435254"/>
                    <a:gd name="connsiteY23" fmla="*/ 71748 h 605592"/>
                    <a:gd name="connsiteX24" fmla="*/ 150273 w 435254"/>
                    <a:gd name="connsiteY24" fmla="*/ 263353 h 605592"/>
                    <a:gd name="connsiteX25" fmla="*/ 32555 w 435254"/>
                    <a:gd name="connsiteY25" fmla="*/ 483510 h 605592"/>
                    <a:gd name="connsiteX26" fmla="*/ 34134 w 435254"/>
                    <a:gd name="connsiteY26" fmla="*/ 548769 h 605592"/>
                    <a:gd name="connsiteX27" fmla="*/ 90950 w 435254"/>
                    <a:gd name="connsiteY27" fmla="*/ 580935 h 605592"/>
                    <a:gd name="connsiteX28" fmla="*/ 344304 w 435254"/>
                    <a:gd name="connsiteY28" fmla="*/ 580935 h 605592"/>
                    <a:gd name="connsiteX29" fmla="*/ 401120 w 435254"/>
                    <a:gd name="connsiteY29" fmla="*/ 548769 h 605592"/>
                    <a:gd name="connsiteX30" fmla="*/ 402791 w 435254"/>
                    <a:gd name="connsiteY30" fmla="*/ 483510 h 605592"/>
                    <a:gd name="connsiteX31" fmla="*/ 284981 w 435254"/>
                    <a:gd name="connsiteY31" fmla="*/ 263353 h 605592"/>
                    <a:gd name="connsiteX32" fmla="*/ 284981 w 435254"/>
                    <a:gd name="connsiteY32" fmla="*/ 71748 h 605592"/>
                    <a:gd name="connsiteX33" fmla="*/ 96799 w 435254"/>
                    <a:gd name="connsiteY33" fmla="*/ 0 h 605592"/>
                    <a:gd name="connsiteX34" fmla="*/ 337527 w 435254"/>
                    <a:gd name="connsiteY34" fmla="*/ 0 h 605592"/>
                    <a:gd name="connsiteX35" fmla="*/ 373548 w 435254"/>
                    <a:gd name="connsiteY35" fmla="*/ 35874 h 605592"/>
                    <a:gd name="connsiteX36" fmla="*/ 337527 w 435254"/>
                    <a:gd name="connsiteY36" fmla="*/ 71748 h 605592"/>
                    <a:gd name="connsiteX37" fmla="*/ 309768 w 435254"/>
                    <a:gd name="connsiteY37" fmla="*/ 71748 h 605592"/>
                    <a:gd name="connsiteX38" fmla="*/ 309768 w 435254"/>
                    <a:gd name="connsiteY38" fmla="*/ 257235 h 605592"/>
                    <a:gd name="connsiteX39" fmla="*/ 424608 w 435254"/>
                    <a:gd name="connsiteY39" fmla="*/ 471923 h 605592"/>
                    <a:gd name="connsiteX40" fmla="*/ 422380 w 435254"/>
                    <a:gd name="connsiteY40" fmla="*/ 561468 h 605592"/>
                    <a:gd name="connsiteX41" fmla="*/ 344304 w 435254"/>
                    <a:gd name="connsiteY41" fmla="*/ 605592 h 605592"/>
                    <a:gd name="connsiteX42" fmla="*/ 90950 w 435254"/>
                    <a:gd name="connsiteY42" fmla="*/ 605592 h 605592"/>
                    <a:gd name="connsiteX43" fmla="*/ 12874 w 435254"/>
                    <a:gd name="connsiteY43" fmla="*/ 561468 h 605592"/>
                    <a:gd name="connsiteX44" fmla="*/ 10646 w 435254"/>
                    <a:gd name="connsiteY44" fmla="*/ 471923 h 605592"/>
                    <a:gd name="connsiteX45" fmla="*/ 125579 w 435254"/>
                    <a:gd name="connsiteY45" fmla="*/ 257235 h 605592"/>
                    <a:gd name="connsiteX46" fmla="*/ 125579 w 435254"/>
                    <a:gd name="connsiteY46" fmla="*/ 71748 h 605592"/>
                    <a:gd name="connsiteX47" fmla="*/ 96799 w 435254"/>
                    <a:gd name="connsiteY47" fmla="*/ 71748 h 605592"/>
                    <a:gd name="connsiteX48" fmla="*/ 61799 w 435254"/>
                    <a:gd name="connsiteY48" fmla="*/ 35874 h 605592"/>
                    <a:gd name="connsiteX49" fmla="*/ 96799 w 435254"/>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5254" h="605592">
                      <a:moveTo>
                        <a:pt x="264916" y="387002"/>
                      </a:moveTo>
                      <a:cubicBezTo>
                        <a:pt x="240222" y="393953"/>
                        <a:pt x="225925" y="419628"/>
                        <a:pt x="232980" y="444284"/>
                      </a:cubicBezTo>
                      <a:cubicBezTo>
                        <a:pt x="240036" y="468846"/>
                        <a:pt x="265752" y="483120"/>
                        <a:pt x="290446" y="476076"/>
                      </a:cubicBezTo>
                      <a:cubicBezTo>
                        <a:pt x="315048" y="469032"/>
                        <a:pt x="329344" y="443357"/>
                        <a:pt x="322289" y="418794"/>
                      </a:cubicBezTo>
                      <a:cubicBezTo>
                        <a:pt x="315233" y="394139"/>
                        <a:pt x="289518" y="379957"/>
                        <a:pt x="264916" y="387002"/>
                      </a:cubicBezTo>
                      <a:close/>
                      <a:moveTo>
                        <a:pt x="139402" y="338432"/>
                      </a:moveTo>
                      <a:lnTo>
                        <a:pt x="295830" y="338432"/>
                      </a:lnTo>
                      <a:lnTo>
                        <a:pt x="380961" y="497395"/>
                      </a:lnTo>
                      <a:cubicBezTo>
                        <a:pt x="387831" y="510278"/>
                        <a:pt x="387367" y="525758"/>
                        <a:pt x="379940" y="538271"/>
                      </a:cubicBezTo>
                      <a:cubicBezTo>
                        <a:pt x="372420" y="550784"/>
                        <a:pt x="358866" y="558384"/>
                        <a:pt x="344291" y="558384"/>
                      </a:cubicBezTo>
                      <a:lnTo>
                        <a:pt x="90941" y="558384"/>
                      </a:lnTo>
                      <a:cubicBezTo>
                        <a:pt x="76366" y="558384"/>
                        <a:pt x="62905" y="550784"/>
                        <a:pt x="55385" y="538271"/>
                      </a:cubicBezTo>
                      <a:cubicBezTo>
                        <a:pt x="47865" y="525758"/>
                        <a:pt x="47494" y="510278"/>
                        <a:pt x="54364" y="497395"/>
                      </a:cubicBezTo>
                      <a:close/>
                      <a:moveTo>
                        <a:pt x="206517" y="242939"/>
                      </a:moveTo>
                      <a:cubicBezTo>
                        <a:pt x="221829" y="238582"/>
                        <a:pt x="237884" y="247481"/>
                        <a:pt x="242338" y="262869"/>
                      </a:cubicBezTo>
                      <a:cubicBezTo>
                        <a:pt x="246700" y="278257"/>
                        <a:pt x="237791" y="294201"/>
                        <a:pt x="222386" y="298651"/>
                      </a:cubicBezTo>
                      <a:cubicBezTo>
                        <a:pt x="206981" y="303008"/>
                        <a:pt x="191019" y="294109"/>
                        <a:pt x="186565" y="278813"/>
                      </a:cubicBezTo>
                      <a:cubicBezTo>
                        <a:pt x="182203" y="263425"/>
                        <a:pt x="191112" y="247388"/>
                        <a:pt x="206517" y="242939"/>
                      </a:cubicBezTo>
                      <a:close/>
                      <a:moveTo>
                        <a:pt x="247634" y="115529"/>
                      </a:moveTo>
                      <a:cubicBezTo>
                        <a:pt x="260543" y="111917"/>
                        <a:pt x="274010" y="119327"/>
                        <a:pt x="277725" y="132203"/>
                      </a:cubicBezTo>
                      <a:cubicBezTo>
                        <a:pt x="281347" y="145079"/>
                        <a:pt x="273917" y="158418"/>
                        <a:pt x="261007" y="162123"/>
                      </a:cubicBezTo>
                      <a:cubicBezTo>
                        <a:pt x="248191" y="165829"/>
                        <a:pt x="234724" y="158326"/>
                        <a:pt x="231009" y="145542"/>
                      </a:cubicBezTo>
                      <a:cubicBezTo>
                        <a:pt x="227294" y="132666"/>
                        <a:pt x="234817" y="119235"/>
                        <a:pt x="247634" y="115529"/>
                      </a:cubicBezTo>
                      <a:close/>
                      <a:moveTo>
                        <a:pt x="150273" y="71748"/>
                      </a:moveTo>
                      <a:lnTo>
                        <a:pt x="150273" y="263353"/>
                      </a:lnTo>
                      <a:lnTo>
                        <a:pt x="32555" y="483510"/>
                      </a:lnTo>
                      <a:cubicBezTo>
                        <a:pt x="21601" y="503903"/>
                        <a:pt x="22251" y="528931"/>
                        <a:pt x="34134" y="548769"/>
                      </a:cubicBezTo>
                      <a:cubicBezTo>
                        <a:pt x="46017" y="568606"/>
                        <a:pt x="67834" y="580935"/>
                        <a:pt x="90950" y="580935"/>
                      </a:cubicBezTo>
                      <a:lnTo>
                        <a:pt x="344304" y="580935"/>
                      </a:lnTo>
                      <a:cubicBezTo>
                        <a:pt x="367420" y="580935"/>
                        <a:pt x="389237" y="568606"/>
                        <a:pt x="401120" y="548769"/>
                      </a:cubicBezTo>
                      <a:cubicBezTo>
                        <a:pt x="413096" y="528931"/>
                        <a:pt x="413653" y="503903"/>
                        <a:pt x="402791" y="483510"/>
                      </a:cubicBezTo>
                      <a:lnTo>
                        <a:pt x="284981" y="263353"/>
                      </a:lnTo>
                      <a:lnTo>
                        <a:pt x="284981" y="71748"/>
                      </a:lnTo>
                      <a:close/>
                      <a:moveTo>
                        <a:pt x="96799" y="0"/>
                      </a:moveTo>
                      <a:lnTo>
                        <a:pt x="337527" y="0"/>
                      </a:lnTo>
                      <a:cubicBezTo>
                        <a:pt x="357394" y="0"/>
                        <a:pt x="373548" y="16036"/>
                        <a:pt x="373548" y="35874"/>
                      </a:cubicBezTo>
                      <a:cubicBezTo>
                        <a:pt x="373548" y="55711"/>
                        <a:pt x="357394" y="71748"/>
                        <a:pt x="337527" y="71748"/>
                      </a:cubicBezTo>
                      <a:lnTo>
                        <a:pt x="309768" y="71748"/>
                      </a:lnTo>
                      <a:lnTo>
                        <a:pt x="309768" y="257235"/>
                      </a:lnTo>
                      <a:lnTo>
                        <a:pt x="424608" y="471923"/>
                      </a:lnTo>
                      <a:cubicBezTo>
                        <a:pt x="439555" y="499917"/>
                        <a:pt x="438719" y="534215"/>
                        <a:pt x="422380" y="561468"/>
                      </a:cubicBezTo>
                      <a:cubicBezTo>
                        <a:pt x="406041" y="588721"/>
                        <a:pt x="376147" y="605592"/>
                        <a:pt x="344304" y="605592"/>
                      </a:cubicBezTo>
                      <a:lnTo>
                        <a:pt x="90950" y="605592"/>
                      </a:lnTo>
                      <a:cubicBezTo>
                        <a:pt x="59200" y="605592"/>
                        <a:pt x="29213" y="588721"/>
                        <a:pt x="12874" y="561468"/>
                      </a:cubicBezTo>
                      <a:cubicBezTo>
                        <a:pt x="-3465" y="534215"/>
                        <a:pt x="-4301" y="499917"/>
                        <a:pt x="10646" y="471923"/>
                      </a:cubicBezTo>
                      <a:lnTo>
                        <a:pt x="125579" y="257235"/>
                      </a:lnTo>
                      <a:lnTo>
                        <a:pt x="125579" y="71748"/>
                      </a:lnTo>
                      <a:lnTo>
                        <a:pt x="96799" y="71748"/>
                      </a:lnTo>
                      <a:cubicBezTo>
                        <a:pt x="77396" y="71284"/>
                        <a:pt x="61799" y="55433"/>
                        <a:pt x="61799" y="35874"/>
                      </a:cubicBezTo>
                      <a:cubicBezTo>
                        <a:pt x="61799" y="16407"/>
                        <a:pt x="77396" y="556"/>
                        <a:pt x="96799" y="0"/>
                      </a:cubicBezTo>
                      <a:close/>
                    </a:path>
                  </a:pathLst>
                </a:custGeom>
                <a:solidFill>
                  <a:schemeClr val="accent1"/>
                </a:solidFill>
                <a:ln>
                  <a:noFill/>
                </a:ln>
              </p:spPr>
            </p:sp>
            <p:sp>
              <p:nvSpPr>
                <p:cNvPr id="97" name="椭圆 96"/>
                <p:cNvSpPr/>
                <p:nvPr/>
              </p:nvSpPr>
              <p:spPr>
                <a:xfrm>
                  <a:off x="4465674" y="3631028"/>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76" name="组合 75"/>
              <p:cNvGrpSpPr/>
              <p:nvPr/>
            </p:nvGrpSpPr>
            <p:grpSpPr>
              <a:xfrm>
                <a:off x="2236284" y="2804102"/>
                <a:ext cx="438195" cy="438195"/>
                <a:chOff x="4465674" y="2990805"/>
                <a:chExt cx="438195" cy="438195"/>
              </a:xfrm>
            </p:grpSpPr>
            <p:sp>
              <p:nvSpPr>
                <p:cNvPr id="94" name="polyline-charts_3822"/>
                <p:cNvSpPr>
                  <a:spLocks noChangeAspect="1"/>
                </p:cNvSpPr>
                <p:nvPr/>
              </p:nvSpPr>
              <p:spPr bwMode="auto">
                <a:xfrm>
                  <a:off x="4532349" y="3108888"/>
                  <a:ext cx="304843" cy="202028"/>
                </a:xfrm>
                <a:custGeom>
                  <a:avLst/>
                  <a:gdLst>
                    <a:gd name="connsiteX0" fmla="*/ 497543 w 525543"/>
                    <a:gd name="connsiteY0" fmla="*/ 139662 h 348293"/>
                    <a:gd name="connsiteX1" fmla="*/ 525543 w 525543"/>
                    <a:gd name="connsiteY1" fmla="*/ 167623 h 348293"/>
                    <a:gd name="connsiteX2" fmla="*/ 497543 w 525543"/>
                    <a:gd name="connsiteY2" fmla="*/ 193433 h 348293"/>
                    <a:gd name="connsiteX3" fmla="*/ 484620 w 525543"/>
                    <a:gd name="connsiteY3" fmla="*/ 191282 h 348293"/>
                    <a:gd name="connsiteX4" fmla="*/ 357542 w 525543"/>
                    <a:gd name="connsiteY4" fmla="*/ 242902 h 348293"/>
                    <a:gd name="connsiteX5" fmla="*/ 331695 w 525543"/>
                    <a:gd name="connsiteY5" fmla="*/ 262260 h 348293"/>
                    <a:gd name="connsiteX6" fmla="*/ 295079 w 525543"/>
                    <a:gd name="connsiteY6" fmla="*/ 313880 h 348293"/>
                    <a:gd name="connsiteX7" fmla="*/ 295079 w 525543"/>
                    <a:gd name="connsiteY7" fmla="*/ 320332 h 348293"/>
                    <a:gd name="connsiteX8" fmla="*/ 269233 w 525543"/>
                    <a:gd name="connsiteY8" fmla="*/ 348293 h 348293"/>
                    <a:gd name="connsiteX9" fmla="*/ 241233 w 525543"/>
                    <a:gd name="connsiteY9" fmla="*/ 320332 h 348293"/>
                    <a:gd name="connsiteX10" fmla="*/ 241233 w 525543"/>
                    <a:gd name="connsiteY10" fmla="*/ 316030 h 348293"/>
                    <a:gd name="connsiteX11" fmla="*/ 202463 w 525543"/>
                    <a:gd name="connsiteY11" fmla="*/ 268712 h 348293"/>
                    <a:gd name="connsiteX12" fmla="*/ 200309 w 525543"/>
                    <a:gd name="connsiteY12" fmla="*/ 268712 h 348293"/>
                    <a:gd name="connsiteX13" fmla="*/ 174463 w 525543"/>
                    <a:gd name="connsiteY13" fmla="*/ 249355 h 348293"/>
                    <a:gd name="connsiteX14" fmla="*/ 122770 w 525543"/>
                    <a:gd name="connsiteY14" fmla="*/ 232148 h 348293"/>
                    <a:gd name="connsiteX15" fmla="*/ 105539 w 525543"/>
                    <a:gd name="connsiteY15" fmla="*/ 238600 h 348293"/>
                    <a:gd name="connsiteX16" fmla="*/ 90462 w 525543"/>
                    <a:gd name="connsiteY16" fmla="*/ 232148 h 348293"/>
                    <a:gd name="connsiteX17" fmla="*/ 53847 w 525543"/>
                    <a:gd name="connsiteY17" fmla="*/ 247204 h 348293"/>
                    <a:gd name="connsiteX18" fmla="*/ 28000 w 525543"/>
                    <a:gd name="connsiteY18" fmla="*/ 270863 h 348293"/>
                    <a:gd name="connsiteX19" fmla="*/ 0 w 525543"/>
                    <a:gd name="connsiteY19" fmla="*/ 245053 h 348293"/>
                    <a:gd name="connsiteX20" fmla="*/ 28000 w 525543"/>
                    <a:gd name="connsiteY20" fmla="*/ 217092 h 348293"/>
                    <a:gd name="connsiteX21" fmla="*/ 40923 w 525543"/>
                    <a:gd name="connsiteY21" fmla="*/ 221394 h 348293"/>
                    <a:gd name="connsiteX22" fmla="*/ 79693 w 525543"/>
                    <a:gd name="connsiteY22" fmla="*/ 204187 h 348293"/>
                    <a:gd name="connsiteX23" fmla="*/ 105539 w 525543"/>
                    <a:gd name="connsiteY23" fmla="*/ 182679 h 348293"/>
                    <a:gd name="connsiteX24" fmla="*/ 131386 w 525543"/>
                    <a:gd name="connsiteY24" fmla="*/ 202036 h 348293"/>
                    <a:gd name="connsiteX25" fmla="*/ 183079 w 525543"/>
                    <a:gd name="connsiteY25" fmla="*/ 221394 h 348293"/>
                    <a:gd name="connsiteX26" fmla="*/ 200309 w 525543"/>
                    <a:gd name="connsiteY26" fmla="*/ 212790 h 348293"/>
                    <a:gd name="connsiteX27" fmla="*/ 228310 w 525543"/>
                    <a:gd name="connsiteY27" fmla="*/ 240751 h 348293"/>
                    <a:gd name="connsiteX28" fmla="*/ 226156 w 525543"/>
                    <a:gd name="connsiteY28" fmla="*/ 249355 h 348293"/>
                    <a:gd name="connsiteX29" fmla="*/ 262771 w 525543"/>
                    <a:gd name="connsiteY29" fmla="*/ 294522 h 348293"/>
                    <a:gd name="connsiteX30" fmla="*/ 269233 w 525543"/>
                    <a:gd name="connsiteY30" fmla="*/ 292371 h 348293"/>
                    <a:gd name="connsiteX31" fmla="*/ 273541 w 525543"/>
                    <a:gd name="connsiteY31" fmla="*/ 294522 h 348293"/>
                    <a:gd name="connsiteX32" fmla="*/ 308003 w 525543"/>
                    <a:gd name="connsiteY32" fmla="*/ 247204 h 348293"/>
                    <a:gd name="connsiteX33" fmla="*/ 305849 w 525543"/>
                    <a:gd name="connsiteY33" fmla="*/ 234299 h 348293"/>
                    <a:gd name="connsiteX34" fmla="*/ 331695 w 525543"/>
                    <a:gd name="connsiteY34" fmla="*/ 208489 h 348293"/>
                    <a:gd name="connsiteX35" fmla="*/ 348926 w 525543"/>
                    <a:gd name="connsiteY35" fmla="*/ 214941 h 348293"/>
                    <a:gd name="connsiteX36" fmla="*/ 471696 w 525543"/>
                    <a:gd name="connsiteY36" fmla="*/ 165472 h 348293"/>
                    <a:gd name="connsiteX37" fmla="*/ 497543 w 525543"/>
                    <a:gd name="connsiteY37" fmla="*/ 139662 h 348293"/>
                    <a:gd name="connsiteX38" fmla="*/ 482701 w 525543"/>
                    <a:gd name="connsiteY38" fmla="*/ 0 h 348293"/>
                    <a:gd name="connsiteX39" fmla="*/ 510715 w 525543"/>
                    <a:gd name="connsiteY39" fmla="*/ 27919 h 348293"/>
                    <a:gd name="connsiteX40" fmla="*/ 482701 w 525543"/>
                    <a:gd name="connsiteY40" fmla="*/ 53691 h 348293"/>
                    <a:gd name="connsiteX41" fmla="*/ 476236 w 525543"/>
                    <a:gd name="connsiteY41" fmla="*/ 53691 h 348293"/>
                    <a:gd name="connsiteX42" fmla="*/ 359871 w 525543"/>
                    <a:gd name="connsiteY42" fmla="*/ 128859 h 348293"/>
                    <a:gd name="connsiteX43" fmla="*/ 331857 w 525543"/>
                    <a:gd name="connsiteY43" fmla="*/ 156778 h 348293"/>
                    <a:gd name="connsiteX44" fmla="*/ 305998 w 525543"/>
                    <a:gd name="connsiteY44" fmla="*/ 135302 h 348293"/>
                    <a:gd name="connsiteX45" fmla="*/ 273674 w 525543"/>
                    <a:gd name="connsiteY45" fmla="*/ 120268 h 348293"/>
                    <a:gd name="connsiteX46" fmla="*/ 269364 w 525543"/>
                    <a:gd name="connsiteY46" fmla="*/ 120268 h 348293"/>
                    <a:gd name="connsiteX47" fmla="*/ 258590 w 525543"/>
                    <a:gd name="connsiteY47" fmla="*/ 118121 h 348293"/>
                    <a:gd name="connsiteX48" fmla="*/ 226266 w 525543"/>
                    <a:gd name="connsiteY48" fmla="*/ 133154 h 348293"/>
                    <a:gd name="connsiteX49" fmla="*/ 228421 w 525543"/>
                    <a:gd name="connsiteY49" fmla="*/ 141745 h 348293"/>
                    <a:gd name="connsiteX50" fmla="*/ 200407 w 525543"/>
                    <a:gd name="connsiteY50" fmla="*/ 169664 h 348293"/>
                    <a:gd name="connsiteX51" fmla="*/ 174548 w 525543"/>
                    <a:gd name="connsiteY51" fmla="*/ 141745 h 348293"/>
                    <a:gd name="connsiteX52" fmla="*/ 178858 w 525543"/>
                    <a:gd name="connsiteY52" fmla="*/ 126711 h 348293"/>
                    <a:gd name="connsiteX53" fmla="*/ 148689 w 525543"/>
                    <a:gd name="connsiteY53" fmla="*/ 88053 h 348293"/>
                    <a:gd name="connsiteX54" fmla="*/ 60338 w 525543"/>
                    <a:gd name="connsiteY54" fmla="*/ 122416 h 348293"/>
                    <a:gd name="connsiteX55" fmla="*/ 53873 w 525543"/>
                    <a:gd name="connsiteY55" fmla="*/ 124563 h 348293"/>
                    <a:gd name="connsiteX56" fmla="*/ 28014 w 525543"/>
                    <a:gd name="connsiteY56" fmla="*/ 141745 h 348293"/>
                    <a:gd name="connsiteX57" fmla="*/ 0 w 525543"/>
                    <a:gd name="connsiteY57" fmla="*/ 115973 h 348293"/>
                    <a:gd name="connsiteX58" fmla="*/ 28014 w 525543"/>
                    <a:gd name="connsiteY58" fmla="*/ 88053 h 348293"/>
                    <a:gd name="connsiteX59" fmla="*/ 47408 w 525543"/>
                    <a:gd name="connsiteY59" fmla="*/ 96644 h 348293"/>
                    <a:gd name="connsiteX60" fmla="*/ 49563 w 525543"/>
                    <a:gd name="connsiteY60" fmla="*/ 94496 h 348293"/>
                    <a:gd name="connsiteX61" fmla="*/ 122830 w 525543"/>
                    <a:gd name="connsiteY61" fmla="*/ 66577 h 348293"/>
                    <a:gd name="connsiteX62" fmla="*/ 122830 w 525543"/>
                    <a:gd name="connsiteY62" fmla="*/ 60134 h 348293"/>
                    <a:gd name="connsiteX63" fmla="*/ 148689 w 525543"/>
                    <a:gd name="connsiteY63" fmla="*/ 34362 h 348293"/>
                    <a:gd name="connsiteX64" fmla="*/ 176703 w 525543"/>
                    <a:gd name="connsiteY64" fmla="*/ 60134 h 348293"/>
                    <a:gd name="connsiteX65" fmla="*/ 172393 w 525543"/>
                    <a:gd name="connsiteY65" fmla="*/ 73020 h 348293"/>
                    <a:gd name="connsiteX66" fmla="*/ 204717 w 525543"/>
                    <a:gd name="connsiteY66" fmla="*/ 111678 h 348293"/>
                    <a:gd name="connsiteX67" fmla="*/ 241351 w 525543"/>
                    <a:gd name="connsiteY67" fmla="*/ 94496 h 348293"/>
                    <a:gd name="connsiteX68" fmla="*/ 269364 w 525543"/>
                    <a:gd name="connsiteY68" fmla="*/ 66577 h 348293"/>
                    <a:gd name="connsiteX69" fmla="*/ 295223 w 525543"/>
                    <a:gd name="connsiteY69" fmla="*/ 94496 h 348293"/>
                    <a:gd name="connsiteX70" fmla="*/ 295223 w 525543"/>
                    <a:gd name="connsiteY70" fmla="*/ 98792 h 348293"/>
                    <a:gd name="connsiteX71" fmla="*/ 316773 w 525543"/>
                    <a:gd name="connsiteY71" fmla="*/ 107382 h 348293"/>
                    <a:gd name="connsiteX72" fmla="*/ 331857 w 525543"/>
                    <a:gd name="connsiteY72" fmla="*/ 103087 h 348293"/>
                    <a:gd name="connsiteX73" fmla="*/ 342632 w 525543"/>
                    <a:gd name="connsiteY73" fmla="*/ 105235 h 348293"/>
                    <a:gd name="connsiteX74" fmla="*/ 456842 w 525543"/>
                    <a:gd name="connsiteY74" fmla="*/ 32215 h 348293"/>
                    <a:gd name="connsiteX75" fmla="*/ 456842 w 525543"/>
                    <a:gd name="connsiteY75" fmla="*/ 27919 h 348293"/>
                    <a:gd name="connsiteX76" fmla="*/ 482701 w 525543"/>
                    <a:gd name="connsiteY76" fmla="*/ 0 h 3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25543" h="348293">
                      <a:moveTo>
                        <a:pt x="497543" y="139662"/>
                      </a:moveTo>
                      <a:cubicBezTo>
                        <a:pt x="512620" y="139662"/>
                        <a:pt x="525543" y="152567"/>
                        <a:pt x="525543" y="167623"/>
                      </a:cubicBezTo>
                      <a:cubicBezTo>
                        <a:pt x="525543" y="180528"/>
                        <a:pt x="512620" y="193433"/>
                        <a:pt x="497543" y="193433"/>
                      </a:cubicBezTo>
                      <a:cubicBezTo>
                        <a:pt x="493235" y="193433"/>
                        <a:pt x="488927" y="193433"/>
                        <a:pt x="484620" y="191282"/>
                      </a:cubicBezTo>
                      <a:lnTo>
                        <a:pt x="357542" y="242902"/>
                      </a:lnTo>
                      <a:cubicBezTo>
                        <a:pt x="355388" y="253656"/>
                        <a:pt x="344618" y="262260"/>
                        <a:pt x="331695" y="262260"/>
                      </a:cubicBezTo>
                      <a:lnTo>
                        <a:pt x="295079" y="313880"/>
                      </a:lnTo>
                      <a:cubicBezTo>
                        <a:pt x="295079" y="316030"/>
                        <a:pt x="295079" y="318181"/>
                        <a:pt x="295079" y="320332"/>
                      </a:cubicBezTo>
                      <a:cubicBezTo>
                        <a:pt x="295079" y="335388"/>
                        <a:pt x="284310" y="348293"/>
                        <a:pt x="269233" y="348293"/>
                      </a:cubicBezTo>
                      <a:cubicBezTo>
                        <a:pt x="254156" y="348293"/>
                        <a:pt x="241233" y="335388"/>
                        <a:pt x="241233" y="320332"/>
                      </a:cubicBezTo>
                      <a:cubicBezTo>
                        <a:pt x="241233" y="318181"/>
                        <a:pt x="241233" y="318181"/>
                        <a:pt x="241233" y="316030"/>
                      </a:cubicBezTo>
                      <a:lnTo>
                        <a:pt x="202463" y="268712"/>
                      </a:lnTo>
                      <a:cubicBezTo>
                        <a:pt x="202463" y="268712"/>
                        <a:pt x="200309" y="268712"/>
                        <a:pt x="200309" y="268712"/>
                      </a:cubicBezTo>
                      <a:cubicBezTo>
                        <a:pt x="187386" y="268712"/>
                        <a:pt x="178771" y="260109"/>
                        <a:pt x="174463" y="249355"/>
                      </a:cubicBezTo>
                      <a:lnTo>
                        <a:pt x="122770" y="232148"/>
                      </a:lnTo>
                      <a:cubicBezTo>
                        <a:pt x="118463" y="234299"/>
                        <a:pt x="112001" y="238600"/>
                        <a:pt x="105539" y="238600"/>
                      </a:cubicBezTo>
                      <a:cubicBezTo>
                        <a:pt x="99078" y="238600"/>
                        <a:pt x="94770" y="236450"/>
                        <a:pt x="90462" y="232148"/>
                      </a:cubicBezTo>
                      <a:lnTo>
                        <a:pt x="53847" y="247204"/>
                      </a:lnTo>
                      <a:cubicBezTo>
                        <a:pt x="51693" y="260109"/>
                        <a:pt x="40923" y="270863"/>
                        <a:pt x="28000" y="270863"/>
                      </a:cubicBezTo>
                      <a:cubicBezTo>
                        <a:pt x="12923" y="270863"/>
                        <a:pt x="0" y="257958"/>
                        <a:pt x="0" y="245053"/>
                      </a:cubicBezTo>
                      <a:cubicBezTo>
                        <a:pt x="0" y="229997"/>
                        <a:pt x="12923" y="217092"/>
                        <a:pt x="28000" y="217092"/>
                      </a:cubicBezTo>
                      <a:cubicBezTo>
                        <a:pt x="32308" y="217092"/>
                        <a:pt x="36616" y="219243"/>
                        <a:pt x="40923" y="221394"/>
                      </a:cubicBezTo>
                      <a:lnTo>
                        <a:pt x="79693" y="204187"/>
                      </a:lnTo>
                      <a:cubicBezTo>
                        <a:pt x="81847" y="193433"/>
                        <a:pt x="92616" y="182679"/>
                        <a:pt x="105539" y="182679"/>
                      </a:cubicBezTo>
                      <a:cubicBezTo>
                        <a:pt x="118463" y="182679"/>
                        <a:pt x="127078" y="191282"/>
                        <a:pt x="131386" y="202036"/>
                      </a:cubicBezTo>
                      <a:lnTo>
                        <a:pt x="183079" y="221394"/>
                      </a:lnTo>
                      <a:cubicBezTo>
                        <a:pt x="187386" y="217092"/>
                        <a:pt x="193848" y="212790"/>
                        <a:pt x="200309" y="212790"/>
                      </a:cubicBezTo>
                      <a:cubicBezTo>
                        <a:pt x="215386" y="212790"/>
                        <a:pt x="228310" y="225695"/>
                        <a:pt x="228310" y="240751"/>
                      </a:cubicBezTo>
                      <a:cubicBezTo>
                        <a:pt x="228310" y="245053"/>
                        <a:pt x="226156" y="247204"/>
                        <a:pt x="226156" y="249355"/>
                      </a:cubicBezTo>
                      <a:lnTo>
                        <a:pt x="262771" y="294522"/>
                      </a:lnTo>
                      <a:cubicBezTo>
                        <a:pt x="264925" y="294522"/>
                        <a:pt x="267079" y="292371"/>
                        <a:pt x="269233" y="292371"/>
                      </a:cubicBezTo>
                      <a:cubicBezTo>
                        <a:pt x="271387" y="292371"/>
                        <a:pt x="271387" y="292371"/>
                        <a:pt x="273541" y="294522"/>
                      </a:cubicBezTo>
                      <a:lnTo>
                        <a:pt x="308003" y="247204"/>
                      </a:lnTo>
                      <a:cubicBezTo>
                        <a:pt x="305849" y="242902"/>
                        <a:pt x="305849" y="238600"/>
                        <a:pt x="305849" y="234299"/>
                      </a:cubicBezTo>
                      <a:cubicBezTo>
                        <a:pt x="305849" y="219243"/>
                        <a:pt x="316618" y="208489"/>
                        <a:pt x="331695" y="208489"/>
                      </a:cubicBezTo>
                      <a:cubicBezTo>
                        <a:pt x="338157" y="208489"/>
                        <a:pt x="344618" y="210640"/>
                        <a:pt x="348926" y="214941"/>
                      </a:cubicBezTo>
                      <a:lnTo>
                        <a:pt x="471696" y="165472"/>
                      </a:lnTo>
                      <a:cubicBezTo>
                        <a:pt x="471696" y="150416"/>
                        <a:pt x="484620" y="139662"/>
                        <a:pt x="497543" y="139662"/>
                      </a:cubicBezTo>
                      <a:close/>
                      <a:moveTo>
                        <a:pt x="482701" y="0"/>
                      </a:moveTo>
                      <a:cubicBezTo>
                        <a:pt x="497785" y="0"/>
                        <a:pt x="510715" y="12886"/>
                        <a:pt x="510715" y="27919"/>
                      </a:cubicBezTo>
                      <a:cubicBezTo>
                        <a:pt x="510715" y="42953"/>
                        <a:pt x="497785" y="53691"/>
                        <a:pt x="482701" y="53691"/>
                      </a:cubicBezTo>
                      <a:cubicBezTo>
                        <a:pt x="480546" y="53691"/>
                        <a:pt x="478391" y="53691"/>
                        <a:pt x="476236" y="53691"/>
                      </a:cubicBezTo>
                      <a:lnTo>
                        <a:pt x="359871" y="128859"/>
                      </a:lnTo>
                      <a:cubicBezTo>
                        <a:pt x="359871" y="143892"/>
                        <a:pt x="346941" y="156778"/>
                        <a:pt x="331857" y="156778"/>
                      </a:cubicBezTo>
                      <a:cubicBezTo>
                        <a:pt x="318927" y="156778"/>
                        <a:pt x="308153" y="148188"/>
                        <a:pt x="305998" y="135302"/>
                      </a:cubicBezTo>
                      <a:lnTo>
                        <a:pt x="273674" y="120268"/>
                      </a:lnTo>
                      <a:cubicBezTo>
                        <a:pt x="271519" y="120268"/>
                        <a:pt x="269364" y="120268"/>
                        <a:pt x="269364" y="120268"/>
                      </a:cubicBezTo>
                      <a:cubicBezTo>
                        <a:pt x="265055" y="120268"/>
                        <a:pt x="262900" y="120268"/>
                        <a:pt x="258590" y="118121"/>
                      </a:cubicBezTo>
                      <a:lnTo>
                        <a:pt x="226266" y="133154"/>
                      </a:lnTo>
                      <a:cubicBezTo>
                        <a:pt x="226266" y="137449"/>
                        <a:pt x="228421" y="139597"/>
                        <a:pt x="228421" y="141745"/>
                      </a:cubicBezTo>
                      <a:cubicBezTo>
                        <a:pt x="228421" y="156778"/>
                        <a:pt x="215492" y="169664"/>
                        <a:pt x="200407" y="169664"/>
                      </a:cubicBezTo>
                      <a:cubicBezTo>
                        <a:pt x="185323" y="169664"/>
                        <a:pt x="174548" y="156778"/>
                        <a:pt x="174548" y="141745"/>
                      </a:cubicBezTo>
                      <a:cubicBezTo>
                        <a:pt x="174548" y="137449"/>
                        <a:pt x="174548" y="131006"/>
                        <a:pt x="178858" y="126711"/>
                      </a:cubicBezTo>
                      <a:lnTo>
                        <a:pt x="148689" y="88053"/>
                      </a:lnTo>
                      <a:lnTo>
                        <a:pt x="60338" y="122416"/>
                      </a:lnTo>
                      <a:cubicBezTo>
                        <a:pt x="58183" y="124563"/>
                        <a:pt x="56028" y="124563"/>
                        <a:pt x="53873" y="124563"/>
                      </a:cubicBezTo>
                      <a:cubicBezTo>
                        <a:pt x="49563" y="135302"/>
                        <a:pt x="38788" y="141745"/>
                        <a:pt x="28014" y="141745"/>
                      </a:cubicBezTo>
                      <a:cubicBezTo>
                        <a:pt x="12929" y="141745"/>
                        <a:pt x="0" y="131006"/>
                        <a:pt x="0" y="115973"/>
                      </a:cubicBezTo>
                      <a:cubicBezTo>
                        <a:pt x="0" y="100939"/>
                        <a:pt x="12929" y="88053"/>
                        <a:pt x="28014" y="88053"/>
                      </a:cubicBezTo>
                      <a:cubicBezTo>
                        <a:pt x="34479" y="88053"/>
                        <a:pt x="40943" y="92349"/>
                        <a:pt x="47408" y="96644"/>
                      </a:cubicBezTo>
                      <a:cubicBezTo>
                        <a:pt x="47408" y="96644"/>
                        <a:pt x="47408" y="94496"/>
                        <a:pt x="49563" y="94496"/>
                      </a:cubicBezTo>
                      <a:lnTo>
                        <a:pt x="122830" y="66577"/>
                      </a:lnTo>
                      <a:cubicBezTo>
                        <a:pt x="122830" y="64429"/>
                        <a:pt x="122830" y="62282"/>
                        <a:pt x="122830" y="60134"/>
                      </a:cubicBezTo>
                      <a:cubicBezTo>
                        <a:pt x="122830" y="47248"/>
                        <a:pt x="133605" y="34362"/>
                        <a:pt x="148689" y="34362"/>
                      </a:cubicBezTo>
                      <a:cubicBezTo>
                        <a:pt x="163774" y="34362"/>
                        <a:pt x="176703" y="47248"/>
                        <a:pt x="176703" y="60134"/>
                      </a:cubicBezTo>
                      <a:cubicBezTo>
                        <a:pt x="176703" y="66577"/>
                        <a:pt x="174548" y="70872"/>
                        <a:pt x="172393" y="73020"/>
                      </a:cubicBezTo>
                      <a:lnTo>
                        <a:pt x="204717" y="111678"/>
                      </a:lnTo>
                      <a:lnTo>
                        <a:pt x="241351" y="94496"/>
                      </a:lnTo>
                      <a:cubicBezTo>
                        <a:pt x="241351" y="79463"/>
                        <a:pt x="254280" y="66577"/>
                        <a:pt x="269364" y="66577"/>
                      </a:cubicBezTo>
                      <a:cubicBezTo>
                        <a:pt x="284449" y="66577"/>
                        <a:pt x="295223" y="79463"/>
                        <a:pt x="295223" y="94496"/>
                      </a:cubicBezTo>
                      <a:cubicBezTo>
                        <a:pt x="295223" y="94496"/>
                        <a:pt x="295223" y="96644"/>
                        <a:pt x="295223" y="98792"/>
                      </a:cubicBezTo>
                      <a:lnTo>
                        <a:pt x="316773" y="107382"/>
                      </a:lnTo>
                      <a:cubicBezTo>
                        <a:pt x="321082" y="105235"/>
                        <a:pt x="325392" y="103087"/>
                        <a:pt x="331857" y="103087"/>
                      </a:cubicBezTo>
                      <a:cubicBezTo>
                        <a:pt x="336167" y="103087"/>
                        <a:pt x="338322" y="103087"/>
                        <a:pt x="342632" y="105235"/>
                      </a:cubicBezTo>
                      <a:lnTo>
                        <a:pt x="456842" y="32215"/>
                      </a:lnTo>
                      <a:cubicBezTo>
                        <a:pt x="456842" y="30067"/>
                        <a:pt x="456842" y="27919"/>
                        <a:pt x="456842" y="27919"/>
                      </a:cubicBezTo>
                      <a:cubicBezTo>
                        <a:pt x="456842" y="12886"/>
                        <a:pt x="467617" y="0"/>
                        <a:pt x="482701" y="0"/>
                      </a:cubicBezTo>
                      <a:close/>
                    </a:path>
                  </a:pathLst>
                </a:custGeom>
                <a:solidFill>
                  <a:schemeClr val="accent1"/>
                </a:solidFill>
                <a:ln>
                  <a:noFill/>
                </a:ln>
              </p:spPr>
            </p:sp>
            <p:sp>
              <p:nvSpPr>
                <p:cNvPr id="95" name="椭圆 94"/>
                <p:cNvSpPr/>
                <p:nvPr/>
              </p:nvSpPr>
              <p:spPr>
                <a:xfrm>
                  <a:off x="4465674" y="2990805"/>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77" name="组合 76"/>
              <p:cNvGrpSpPr/>
              <p:nvPr/>
            </p:nvGrpSpPr>
            <p:grpSpPr>
              <a:xfrm>
                <a:off x="4547191" y="2804102"/>
                <a:ext cx="438195" cy="438195"/>
                <a:chOff x="5716772" y="3631026"/>
                <a:chExt cx="438195" cy="438195"/>
              </a:xfrm>
            </p:grpSpPr>
            <p:sp>
              <p:nvSpPr>
                <p:cNvPr id="92" name="椭圆 91"/>
                <p:cNvSpPr/>
                <p:nvPr/>
              </p:nvSpPr>
              <p:spPr>
                <a:xfrm>
                  <a:off x="5716772" y="3631026"/>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3" name="Oval 14"/>
                <p:cNvSpPr/>
                <p:nvPr/>
              </p:nvSpPr>
              <p:spPr>
                <a:xfrm>
                  <a:off x="5782173" y="3691692"/>
                  <a:ext cx="313827" cy="322384"/>
                </a:xfrm>
                <a:custGeom>
                  <a:avLst/>
                  <a:gdLst>
                    <a:gd name="T0" fmla="*/ 4721 w 5304"/>
                    <a:gd name="T1" fmla="*/ 1452 h 5456"/>
                    <a:gd name="T2" fmla="*/ 4400 w 5304"/>
                    <a:gd name="T3" fmla="*/ 1452 h 5456"/>
                    <a:gd name="T4" fmla="*/ 2832 w 5304"/>
                    <a:gd name="T5" fmla="*/ 0 h 5456"/>
                    <a:gd name="T6" fmla="*/ 2471 w 5304"/>
                    <a:gd name="T7" fmla="*/ 0 h 5456"/>
                    <a:gd name="T8" fmla="*/ 903 w 5304"/>
                    <a:gd name="T9" fmla="*/ 1452 h 5456"/>
                    <a:gd name="T10" fmla="*/ 583 w 5304"/>
                    <a:gd name="T11" fmla="*/ 1452 h 5456"/>
                    <a:gd name="T12" fmla="*/ 0 w 5304"/>
                    <a:gd name="T13" fmla="*/ 2036 h 5456"/>
                    <a:gd name="T14" fmla="*/ 0 w 5304"/>
                    <a:gd name="T15" fmla="*/ 3057 h 5456"/>
                    <a:gd name="T16" fmla="*/ 583 w 5304"/>
                    <a:gd name="T17" fmla="*/ 3640 h 5456"/>
                    <a:gd name="T18" fmla="*/ 1019 w 5304"/>
                    <a:gd name="T19" fmla="*/ 3640 h 5456"/>
                    <a:gd name="T20" fmla="*/ 1139 w 5304"/>
                    <a:gd name="T21" fmla="*/ 3520 h 5456"/>
                    <a:gd name="T22" fmla="*/ 1139 w 5304"/>
                    <a:gd name="T23" fmla="*/ 1572 h 5456"/>
                    <a:gd name="T24" fmla="*/ 2471 w 5304"/>
                    <a:gd name="T25" fmla="*/ 240 h 5456"/>
                    <a:gd name="T26" fmla="*/ 2832 w 5304"/>
                    <a:gd name="T27" fmla="*/ 240 h 5456"/>
                    <a:gd name="T28" fmla="*/ 4165 w 5304"/>
                    <a:gd name="T29" fmla="*/ 1572 h 5456"/>
                    <a:gd name="T30" fmla="*/ 4165 w 5304"/>
                    <a:gd name="T31" fmla="*/ 3515 h 5456"/>
                    <a:gd name="T32" fmla="*/ 3279 w 5304"/>
                    <a:gd name="T33" fmla="*/ 4771 h 5456"/>
                    <a:gd name="T34" fmla="*/ 2832 w 5304"/>
                    <a:gd name="T35" fmla="*/ 4479 h 5456"/>
                    <a:gd name="T36" fmla="*/ 2344 w 5304"/>
                    <a:gd name="T37" fmla="*/ 4967 h 5456"/>
                    <a:gd name="T38" fmla="*/ 2832 w 5304"/>
                    <a:gd name="T39" fmla="*/ 5456 h 5456"/>
                    <a:gd name="T40" fmla="*/ 3319 w 5304"/>
                    <a:gd name="T41" fmla="*/ 5010 h 5456"/>
                    <a:gd name="T42" fmla="*/ 4400 w 5304"/>
                    <a:gd name="T43" fmla="*/ 3640 h 5456"/>
                    <a:gd name="T44" fmla="*/ 4721 w 5304"/>
                    <a:gd name="T45" fmla="*/ 3640 h 5456"/>
                    <a:gd name="T46" fmla="*/ 5304 w 5304"/>
                    <a:gd name="T47" fmla="*/ 3057 h 5456"/>
                    <a:gd name="T48" fmla="*/ 5304 w 5304"/>
                    <a:gd name="T49" fmla="*/ 2036 h 5456"/>
                    <a:gd name="T50" fmla="*/ 4721 w 5304"/>
                    <a:gd name="T51" fmla="*/ 1452 h 5456"/>
                    <a:gd name="T52" fmla="*/ 899 w 5304"/>
                    <a:gd name="T53" fmla="*/ 3400 h 5456"/>
                    <a:gd name="T54" fmla="*/ 583 w 5304"/>
                    <a:gd name="T55" fmla="*/ 3400 h 5456"/>
                    <a:gd name="T56" fmla="*/ 240 w 5304"/>
                    <a:gd name="T57" fmla="*/ 3057 h 5456"/>
                    <a:gd name="T58" fmla="*/ 240 w 5304"/>
                    <a:gd name="T59" fmla="*/ 2036 h 5456"/>
                    <a:gd name="T60" fmla="*/ 583 w 5304"/>
                    <a:gd name="T61" fmla="*/ 1692 h 5456"/>
                    <a:gd name="T62" fmla="*/ 899 w 5304"/>
                    <a:gd name="T63" fmla="*/ 1692 h 5456"/>
                    <a:gd name="T64" fmla="*/ 899 w 5304"/>
                    <a:gd name="T65" fmla="*/ 3400 h 5456"/>
                    <a:gd name="T66" fmla="*/ 2832 w 5304"/>
                    <a:gd name="T67" fmla="*/ 5216 h 5456"/>
                    <a:gd name="T68" fmla="*/ 2584 w 5304"/>
                    <a:gd name="T69" fmla="*/ 4967 h 5456"/>
                    <a:gd name="T70" fmla="*/ 2832 w 5304"/>
                    <a:gd name="T71" fmla="*/ 4719 h 5456"/>
                    <a:gd name="T72" fmla="*/ 3081 w 5304"/>
                    <a:gd name="T73" fmla="*/ 4967 h 5456"/>
                    <a:gd name="T74" fmla="*/ 2832 w 5304"/>
                    <a:gd name="T75" fmla="*/ 5216 h 5456"/>
                    <a:gd name="T76" fmla="*/ 5064 w 5304"/>
                    <a:gd name="T77" fmla="*/ 3057 h 5456"/>
                    <a:gd name="T78" fmla="*/ 4721 w 5304"/>
                    <a:gd name="T79" fmla="*/ 3400 h 5456"/>
                    <a:gd name="T80" fmla="*/ 4405 w 5304"/>
                    <a:gd name="T81" fmla="*/ 3400 h 5456"/>
                    <a:gd name="T82" fmla="*/ 4405 w 5304"/>
                    <a:gd name="T83" fmla="*/ 1692 h 5456"/>
                    <a:gd name="T84" fmla="*/ 4721 w 5304"/>
                    <a:gd name="T85" fmla="*/ 1692 h 5456"/>
                    <a:gd name="T86" fmla="*/ 5064 w 5304"/>
                    <a:gd name="T87" fmla="*/ 2036 h 5456"/>
                    <a:gd name="T88" fmla="*/ 5064 w 5304"/>
                    <a:gd name="T89" fmla="*/ 3057 h 5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4" h="5456">
                      <a:moveTo>
                        <a:pt x="4721" y="1452"/>
                      </a:moveTo>
                      <a:lnTo>
                        <a:pt x="4400" y="1452"/>
                      </a:lnTo>
                      <a:cubicBezTo>
                        <a:pt x="4339" y="641"/>
                        <a:pt x="3659" y="0"/>
                        <a:pt x="2832" y="0"/>
                      </a:cubicBezTo>
                      <a:lnTo>
                        <a:pt x="2471" y="0"/>
                      </a:lnTo>
                      <a:cubicBezTo>
                        <a:pt x="1645" y="0"/>
                        <a:pt x="965" y="641"/>
                        <a:pt x="903" y="1452"/>
                      </a:cubicBezTo>
                      <a:lnTo>
                        <a:pt x="583" y="1452"/>
                      </a:lnTo>
                      <a:cubicBezTo>
                        <a:pt x="261" y="1452"/>
                        <a:pt x="0" y="1714"/>
                        <a:pt x="0" y="2036"/>
                      </a:cubicBezTo>
                      <a:lnTo>
                        <a:pt x="0" y="3057"/>
                      </a:lnTo>
                      <a:cubicBezTo>
                        <a:pt x="0" y="3379"/>
                        <a:pt x="261" y="3640"/>
                        <a:pt x="583" y="3640"/>
                      </a:cubicBezTo>
                      <a:lnTo>
                        <a:pt x="1019" y="3640"/>
                      </a:lnTo>
                      <a:cubicBezTo>
                        <a:pt x="1085" y="3640"/>
                        <a:pt x="1139" y="3586"/>
                        <a:pt x="1139" y="3520"/>
                      </a:cubicBezTo>
                      <a:lnTo>
                        <a:pt x="1139" y="1572"/>
                      </a:lnTo>
                      <a:cubicBezTo>
                        <a:pt x="1139" y="838"/>
                        <a:pt x="1737" y="240"/>
                        <a:pt x="2471" y="240"/>
                      </a:cubicBezTo>
                      <a:lnTo>
                        <a:pt x="2832" y="240"/>
                      </a:lnTo>
                      <a:cubicBezTo>
                        <a:pt x="3567" y="240"/>
                        <a:pt x="4165" y="838"/>
                        <a:pt x="4165" y="1572"/>
                      </a:cubicBezTo>
                      <a:lnTo>
                        <a:pt x="4165" y="3515"/>
                      </a:lnTo>
                      <a:cubicBezTo>
                        <a:pt x="4165" y="4083"/>
                        <a:pt x="3806" y="4584"/>
                        <a:pt x="3279" y="4771"/>
                      </a:cubicBezTo>
                      <a:cubicBezTo>
                        <a:pt x="3204" y="4599"/>
                        <a:pt x="3032" y="4479"/>
                        <a:pt x="2832" y="4479"/>
                      </a:cubicBezTo>
                      <a:cubicBezTo>
                        <a:pt x="2563" y="4479"/>
                        <a:pt x="2344" y="4698"/>
                        <a:pt x="2344" y="4967"/>
                      </a:cubicBezTo>
                      <a:cubicBezTo>
                        <a:pt x="2344" y="5237"/>
                        <a:pt x="2563" y="5456"/>
                        <a:pt x="2832" y="5456"/>
                      </a:cubicBezTo>
                      <a:cubicBezTo>
                        <a:pt x="3087" y="5456"/>
                        <a:pt x="3297" y="5260"/>
                        <a:pt x="3319" y="5010"/>
                      </a:cubicBezTo>
                      <a:cubicBezTo>
                        <a:pt x="3923" y="4814"/>
                        <a:pt x="4350" y="4272"/>
                        <a:pt x="4400" y="3640"/>
                      </a:cubicBezTo>
                      <a:lnTo>
                        <a:pt x="4721" y="3640"/>
                      </a:lnTo>
                      <a:cubicBezTo>
                        <a:pt x="5042" y="3640"/>
                        <a:pt x="5304" y="3379"/>
                        <a:pt x="5304" y="3057"/>
                      </a:cubicBezTo>
                      <a:lnTo>
                        <a:pt x="5304" y="2036"/>
                      </a:lnTo>
                      <a:cubicBezTo>
                        <a:pt x="5304" y="1714"/>
                        <a:pt x="5042" y="1452"/>
                        <a:pt x="4721" y="1452"/>
                      </a:cubicBezTo>
                      <a:close/>
                      <a:moveTo>
                        <a:pt x="899" y="3400"/>
                      </a:moveTo>
                      <a:lnTo>
                        <a:pt x="583" y="3400"/>
                      </a:lnTo>
                      <a:cubicBezTo>
                        <a:pt x="394" y="3400"/>
                        <a:pt x="240" y="3246"/>
                        <a:pt x="240" y="3057"/>
                      </a:cubicBezTo>
                      <a:lnTo>
                        <a:pt x="240" y="2036"/>
                      </a:lnTo>
                      <a:cubicBezTo>
                        <a:pt x="240" y="1846"/>
                        <a:pt x="394" y="1692"/>
                        <a:pt x="583" y="1692"/>
                      </a:cubicBezTo>
                      <a:lnTo>
                        <a:pt x="899" y="1692"/>
                      </a:lnTo>
                      <a:lnTo>
                        <a:pt x="899" y="3400"/>
                      </a:lnTo>
                      <a:close/>
                      <a:moveTo>
                        <a:pt x="2832" y="5216"/>
                      </a:moveTo>
                      <a:cubicBezTo>
                        <a:pt x="2695" y="5216"/>
                        <a:pt x="2584" y="5104"/>
                        <a:pt x="2584" y="4967"/>
                      </a:cubicBezTo>
                      <a:cubicBezTo>
                        <a:pt x="2584" y="4830"/>
                        <a:pt x="2695" y="4719"/>
                        <a:pt x="2832" y="4719"/>
                      </a:cubicBezTo>
                      <a:cubicBezTo>
                        <a:pt x="2969" y="4719"/>
                        <a:pt x="3081" y="4830"/>
                        <a:pt x="3081" y="4967"/>
                      </a:cubicBezTo>
                      <a:cubicBezTo>
                        <a:pt x="3081" y="5104"/>
                        <a:pt x="2969" y="5216"/>
                        <a:pt x="2832" y="5216"/>
                      </a:cubicBezTo>
                      <a:close/>
                      <a:moveTo>
                        <a:pt x="5064" y="3057"/>
                      </a:moveTo>
                      <a:cubicBezTo>
                        <a:pt x="5064" y="3246"/>
                        <a:pt x="4910" y="3400"/>
                        <a:pt x="4721" y="3400"/>
                      </a:cubicBezTo>
                      <a:lnTo>
                        <a:pt x="4405" y="3400"/>
                      </a:lnTo>
                      <a:lnTo>
                        <a:pt x="4405" y="1692"/>
                      </a:lnTo>
                      <a:lnTo>
                        <a:pt x="4721" y="1692"/>
                      </a:lnTo>
                      <a:cubicBezTo>
                        <a:pt x="4910" y="1692"/>
                        <a:pt x="5064" y="1846"/>
                        <a:pt x="5064" y="2036"/>
                      </a:cubicBezTo>
                      <a:lnTo>
                        <a:pt x="5064" y="3057"/>
                      </a:lnTo>
                      <a:close/>
                    </a:path>
                  </a:pathLst>
                </a:cu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HK" altLang="en-US"/>
                </a:p>
              </p:txBody>
            </p:sp>
          </p:grpSp>
          <p:grpSp>
            <p:nvGrpSpPr>
              <p:cNvPr id="78" name="组合 77"/>
              <p:cNvGrpSpPr/>
              <p:nvPr/>
            </p:nvGrpSpPr>
            <p:grpSpPr>
              <a:xfrm>
                <a:off x="2814011" y="2804102"/>
                <a:ext cx="438195" cy="438195"/>
                <a:chOff x="5089404" y="4360509"/>
                <a:chExt cx="438195" cy="438195"/>
              </a:xfrm>
            </p:grpSpPr>
            <p:sp>
              <p:nvSpPr>
                <p:cNvPr id="90" name="椭圆 89"/>
                <p:cNvSpPr/>
                <p:nvPr/>
              </p:nvSpPr>
              <p:spPr>
                <a:xfrm>
                  <a:off x="5089404" y="4360509"/>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1" name="empty-white-box_15457"/>
                <p:cNvSpPr>
                  <a:spLocks noChangeAspect="1"/>
                </p:cNvSpPr>
                <p:nvPr/>
              </p:nvSpPr>
              <p:spPr bwMode="auto">
                <a:xfrm>
                  <a:off x="5151587" y="4455334"/>
                  <a:ext cx="313827" cy="248544"/>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628">
                      <a:moveTo>
                        <a:pt x="689" y="53"/>
                      </a:moveTo>
                      <a:cubicBezTo>
                        <a:pt x="684" y="46"/>
                        <a:pt x="677" y="44"/>
                        <a:pt x="669" y="45"/>
                      </a:cubicBezTo>
                      <a:cubicBezTo>
                        <a:pt x="669" y="45"/>
                        <a:pt x="669" y="44"/>
                        <a:pt x="669" y="44"/>
                      </a:cubicBezTo>
                      <a:lnTo>
                        <a:pt x="367" y="0"/>
                      </a:lnTo>
                      <a:cubicBezTo>
                        <a:pt x="364" y="0"/>
                        <a:pt x="361" y="0"/>
                        <a:pt x="357" y="1"/>
                      </a:cubicBezTo>
                      <a:lnTo>
                        <a:pt x="116" y="90"/>
                      </a:lnTo>
                      <a:cubicBezTo>
                        <a:pt x="116" y="90"/>
                        <a:pt x="116" y="90"/>
                        <a:pt x="116" y="90"/>
                      </a:cubicBezTo>
                      <a:cubicBezTo>
                        <a:pt x="116" y="90"/>
                        <a:pt x="115" y="90"/>
                        <a:pt x="115" y="90"/>
                      </a:cubicBezTo>
                      <a:cubicBezTo>
                        <a:pt x="114" y="91"/>
                        <a:pt x="112" y="91"/>
                        <a:pt x="111" y="92"/>
                      </a:cubicBezTo>
                      <a:cubicBezTo>
                        <a:pt x="111" y="93"/>
                        <a:pt x="111" y="93"/>
                        <a:pt x="110" y="93"/>
                      </a:cubicBezTo>
                      <a:cubicBezTo>
                        <a:pt x="109" y="94"/>
                        <a:pt x="108" y="95"/>
                        <a:pt x="107" y="96"/>
                      </a:cubicBezTo>
                      <a:cubicBezTo>
                        <a:pt x="107" y="97"/>
                        <a:pt x="107" y="97"/>
                        <a:pt x="107" y="97"/>
                      </a:cubicBezTo>
                      <a:lnTo>
                        <a:pt x="5" y="236"/>
                      </a:lnTo>
                      <a:cubicBezTo>
                        <a:pt x="1" y="241"/>
                        <a:pt x="0" y="248"/>
                        <a:pt x="2" y="255"/>
                      </a:cubicBezTo>
                      <a:cubicBezTo>
                        <a:pt x="4" y="261"/>
                        <a:pt x="10" y="266"/>
                        <a:pt x="16" y="267"/>
                      </a:cubicBezTo>
                      <a:lnTo>
                        <a:pt x="104" y="290"/>
                      </a:lnTo>
                      <a:lnTo>
                        <a:pt x="104" y="509"/>
                      </a:lnTo>
                      <a:cubicBezTo>
                        <a:pt x="104" y="518"/>
                        <a:pt x="110" y="525"/>
                        <a:pt x="119" y="528"/>
                      </a:cubicBezTo>
                      <a:lnTo>
                        <a:pt x="442" y="627"/>
                      </a:lnTo>
                      <a:cubicBezTo>
                        <a:pt x="443" y="627"/>
                        <a:pt x="443" y="627"/>
                        <a:pt x="443" y="627"/>
                      </a:cubicBezTo>
                      <a:cubicBezTo>
                        <a:pt x="445" y="627"/>
                        <a:pt x="446" y="628"/>
                        <a:pt x="448" y="628"/>
                      </a:cubicBezTo>
                      <a:cubicBezTo>
                        <a:pt x="448" y="628"/>
                        <a:pt x="448" y="628"/>
                        <a:pt x="448" y="628"/>
                      </a:cubicBezTo>
                      <a:lnTo>
                        <a:pt x="448" y="628"/>
                      </a:lnTo>
                      <a:lnTo>
                        <a:pt x="448" y="628"/>
                      </a:lnTo>
                      <a:cubicBezTo>
                        <a:pt x="450" y="628"/>
                        <a:pt x="452" y="627"/>
                        <a:pt x="454" y="627"/>
                      </a:cubicBezTo>
                      <a:cubicBezTo>
                        <a:pt x="455" y="627"/>
                        <a:pt x="455" y="626"/>
                        <a:pt x="456" y="626"/>
                      </a:cubicBezTo>
                      <a:cubicBezTo>
                        <a:pt x="456" y="626"/>
                        <a:pt x="457" y="626"/>
                        <a:pt x="458" y="625"/>
                      </a:cubicBezTo>
                      <a:lnTo>
                        <a:pt x="690" y="496"/>
                      </a:lnTo>
                      <a:cubicBezTo>
                        <a:pt x="697" y="493"/>
                        <a:pt x="701" y="486"/>
                        <a:pt x="701" y="479"/>
                      </a:cubicBezTo>
                      <a:lnTo>
                        <a:pt x="701" y="260"/>
                      </a:lnTo>
                      <a:lnTo>
                        <a:pt x="779" y="222"/>
                      </a:lnTo>
                      <a:cubicBezTo>
                        <a:pt x="785" y="220"/>
                        <a:pt x="789" y="215"/>
                        <a:pt x="790" y="209"/>
                      </a:cubicBezTo>
                      <a:cubicBezTo>
                        <a:pt x="792" y="204"/>
                        <a:pt x="790" y="198"/>
                        <a:pt x="787" y="193"/>
                      </a:cubicBezTo>
                      <a:lnTo>
                        <a:pt x="689" y="53"/>
                      </a:lnTo>
                      <a:close/>
                      <a:moveTo>
                        <a:pt x="366" y="40"/>
                      </a:moveTo>
                      <a:lnTo>
                        <a:pt x="602" y="75"/>
                      </a:lnTo>
                      <a:lnTo>
                        <a:pt x="446" y="148"/>
                      </a:lnTo>
                      <a:lnTo>
                        <a:pt x="199" y="102"/>
                      </a:lnTo>
                      <a:lnTo>
                        <a:pt x="366" y="40"/>
                      </a:lnTo>
                      <a:close/>
                      <a:moveTo>
                        <a:pt x="132" y="130"/>
                      </a:moveTo>
                      <a:lnTo>
                        <a:pt x="415" y="183"/>
                      </a:lnTo>
                      <a:lnTo>
                        <a:pt x="332" y="307"/>
                      </a:lnTo>
                      <a:lnTo>
                        <a:pt x="55" y="236"/>
                      </a:lnTo>
                      <a:lnTo>
                        <a:pt x="132" y="130"/>
                      </a:lnTo>
                      <a:close/>
                      <a:moveTo>
                        <a:pt x="144" y="494"/>
                      </a:moveTo>
                      <a:lnTo>
                        <a:pt x="144" y="300"/>
                      </a:lnTo>
                      <a:lnTo>
                        <a:pt x="335" y="350"/>
                      </a:lnTo>
                      <a:cubicBezTo>
                        <a:pt x="337" y="350"/>
                        <a:pt x="339" y="350"/>
                        <a:pt x="340" y="350"/>
                      </a:cubicBezTo>
                      <a:cubicBezTo>
                        <a:pt x="347" y="350"/>
                        <a:pt x="353" y="347"/>
                        <a:pt x="357" y="341"/>
                      </a:cubicBezTo>
                      <a:lnTo>
                        <a:pt x="428" y="234"/>
                      </a:lnTo>
                      <a:lnTo>
                        <a:pt x="428" y="581"/>
                      </a:lnTo>
                      <a:lnTo>
                        <a:pt x="144" y="494"/>
                      </a:lnTo>
                      <a:close/>
                      <a:moveTo>
                        <a:pt x="661" y="467"/>
                      </a:moveTo>
                      <a:lnTo>
                        <a:pt x="468" y="574"/>
                      </a:lnTo>
                      <a:lnTo>
                        <a:pt x="468" y="258"/>
                      </a:lnTo>
                      <a:lnTo>
                        <a:pt x="503" y="333"/>
                      </a:lnTo>
                      <a:cubicBezTo>
                        <a:pt x="506" y="337"/>
                        <a:pt x="510" y="341"/>
                        <a:pt x="515" y="343"/>
                      </a:cubicBezTo>
                      <a:cubicBezTo>
                        <a:pt x="517" y="344"/>
                        <a:pt x="519" y="344"/>
                        <a:pt x="522" y="344"/>
                      </a:cubicBezTo>
                      <a:cubicBezTo>
                        <a:pt x="524" y="344"/>
                        <a:pt x="527" y="343"/>
                        <a:pt x="530" y="342"/>
                      </a:cubicBezTo>
                      <a:lnTo>
                        <a:pt x="661" y="279"/>
                      </a:lnTo>
                      <a:lnTo>
                        <a:pt x="661" y="467"/>
                      </a:lnTo>
                      <a:lnTo>
                        <a:pt x="661" y="467"/>
                      </a:lnTo>
                      <a:close/>
                      <a:moveTo>
                        <a:pt x="531" y="297"/>
                      </a:moveTo>
                      <a:lnTo>
                        <a:pt x="475" y="178"/>
                      </a:lnTo>
                      <a:lnTo>
                        <a:pt x="666" y="89"/>
                      </a:lnTo>
                      <a:lnTo>
                        <a:pt x="741" y="197"/>
                      </a:lnTo>
                      <a:lnTo>
                        <a:pt x="531" y="297"/>
                      </a:lnTo>
                      <a:close/>
                    </a:path>
                  </a:pathLst>
                </a:custGeom>
                <a:solidFill>
                  <a:schemeClr val="accent1"/>
                </a:solidFill>
                <a:ln>
                  <a:noFill/>
                </a:ln>
              </p:spPr>
            </p:sp>
          </p:grpSp>
          <p:grpSp>
            <p:nvGrpSpPr>
              <p:cNvPr id="79" name="组合 78"/>
              <p:cNvGrpSpPr/>
              <p:nvPr/>
            </p:nvGrpSpPr>
            <p:grpSpPr>
              <a:xfrm>
                <a:off x="3391738" y="2804102"/>
                <a:ext cx="438195" cy="438195"/>
                <a:chOff x="4313251" y="4360509"/>
                <a:chExt cx="438195" cy="438195"/>
              </a:xfrm>
            </p:grpSpPr>
            <p:sp>
              <p:nvSpPr>
                <p:cNvPr id="88" name="椭圆 87"/>
                <p:cNvSpPr/>
                <p:nvPr/>
              </p:nvSpPr>
              <p:spPr>
                <a:xfrm>
                  <a:off x="4313251" y="4360509"/>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9" name="gearwheels-couple_31785"/>
                <p:cNvSpPr>
                  <a:spLocks noChangeAspect="1"/>
                </p:cNvSpPr>
                <p:nvPr/>
              </p:nvSpPr>
              <p:spPr bwMode="auto">
                <a:xfrm>
                  <a:off x="4356193" y="4421084"/>
                  <a:ext cx="313827" cy="317044"/>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solidFill>
                <a:ln>
                  <a:noFill/>
                </a:ln>
              </p:spPr>
            </p:sp>
          </p:grpSp>
          <p:grpSp>
            <p:nvGrpSpPr>
              <p:cNvPr id="80" name="组合 79"/>
              <p:cNvGrpSpPr/>
              <p:nvPr/>
            </p:nvGrpSpPr>
            <p:grpSpPr>
              <a:xfrm>
                <a:off x="3969465" y="2804102"/>
                <a:ext cx="438195" cy="438195"/>
                <a:chOff x="3537098" y="4321028"/>
                <a:chExt cx="438195" cy="438195"/>
              </a:xfrm>
            </p:grpSpPr>
            <p:sp>
              <p:nvSpPr>
                <p:cNvPr id="86" name="椭圆 85"/>
                <p:cNvSpPr/>
                <p:nvPr/>
              </p:nvSpPr>
              <p:spPr>
                <a:xfrm>
                  <a:off x="3537098" y="4321028"/>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7" name="truck-facing-right_82396"/>
                <p:cNvSpPr>
                  <a:spLocks noChangeAspect="1"/>
                </p:cNvSpPr>
                <p:nvPr/>
              </p:nvSpPr>
              <p:spPr bwMode="auto">
                <a:xfrm>
                  <a:off x="3578813" y="4405555"/>
                  <a:ext cx="354764" cy="269139"/>
                </a:xfrm>
                <a:custGeom>
                  <a:avLst/>
                  <a:gdLst>
                    <a:gd name="connsiteX0" fmla="*/ 475644 w 608415"/>
                    <a:gd name="connsiteY0" fmla="*/ 306304 h 461569"/>
                    <a:gd name="connsiteX1" fmla="*/ 411632 w 608415"/>
                    <a:gd name="connsiteY1" fmla="*/ 370225 h 461569"/>
                    <a:gd name="connsiteX2" fmla="*/ 475644 w 608415"/>
                    <a:gd name="connsiteY2" fmla="*/ 434145 h 461569"/>
                    <a:gd name="connsiteX3" fmla="*/ 539655 w 608415"/>
                    <a:gd name="connsiteY3" fmla="*/ 370225 h 461569"/>
                    <a:gd name="connsiteX4" fmla="*/ 539655 w 608415"/>
                    <a:gd name="connsiteY4" fmla="*/ 370121 h 461569"/>
                    <a:gd name="connsiteX5" fmla="*/ 475644 w 608415"/>
                    <a:gd name="connsiteY5" fmla="*/ 306304 h 461569"/>
                    <a:gd name="connsiteX6" fmla="*/ 132875 w 608415"/>
                    <a:gd name="connsiteY6" fmla="*/ 306304 h 461569"/>
                    <a:gd name="connsiteX7" fmla="*/ 68863 w 608415"/>
                    <a:gd name="connsiteY7" fmla="*/ 370225 h 461569"/>
                    <a:gd name="connsiteX8" fmla="*/ 132875 w 608415"/>
                    <a:gd name="connsiteY8" fmla="*/ 434145 h 461569"/>
                    <a:gd name="connsiteX9" fmla="*/ 196886 w 608415"/>
                    <a:gd name="connsiteY9" fmla="*/ 370225 h 461569"/>
                    <a:gd name="connsiteX10" fmla="*/ 132875 w 608415"/>
                    <a:gd name="connsiteY10" fmla="*/ 306304 h 461569"/>
                    <a:gd name="connsiteX11" fmla="*/ 440873 w 608415"/>
                    <a:gd name="connsiteY11" fmla="*/ 178784 h 461569"/>
                    <a:gd name="connsiteX12" fmla="*/ 440873 w 608415"/>
                    <a:gd name="connsiteY12" fmla="*/ 202803 h 461569"/>
                    <a:gd name="connsiteX13" fmla="*/ 518732 w 608415"/>
                    <a:gd name="connsiteY13" fmla="*/ 202803 h 461569"/>
                    <a:gd name="connsiteX14" fmla="*/ 507580 w 608415"/>
                    <a:gd name="connsiteY14" fmla="*/ 178784 h 461569"/>
                    <a:gd name="connsiteX15" fmla="*/ 427036 w 608415"/>
                    <a:gd name="connsiteY15" fmla="*/ 151363 h 461569"/>
                    <a:gd name="connsiteX16" fmla="*/ 516357 w 608415"/>
                    <a:gd name="connsiteY16" fmla="*/ 151363 h 461569"/>
                    <a:gd name="connsiteX17" fmla="*/ 528852 w 608415"/>
                    <a:gd name="connsiteY17" fmla="*/ 159301 h 461569"/>
                    <a:gd name="connsiteX18" fmla="*/ 552499 w 608415"/>
                    <a:gd name="connsiteY18" fmla="*/ 209915 h 461569"/>
                    <a:gd name="connsiteX19" fmla="*/ 554151 w 608415"/>
                    <a:gd name="connsiteY19" fmla="*/ 216513 h 461569"/>
                    <a:gd name="connsiteX20" fmla="*/ 540417 w 608415"/>
                    <a:gd name="connsiteY20" fmla="*/ 230326 h 461569"/>
                    <a:gd name="connsiteX21" fmla="*/ 540314 w 608415"/>
                    <a:gd name="connsiteY21" fmla="*/ 230326 h 461569"/>
                    <a:gd name="connsiteX22" fmla="*/ 427036 w 608415"/>
                    <a:gd name="connsiteY22" fmla="*/ 230326 h 461569"/>
                    <a:gd name="connsiteX23" fmla="*/ 413302 w 608415"/>
                    <a:gd name="connsiteY23" fmla="*/ 216513 h 461569"/>
                    <a:gd name="connsiteX24" fmla="*/ 413302 w 608415"/>
                    <a:gd name="connsiteY24" fmla="*/ 165074 h 461569"/>
                    <a:gd name="connsiteX25" fmla="*/ 427036 w 608415"/>
                    <a:gd name="connsiteY25" fmla="*/ 151363 h 461569"/>
                    <a:gd name="connsiteX26" fmla="*/ 27566 w 608415"/>
                    <a:gd name="connsiteY26" fmla="*/ 27527 h 461569"/>
                    <a:gd name="connsiteX27" fmla="*/ 27566 w 608415"/>
                    <a:gd name="connsiteY27" fmla="*/ 301458 h 461569"/>
                    <a:gd name="connsiteX28" fmla="*/ 72580 w 608415"/>
                    <a:gd name="connsiteY28" fmla="*/ 301458 h 461569"/>
                    <a:gd name="connsiteX29" fmla="*/ 132875 w 608415"/>
                    <a:gd name="connsiteY29" fmla="*/ 278777 h 461569"/>
                    <a:gd name="connsiteX30" fmla="*/ 193066 w 608415"/>
                    <a:gd name="connsiteY30" fmla="*/ 301458 h 461569"/>
                    <a:gd name="connsiteX31" fmla="*/ 365999 w 608415"/>
                    <a:gd name="connsiteY31" fmla="*/ 301458 h 461569"/>
                    <a:gd name="connsiteX32" fmla="*/ 365999 w 608415"/>
                    <a:gd name="connsiteY32" fmla="*/ 27527 h 461569"/>
                    <a:gd name="connsiteX33" fmla="*/ 13731 w 608415"/>
                    <a:gd name="connsiteY33" fmla="*/ 0 h 461569"/>
                    <a:gd name="connsiteX34" fmla="*/ 379730 w 608415"/>
                    <a:gd name="connsiteY34" fmla="*/ 0 h 461569"/>
                    <a:gd name="connsiteX35" fmla="*/ 393565 w 608415"/>
                    <a:gd name="connsiteY35" fmla="*/ 13712 h 461569"/>
                    <a:gd name="connsiteX36" fmla="*/ 393565 w 608415"/>
                    <a:gd name="connsiteY36" fmla="*/ 315170 h 461569"/>
                    <a:gd name="connsiteX37" fmla="*/ 379730 w 608415"/>
                    <a:gd name="connsiteY37" fmla="*/ 328985 h 461569"/>
                    <a:gd name="connsiteX38" fmla="*/ 214540 w 608415"/>
                    <a:gd name="connsiteY38" fmla="*/ 328985 h 461569"/>
                    <a:gd name="connsiteX39" fmla="*/ 223316 w 608415"/>
                    <a:gd name="connsiteY39" fmla="*/ 356409 h 461569"/>
                    <a:gd name="connsiteX40" fmla="*/ 385099 w 608415"/>
                    <a:gd name="connsiteY40" fmla="*/ 356409 h 461569"/>
                    <a:gd name="connsiteX41" fmla="*/ 475644 w 608415"/>
                    <a:gd name="connsiteY41" fmla="*/ 278777 h 461569"/>
                    <a:gd name="connsiteX42" fmla="*/ 566085 w 608415"/>
                    <a:gd name="connsiteY42" fmla="*/ 356409 h 461569"/>
                    <a:gd name="connsiteX43" fmla="*/ 580952 w 608415"/>
                    <a:gd name="connsiteY43" fmla="*/ 356409 h 461569"/>
                    <a:gd name="connsiteX44" fmla="*/ 580952 w 608415"/>
                    <a:gd name="connsiteY44" fmla="*/ 219599 h 461569"/>
                    <a:gd name="connsiteX45" fmla="*/ 539861 w 608415"/>
                    <a:gd name="connsiteY45" fmla="*/ 131656 h 461569"/>
                    <a:gd name="connsiteX46" fmla="*/ 421028 w 608415"/>
                    <a:gd name="connsiteY46" fmla="*/ 131656 h 461569"/>
                    <a:gd name="connsiteX47" fmla="*/ 407296 w 608415"/>
                    <a:gd name="connsiteY47" fmla="*/ 117841 h 461569"/>
                    <a:gd name="connsiteX48" fmla="*/ 421028 w 608415"/>
                    <a:gd name="connsiteY48" fmla="*/ 104129 h 461569"/>
                    <a:gd name="connsiteX49" fmla="*/ 548637 w 608415"/>
                    <a:gd name="connsiteY49" fmla="*/ 104129 h 461569"/>
                    <a:gd name="connsiteX50" fmla="*/ 561129 w 608415"/>
                    <a:gd name="connsiteY50" fmla="*/ 112067 h 461569"/>
                    <a:gd name="connsiteX51" fmla="*/ 607176 w 608415"/>
                    <a:gd name="connsiteY51" fmla="*/ 210732 h 461569"/>
                    <a:gd name="connsiteX52" fmla="*/ 608415 w 608415"/>
                    <a:gd name="connsiteY52" fmla="*/ 216506 h 461569"/>
                    <a:gd name="connsiteX53" fmla="*/ 608415 w 608415"/>
                    <a:gd name="connsiteY53" fmla="*/ 370225 h 461569"/>
                    <a:gd name="connsiteX54" fmla="*/ 594684 w 608415"/>
                    <a:gd name="connsiteY54" fmla="*/ 383937 h 461569"/>
                    <a:gd name="connsiteX55" fmla="*/ 566085 w 608415"/>
                    <a:gd name="connsiteY55" fmla="*/ 383937 h 461569"/>
                    <a:gd name="connsiteX56" fmla="*/ 475644 w 608415"/>
                    <a:gd name="connsiteY56" fmla="*/ 461569 h 461569"/>
                    <a:gd name="connsiteX57" fmla="*/ 385099 w 608415"/>
                    <a:gd name="connsiteY57" fmla="*/ 383937 h 461569"/>
                    <a:gd name="connsiteX58" fmla="*/ 223316 w 608415"/>
                    <a:gd name="connsiteY58" fmla="*/ 383937 h 461569"/>
                    <a:gd name="connsiteX59" fmla="*/ 132875 w 608415"/>
                    <a:gd name="connsiteY59" fmla="*/ 461569 h 461569"/>
                    <a:gd name="connsiteX60" fmla="*/ 42330 w 608415"/>
                    <a:gd name="connsiteY60" fmla="*/ 383937 h 461569"/>
                    <a:gd name="connsiteX61" fmla="*/ 13731 w 608415"/>
                    <a:gd name="connsiteY61" fmla="*/ 383937 h 461569"/>
                    <a:gd name="connsiteX62" fmla="*/ 0 w 608415"/>
                    <a:gd name="connsiteY62" fmla="*/ 370225 h 461569"/>
                    <a:gd name="connsiteX63" fmla="*/ 13731 w 608415"/>
                    <a:gd name="connsiteY63" fmla="*/ 356409 h 461569"/>
                    <a:gd name="connsiteX64" fmla="*/ 42330 w 608415"/>
                    <a:gd name="connsiteY64" fmla="*/ 356409 h 461569"/>
                    <a:gd name="connsiteX65" fmla="*/ 51209 w 608415"/>
                    <a:gd name="connsiteY65" fmla="*/ 328985 h 461569"/>
                    <a:gd name="connsiteX66" fmla="*/ 13731 w 608415"/>
                    <a:gd name="connsiteY66" fmla="*/ 328985 h 461569"/>
                    <a:gd name="connsiteX67" fmla="*/ 0 w 608415"/>
                    <a:gd name="connsiteY67" fmla="*/ 315170 h 461569"/>
                    <a:gd name="connsiteX68" fmla="*/ 0 w 608415"/>
                    <a:gd name="connsiteY68" fmla="*/ 13712 h 461569"/>
                    <a:gd name="connsiteX69" fmla="*/ 13731 w 608415"/>
                    <a:gd name="connsiteY69" fmla="*/ 0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8415" h="461569">
                      <a:moveTo>
                        <a:pt x="475644" y="306304"/>
                      </a:moveTo>
                      <a:cubicBezTo>
                        <a:pt x="440334" y="306304"/>
                        <a:pt x="411632" y="334965"/>
                        <a:pt x="411632" y="370225"/>
                      </a:cubicBezTo>
                      <a:cubicBezTo>
                        <a:pt x="411632" y="405381"/>
                        <a:pt x="440334" y="434145"/>
                        <a:pt x="475644" y="434145"/>
                      </a:cubicBezTo>
                      <a:cubicBezTo>
                        <a:pt x="510850" y="434145"/>
                        <a:pt x="539655" y="405484"/>
                        <a:pt x="539655" y="370225"/>
                      </a:cubicBezTo>
                      <a:cubicBezTo>
                        <a:pt x="539655" y="370225"/>
                        <a:pt x="539655" y="370225"/>
                        <a:pt x="539655" y="370121"/>
                      </a:cubicBezTo>
                      <a:cubicBezTo>
                        <a:pt x="539655" y="334965"/>
                        <a:pt x="510850" y="306304"/>
                        <a:pt x="475644" y="306304"/>
                      </a:cubicBezTo>
                      <a:close/>
                      <a:moveTo>
                        <a:pt x="132875" y="306304"/>
                      </a:moveTo>
                      <a:cubicBezTo>
                        <a:pt x="97565" y="306304"/>
                        <a:pt x="68863" y="334965"/>
                        <a:pt x="68863" y="370225"/>
                      </a:cubicBezTo>
                      <a:cubicBezTo>
                        <a:pt x="68863" y="405381"/>
                        <a:pt x="97565" y="434145"/>
                        <a:pt x="132875" y="434145"/>
                      </a:cubicBezTo>
                      <a:cubicBezTo>
                        <a:pt x="168184" y="434145"/>
                        <a:pt x="196886" y="405381"/>
                        <a:pt x="196886" y="370225"/>
                      </a:cubicBezTo>
                      <a:cubicBezTo>
                        <a:pt x="196886" y="334965"/>
                        <a:pt x="168184" y="306304"/>
                        <a:pt x="132875" y="306304"/>
                      </a:cubicBezTo>
                      <a:close/>
                      <a:moveTo>
                        <a:pt x="440873" y="178784"/>
                      </a:moveTo>
                      <a:lnTo>
                        <a:pt x="440873" y="202803"/>
                      </a:lnTo>
                      <a:lnTo>
                        <a:pt x="518732" y="202803"/>
                      </a:lnTo>
                      <a:lnTo>
                        <a:pt x="507580" y="178784"/>
                      </a:lnTo>
                      <a:close/>
                      <a:moveTo>
                        <a:pt x="427036" y="151363"/>
                      </a:moveTo>
                      <a:lnTo>
                        <a:pt x="516357" y="151363"/>
                      </a:lnTo>
                      <a:cubicBezTo>
                        <a:pt x="521727" y="151363"/>
                        <a:pt x="526580" y="154456"/>
                        <a:pt x="528852" y="159301"/>
                      </a:cubicBezTo>
                      <a:lnTo>
                        <a:pt x="552499" y="209915"/>
                      </a:lnTo>
                      <a:cubicBezTo>
                        <a:pt x="553531" y="211874"/>
                        <a:pt x="554151" y="214142"/>
                        <a:pt x="554151" y="216513"/>
                      </a:cubicBezTo>
                      <a:cubicBezTo>
                        <a:pt x="554151" y="224141"/>
                        <a:pt x="547955" y="230326"/>
                        <a:pt x="540417" y="230326"/>
                      </a:cubicBezTo>
                      <a:lnTo>
                        <a:pt x="540314" y="230326"/>
                      </a:lnTo>
                      <a:lnTo>
                        <a:pt x="427036" y="230326"/>
                      </a:lnTo>
                      <a:cubicBezTo>
                        <a:pt x="419498" y="230326"/>
                        <a:pt x="413302" y="224141"/>
                        <a:pt x="413302" y="216513"/>
                      </a:cubicBezTo>
                      <a:lnTo>
                        <a:pt x="413302" y="165074"/>
                      </a:lnTo>
                      <a:cubicBezTo>
                        <a:pt x="413302" y="157445"/>
                        <a:pt x="419498" y="151363"/>
                        <a:pt x="427036" y="151363"/>
                      </a:cubicBezTo>
                      <a:close/>
                      <a:moveTo>
                        <a:pt x="27566" y="27527"/>
                      </a:moveTo>
                      <a:lnTo>
                        <a:pt x="27566" y="301458"/>
                      </a:lnTo>
                      <a:lnTo>
                        <a:pt x="72580" y="301458"/>
                      </a:lnTo>
                      <a:cubicBezTo>
                        <a:pt x="88686" y="287334"/>
                        <a:pt x="109748" y="278777"/>
                        <a:pt x="132875" y="278777"/>
                      </a:cubicBezTo>
                      <a:cubicBezTo>
                        <a:pt x="155898" y="278777"/>
                        <a:pt x="176960" y="287334"/>
                        <a:pt x="193066" y="301458"/>
                      </a:cubicBezTo>
                      <a:lnTo>
                        <a:pt x="365999" y="301458"/>
                      </a:lnTo>
                      <a:lnTo>
                        <a:pt x="365999" y="27527"/>
                      </a:lnTo>
                      <a:close/>
                      <a:moveTo>
                        <a:pt x="13731" y="0"/>
                      </a:moveTo>
                      <a:lnTo>
                        <a:pt x="379730" y="0"/>
                      </a:lnTo>
                      <a:cubicBezTo>
                        <a:pt x="387370" y="0"/>
                        <a:pt x="393565" y="6186"/>
                        <a:pt x="393565" y="13712"/>
                      </a:cubicBezTo>
                      <a:lnTo>
                        <a:pt x="393565" y="315170"/>
                      </a:lnTo>
                      <a:cubicBezTo>
                        <a:pt x="393565" y="322800"/>
                        <a:pt x="387370" y="328985"/>
                        <a:pt x="379730" y="328985"/>
                      </a:cubicBezTo>
                      <a:lnTo>
                        <a:pt x="214540" y="328985"/>
                      </a:lnTo>
                      <a:cubicBezTo>
                        <a:pt x="218773" y="337439"/>
                        <a:pt x="221871" y="346718"/>
                        <a:pt x="223316" y="356409"/>
                      </a:cubicBezTo>
                      <a:lnTo>
                        <a:pt x="385099" y="356409"/>
                      </a:lnTo>
                      <a:cubicBezTo>
                        <a:pt x="391810" y="312490"/>
                        <a:pt x="429804" y="278777"/>
                        <a:pt x="475644" y="278777"/>
                      </a:cubicBezTo>
                      <a:cubicBezTo>
                        <a:pt x="521381" y="278777"/>
                        <a:pt x="559478" y="312490"/>
                        <a:pt x="566085" y="356409"/>
                      </a:cubicBezTo>
                      <a:lnTo>
                        <a:pt x="580952" y="356409"/>
                      </a:lnTo>
                      <a:lnTo>
                        <a:pt x="580952" y="219599"/>
                      </a:lnTo>
                      <a:lnTo>
                        <a:pt x="539861" y="131656"/>
                      </a:lnTo>
                      <a:lnTo>
                        <a:pt x="421028" y="131656"/>
                      </a:lnTo>
                      <a:cubicBezTo>
                        <a:pt x="413491" y="131656"/>
                        <a:pt x="407296" y="125470"/>
                        <a:pt x="407296" y="117841"/>
                      </a:cubicBezTo>
                      <a:cubicBezTo>
                        <a:pt x="407296" y="110314"/>
                        <a:pt x="413491" y="104129"/>
                        <a:pt x="421028" y="104129"/>
                      </a:cubicBezTo>
                      <a:lnTo>
                        <a:pt x="548637" y="104129"/>
                      </a:lnTo>
                      <a:cubicBezTo>
                        <a:pt x="554006" y="104129"/>
                        <a:pt x="558858" y="107222"/>
                        <a:pt x="561129" y="112067"/>
                      </a:cubicBezTo>
                      <a:lnTo>
                        <a:pt x="607176" y="210732"/>
                      </a:lnTo>
                      <a:cubicBezTo>
                        <a:pt x="608002" y="212588"/>
                        <a:pt x="608415" y="214547"/>
                        <a:pt x="608415" y="216506"/>
                      </a:cubicBezTo>
                      <a:lnTo>
                        <a:pt x="608415" y="370225"/>
                      </a:lnTo>
                      <a:cubicBezTo>
                        <a:pt x="608415" y="377751"/>
                        <a:pt x="602324" y="383937"/>
                        <a:pt x="594684" y="383937"/>
                      </a:cubicBezTo>
                      <a:lnTo>
                        <a:pt x="566085" y="383937"/>
                      </a:lnTo>
                      <a:cubicBezTo>
                        <a:pt x="559478" y="427856"/>
                        <a:pt x="521381" y="461569"/>
                        <a:pt x="475644" y="461569"/>
                      </a:cubicBezTo>
                      <a:cubicBezTo>
                        <a:pt x="429804" y="461569"/>
                        <a:pt x="391810" y="427856"/>
                        <a:pt x="385099" y="383937"/>
                      </a:cubicBezTo>
                      <a:lnTo>
                        <a:pt x="223316" y="383937"/>
                      </a:lnTo>
                      <a:cubicBezTo>
                        <a:pt x="216708" y="427856"/>
                        <a:pt x="178611" y="461569"/>
                        <a:pt x="132875" y="461569"/>
                      </a:cubicBezTo>
                      <a:cubicBezTo>
                        <a:pt x="87034" y="461569"/>
                        <a:pt x="49041" y="427856"/>
                        <a:pt x="42330" y="383937"/>
                      </a:cubicBezTo>
                      <a:lnTo>
                        <a:pt x="13731" y="383937"/>
                      </a:lnTo>
                      <a:cubicBezTo>
                        <a:pt x="6195" y="383937"/>
                        <a:pt x="0" y="377751"/>
                        <a:pt x="0" y="370225"/>
                      </a:cubicBezTo>
                      <a:cubicBezTo>
                        <a:pt x="0" y="362595"/>
                        <a:pt x="6195" y="356409"/>
                        <a:pt x="13731" y="356409"/>
                      </a:cubicBezTo>
                      <a:lnTo>
                        <a:pt x="42330" y="356409"/>
                      </a:lnTo>
                      <a:cubicBezTo>
                        <a:pt x="43775" y="346718"/>
                        <a:pt x="46873" y="337439"/>
                        <a:pt x="51209" y="328985"/>
                      </a:cubicBezTo>
                      <a:lnTo>
                        <a:pt x="13731" y="328985"/>
                      </a:lnTo>
                      <a:cubicBezTo>
                        <a:pt x="6195" y="328985"/>
                        <a:pt x="0" y="322800"/>
                        <a:pt x="0" y="315170"/>
                      </a:cubicBezTo>
                      <a:lnTo>
                        <a:pt x="0" y="13712"/>
                      </a:lnTo>
                      <a:cubicBezTo>
                        <a:pt x="0" y="6186"/>
                        <a:pt x="6195" y="0"/>
                        <a:pt x="13731" y="0"/>
                      </a:cubicBezTo>
                      <a:close/>
                    </a:path>
                  </a:pathLst>
                </a:custGeom>
                <a:solidFill>
                  <a:schemeClr val="accent1"/>
                </a:solidFill>
                <a:ln>
                  <a:noFill/>
                </a:ln>
              </p:spPr>
            </p:sp>
          </p:grpSp>
          <p:cxnSp>
            <p:nvCxnSpPr>
              <p:cNvPr id="81" name="直接连接符 80"/>
              <p:cNvCxnSpPr>
                <a:stCxn id="97" idx="6"/>
                <a:endCxn id="95" idx="2"/>
              </p:cNvCxnSpPr>
              <p:nvPr/>
            </p:nvCxnSpPr>
            <p:spPr>
              <a:xfrm>
                <a:off x="2096752" y="3023200"/>
                <a:ext cx="13953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95" idx="6"/>
                <a:endCxn id="90" idx="2"/>
              </p:cNvCxnSpPr>
              <p:nvPr/>
            </p:nvCxnSpPr>
            <p:spPr>
              <a:xfrm>
                <a:off x="2674479" y="3023200"/>
                <a:ext cx="13953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0" idx="6"/>
                <a:endCxn id="88" idx="2"/>
              </p:cNvCxnSpPr>
              <p:nvPr/>
            </p:nvCxnSpPr>
            <p:spPr>
              <a:xfrm>
                <a:off x="3252206" y="3023200"/>
                <a:ext cx="13953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88" idx="6"/>
                <a:endCxn id="86" idx="2"/>
              </p:cNvCxnSpPr>
              <p:nvPr/>
            </p:nvCxnSpPr>
            <p:spPr>
              <a:xfrm>
                <a:off x="3829933" y="3023200"/>
                <a:ext cx="13953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86" idx="6"/>
                <a:endCxn id="92" idx="2"/>
              </p:cNvCxnSpPr>
              <p:nvPr/>
            </p:nvCxnSpPr>
            <p:spPr>
              <a:xfrm>
                <a:off x="4407660" y="3023200"/>
                <a:ext cx="139531"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69" name="文本框 68"/>
            <p:cNvSpPr txBox="1"/>
            <p:nvPr/>
          </p:nvSpPr>
          <p:spPr>
            <a:xfrm>
              <a:off x="1658557" y="3242295"/>
              <a:ext cx="438195" cy="246221"/>
            </a:xfrm>
            <a:prstGeom prst="rect">
              <a:avLst/>
            </a:prstGeom>
            <a:noFill/>
          </p:spPr>
          <p:txBody>
            <a:bodyPr wrap="square" rtlCol="0">
              <a:spAutoFit/>
            </a:bodyPr>
            <a:lstStyle/>
            <a:p>
              <a:pPr algn="ctr"/>
              <a:r>
                <a:rPr lang="zh-CN" altLang="en-US" sz="1000" dirty="0"/>
                <a:t>开发</a:t>
              </a:r>
              <a:endParaRPr lang="zh-HK" altLang="en-US" sz="1000" dirty="0"/>
            </a:p>
          </p:txBody>
        </p:sp>
        <p:sp>
          <p:nvSpPr>
            <p:cNvPr id="70" name="文本框 69"/>
            <p:cNvSpPr txBox="1"/>
            <p:nvPr/>
          </p:nvSpPr>
          <p:spPr>
            <a:xfrm>
              <a:off x="2235004" y="3242295"/>
              <a:ext cx="438195" cy="246221"/>
            </a:xfrm>
            <a:prstGeom prst="rect">
              <a:avLst/>
            </a:prstGeom>
            <a:noFill/>
          </p:spPr>
          <p:txBody>
            <a:bodyPr wrap="square" rtlCol="0">
              <a:spAutoFit/>
            </a:bodyPr>
            <a:lstStyle/>
            <a:p>
              <a:pPr algn="ctr"/>
              <a:r>
                <a:rPr lang="zh-CN" altLang="en-US" sz="1000" dirty="0"/>
                <a:t>计划</a:t>
              </a:r>
              <a:endParaRPr lang="zh-HK" altLang="en-US" sz="1000" dirty="0"/>
            </a:p>
          </p:txBody>
        </p:sp>
        <p:sp>
          <p:nvSpPr>
            <p:cNvPr id="71" name="文本框 70"/>
            <p:cNvSpPr txBox="1"/>
            <p:nvPr/>
          </p:nvSpPr>
          <p:spPr>
            <a:xfrm>
              <a:off x="2811451" y="3242295"/>
              <a:ext cx="438195" cy="246221"/>
            </a:xfrm>
            <a:prstGeom prst="rect">
              <a:avLst/>
            </a:prstGeom>
            <a:noFill/>
          </p:spPr>
          <p:txBody>
            <a:bodyPr wrap="square" rtlCol="0">
              <a:spAutoFit/>
            </a:bodyPr>
            <a:lstStyle/>
            <a:p>
              <a:pPr algn="ctr"/>
              <a:r>
                <a:rPr lang="zh-CN" altLang="en-US" sz="1000" dirty="0"/>
                <a:t>采购</a:t>
              </a:r>
              <a:endParaRPr lang="zh-HK" altLang="en-US" sz="1000" dirty="0"/>
            </a:p>
          </p:txBody>
        </p:sp>
        <p:sp>
          <p:nvSpPr>
            <p:cNvPr id="72" name="文本框 71"/>
            <p:cNvSpPr txBox="1"/>
            <p:nvPr/>
          </p:nvSpPr>
          <p:spPr>
            <a:xfrm>
              <a:off x="3387898" y="3242295"/>
              <a:ext cx="438195" cy="246221"/>
            </a:xfrm>
            <a:prstGeom prst="rect">
              <a:avLst/>
            </a:prstGeom>
            <a:noFill/>
          </p:spPr>
          <p:txBody>
            <a:bodyPr wrap="square" rtlCol="0">
              <a:spAutoFit/>
            </a:bodyPr>
            <a:lstStyle/>
            <a:p>
              <a:pPr algn="ctr"/>
              <a:r>
                <a:rPr lang="zh-CN" altLang="en-US" sz="1000" dirty="0"/>
                <a:t>制造</a:t>
              </a:r>
              <a:endParaRPr lang="zh-HK" altLang="en-US" sz="1000" dirty="0"/>
            </a:p>
          </p:txBody>
        </p:sp>
        <p:sp>
          <p:nvSpPr>
            <p:cNvPr id="73" name="文本框 72"/>
            <p:cNvSpPr txBox="1"/>
            <p:nvPr/>
          </p:nvSpPr>
          <p:spPr>
            <a:xfrm>
              <a:off x="3964345" y="3242295"/>
              <a:ext cx="438195" cy="246221"/>
            </a:xfrm>
            <a:prstGeom prst="rect">
              <a:avLst/>
            </a:prstGeom>
            <a:noFill/>
          </p:spPr>
          <p:txBody>
            <a:bodyPr wrap="square" rtlCol="0">
              <a:spAutoFit/>
            </a:bodyPr>
            <a:lstStyle/>
            <a:p>
              <a:pPr algn="ctr"/>
              <a:r>
                <a:rPr lang="zh-CN" altLang="en-US" sz="1000" dirty="0"/>
                <a:t>交付</a:t>
              </a:r>
              <a:endParaRPr lang="zh-HK" altLang="en-US" sz="1000" dirty="0"/>
            </a:p>
          </p:txBody>
        </p:sp>
        <p:sp>
          <p:nvSpPr>
            <p:cNvPr id="74" name="文本框 73"/>
            <p:cNvSpPr txBox="1"/>
            <p:nvPr/>
          </p:nvSpPr>
          <p:spPr>
            <a:xfrm>
              <a:off x="4540793" y="3242295"/>
              <a:ext cx="438195" cy="246221"/>
            </a:xfrm>
            <a:prstGeom prst="rect">
              <a:avLst/>
            </a:prstGeom>
            <a:noFill/>
          </p:spPr>
          <p:txBody>
            <a:bodyPr wrap="square" rtlCol="0">
              <a:spAutoFit/>
            </a:bodyPr>
            <a:lstStyle/>
            <a:p>
              <a:pPr algn="ctr"/>
              <a:r>
                <a:rPr lang="zh-CN" altLang="en-US" sz="1000" dirty="0"/>
                <a:t>支持</a:t>
              </a:r>
              <a:endParaRPr lang="zh-HK" altLang="en-US" sz="1000" dirty="0"/>
            </a:p>
          </p:txBody>
        </p:sp>
      </p:grpSp>
      <p:sp>
        <p:nvSpPr>
          <p:cNvPr id="129" name="文本框 128"/>
          <p:cNvSpPr txBox="1"/>
          <p:nvPr/>
        </p:nvSpPr>
        <p:spPr>
          <a:xfrm>
            <a:off x="6741045" y="5048244"/>
            <a:ext cx="1084508" cy="276999"/>
          </a:xfrm>
          <a:prstGeom prst="rect">
            <a:avLst/>
          </a:prstGeom>
          <a:noFill/>
        </p:spPr>
        <p:txBody>
          <a:bodyPr wrap="square" rtlCol="0">
            <a:spAutoFit/>
          </a:bodyPr>
          <a:lstStyle/>
          <a:p>
            <a:pPr algn="ctr"/>
            <a:r>
              <a:rPr lang="zh-CN" altLang="en-US" sz="1200" b="1" dirty="0"/>
              <a:t>传统供应链</a:t>
            </a:r>
            <a:endParaRPr lang="en-US" altLang="zh-CN" sz="1200" b="1" dirty="0"/>
          </a:p>
        </p:txBody>
      </p:sp>
      <p:grpSp>
        <p:nvGrpSpPr>
          <p:cNvPr id="130" name="组合 129"/>
          <p:cNvGrpSpPr/>
          <p:nvPr/>
        </p:nvGrpSpPr>
        <p:grpSpPr>
          <a:xfrm>
            <a:off x="9094376" y="4518801"/>
            <a:ext cx="1673480" cy="2037092"/>
            <a:chOff x="5457828" y="2808498"/>
            <a:chExt cx="2356880" cy="2868981"/>
          </a:xfrm>
        </p:grpSpPr>
        <p:grpSp>
          <p:nvGrpSpPr>
            <p:cNvPr id="131" name="组合 130"/>
            <p:cNvGrpSpPr/>
            <p:nvPr/>
          </p:nvGrpSpPr>
          <p:grpSpPr>
            <a:xfrm>
              <a:off x="5661850" y="4591778"/>
              <a:ext cx="438195" cy="438195"/>
              <a:chOff x="4465674" y="3631028"/>
              <a:chExt cx="438195" cy="438195"/>
            </a:xfrm>
          </p:grpSpPr>
          <p:sp>
            <p:nvSpPr>
              <p:cNvPr id="172" name="lab-flask_77311"/>
              <p:cNvSpPr>
                <a:spLocks noChangeAspect="1"/>
              </p:cNvSpPr>
              <p:nvPr/>
            </p:nvSpPr>
            <p:spPr bwMode="auto">
              <a:xfrm>
                <a:off x="4566935" y="3686173"/>
                <a:ext cx="235672" cy="327903"/>
              </a:xfrm>
              <a:custGeom>
                <a:avLst/>
                <a:gdLst>
                  <a:gd name="connsiteX0" fmla="*/ 264916 w 435254"/>
                  <a:gd name="connsiteY0" fmla="*/ 387002 h 605592"/>
                  <a:gd name="connsiteX1" fmla="*/ 232980 w 435254"/>
                  <a:gd name="connsiteY1" fmla="*/ 444284 h 605592"/>
                  <a:gd name="connsiteX2" fmla="*/ 290446 w 435254"/>
                  <a:gd name="connsiteY2" fmla="*/ 476076 h 605592"/>
                  <a:gd name="connsiteX3" fmla="*/ 322289 w 435254"/>
                  <a:gd name="connsiteY3" fmla="*/ 418794 h 605592"/>
                  <a:gd name="connsiteX4" fmla="*/ 264916 w 435254"/>
                  <a:gd name="connsiteY4" fmla="*/ 387002 h 605592"/>
                  <a:gd name="connsiteX5" fmla="*/ 139402 w 435254"/>
                  <a:gd name="connsiteY5" fmla="*/ 338432 h 605592"/>
                  <a:gd name="connsiteX6" fmla="*/ 295830 w 435254"/>
                  <a:gd name="connsiteY6" fmla="*/ 338432 h 605592"/>
                  <a:gd name="connsiteX7" fmla="*/ 380961 w 435254"/>
                  <a:gd name="connsiteY7" fmla="*/ 497395 h 605592"/>
                  <a:gd name="connsiteX8" fmla="*/ 379940 w 435254"/>
                  <a:gd name="connsiteY8" fmla="*/ 538271 h 605592"/>
                  <a:gd name="connsiteX9" fmla="*/ 344291 w 435254"/>
                  <a:gd name="connsiteY9" fmla="*/ 558384 h 605592"/>
                  <a:gd name="connsiteX10" fmla="*/ 90941 w 435254"/>
                  <a:gd name="connsiteY10" fmla="*/ 558384 h 605592"/>
                  <a:gd name="connsiteX11" fmla="*/ 55385 w 435254"/>
                  <a:gd name="connsiteY11" fmla="*/ 538271 h 605592"/>
                  <a:gd name="connsiteX12" fmla="*/ 54364 w 435254"/>
                  <a:gd name="connsiteY12" fmla="*/ 497395 h 605592"/>
                  <a:gd name="connsiteX13" fmla="*/ 206517 w 435254"/>
                  <a:gd name="connsiteY13" fmla="*/ 242939 h 605592"/>
                  <a:gd name="connsiteX14" fmla="*/ 242338 w 435254"/>
                  <a:gd name="connsiteY14" fmla="*/ 262869 h 605592"/>
                  <a:gd name="connsiteX15" fmla="*/ 222386 w 435254"/>
                  <a:gd name="connsiteY15" fmla="*/ 298651 h 605592"/>
                  <a:gd name="connsiteX16" fmla="*/ 186565 w 435254"/>
                  <a:gd name="connsiteY16" fmla="*/ 278813 h 605592"/>
                  <a:gd name="connsiteX17" fmla="*/ 206517 w 435254"/>
                  <a:gd name="connsiteY17" fmla="*/ 242939 h 605592"/>
                  <a:gd name="connsiteX18" fmla="*/ 247634 w 435254"/>
                  <a:gd name="connsiteY18" fmla="*/ 115529 h 605592"/>
                  <a:gd name="connsiteX19" fmla="*/ 277725 w 435254"/>
                  <a:gd name="connsiteY19" fmla="*/ 132203 h 605592"/>
                  <a:gd name="connsiteX20" fmla="*/ 261007 w 435254"/>
                  <a:gd name="connsiteY20" fmla="*/ 162123 h 605592"/>
                  <a:gd name="connsiteX21" fmla="*/ 231009 w 435254"/>
                  <a:gd name="connsiteY21" fmla="*/ 145542 h 605592"/>
                  <a:gd name="connsiteX22" fmla="*/ 247634 w 435254"/>
                  <a:gd name="connsiteY22" fmla="*/ 115529 h 605592"/>
                  <a:gd name="connsiteX23" fmla="*/ 150273 w 435254"/>
                  <a:gd name="connsiteY23" fmla="*/ 71748 h 605592"/>
                  <a:gd name="connsiteX24" fmla="*/ 150273 w 435254"/>
                  <a:gd name="connsiteY24" fmla="*/ 263353 h 605592"/>
                  <a:gd name="connsiteX25" fmla="*/ 32555 w 435254"/>
                  <a:gd name="connsiteY25" fmla="*/ 483510 h 605592"/>
                  <a:gd name="connsiteX26" fmla="*/ 34134 w 435254"/>
                  <a:gd name="connsiteY26" fmla="*/ 548769 h 605592"/>
                  <a:gd name="connsiteX27" fmla="*/ 90950 w 435254"/>
                  <a:gd name="connsiteY27" fmla="*/ 580935 h 605592"/>
                  <a:gd name="connsiteX28" fmla="*/ 344304 w 435254"/>
                  <a:gd name="connsiteY28" fmla="*/ 580935 h 605592"/>
                  <a:gd name="connsiteX29" fmla="*/ 401120 w 435254"/>
                  <a:gd name="connsiteY29" fmla="*/ 548769 h 605592"/>
                  <a:gd name="connsiteX30" fmla="*/ 402791 w 435254"/>
                  <a:gd name="connsiteY30" fmla="*/ 483510 h 605592"/>
                  <a:gd name="connsiteX31" fmla="*/ 284981 w 435254"/>
                  <a:gd name="connsiteY31" fmla="*/ 263353 h 605592"/>
                  <a:gd name="connsiteX32" fmla="*/ 284981 w 435254"/>
                  <a:gd name="connsiteY32" fmla="*/ 71748 h 605592"/>
                  <a:gd name="connsiteX33" fmla="*/ 96799 w 435254"/>
                  <a:gd name="connsiteY33" fmla="*/ 0 h 605592"/>
                  <a:gd name="connsiteX34" fmla="*/ 337527 w 435254"/>
                  <a:gd name="connsiteY34" fmla="*/ 0 h 605592"/>
                  <a:gd name="connsiteX35" fmla="*/ 373548 w 435254"/>
                  <a:gd name="connsiteY35" fmla="*/ 35874 h 605592"/>
                  <a:gd name="connsiteX36" fmla="*/ 337527 w 435254"/>
                  <a:gd name="connsiteY36" fmla="*/ 71748 h 605592"/>
                  <a:gd name="connsiteX37" fmla="*/ 309768 w 435254"/>
                  <a:gd name="connsiteY37" fmla="*/ 71748 h 605592"/>
                  <a:gd name="connsiteX38" fmla="*/ 309768 w 435254"/>
                  <a:gd name="connsiteY38" fmla="*/ 257235 h 605592"/>
                  <a:gd name="connsiteX39" fmla="*/ 424608 w 435254"/>
                  <a:gd name="connsiteY39" fmla="*/ 471923 h 605592"/>
                  <a:gd name="connsiteX40" fmla="*/ 422380 w 435254"/>
                  <a:gd name="connsiteY40" fmla="*/ 561468 h 605592"/>
                  <a:gd name="connsiteX41" fmla="*/ 344304 w 435254"/>
                  <a:gd name="connsiteY41" fmla="*/ 605592 h 605592"/>
                  <a:gd name="connsiteX42" fmla="*/ 90950 w 435254"/>
                  <a:gd name="connsiteY42" fmla="*/ 605592 h 605592"/>
                  <a:gd name="connsiteX43" fmla="*/ 12874 w 435254"/>
                  <a:gd name="connsiteY43" fmla="*/ 561468 h 605592"/>
                  <a:gd name="connsiteX44" fmla="*/ 10646 w 435254"/>
                  <a:gd name="connsiteY44" fmla="*/ 471923 h 605592"/>
                  <a:gd name="connsiteX45" fmla="*/ 125579 w 435254"/>
                  <a:gd name="connsiteY45" fmla="*/ 257235 h 605592"/>
                  <a:gd name="connsiteX46" fmla="*/ 125579 w 435254"/>
                  <a:gd name="connsiteY46" fmla="*/ 71748 h 605592"/>
                  <a:gd name="connsiteX47" fmla="*/ 96799 w 435254"/>
                  <a:gd name="connsiteY47" fmla="*/ 71748 h 605592"/>
                  <a:gd name="connsiteX48" fmla="*/ 61799 w 435254"/>
                  <a:gd name="connsiteY48" fmla="*/ 35874 h 605592"/>
                  <a:gd name="connsiteX49" fmla="*/ 96799 w 435254"/>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5254" h="605592">
                    <a:moveTo>
                      <a:pt x="264916" y="387002"/>
                    </a:moveTo>
                    <a:cubicBezTo>
                      <a:pt x="240222" y="393953"/>
                      <a:pt x="225925" y="419628"/>
                      <a:pt x="232980" y="444284"/>
                    </a:cubicBezTo>
                    <a:cubicBezTo>
                      <a:pt x="240036" y="468846"/>
                      <a:pt x="265752" y="483120"/>
                      <a:pt x="290446" y="476076"/>
                    </a:cubicBezTo>
                    <a:cubicBezTo>
                      <a:pt x="315048" y="469032"/>
                      <a:pt x="329344" y="443357"/>
                      <a:pt x="322289" y="418794"/>
                    </a:cubicBezTo>
                    <a:cubicBezTo>
                      <a:pt x="315233" y="394139"/>
                      <a:pt x="289518" y="379957"/>
                      <a:pt x="264916" y="387002"/>
                    </a:cubicBezTo>
                    <a:close/>
                    <a:moveTo>
                      <a:pt x="139402" y="338432"/>
                    </a:moveTo>
                    <a:lnTo>
                      <a:pt x="295830" y="338432"/>
                    </a:lnTo>
                    <a:lnTo>
                      <a:pt x="380961" y="497395"/>
                    </a:lnTo>
                    <a:cubicBezTo>
                      <a:pt x="387831" y="510278"/>
                      <a:pt x="387367" y="525758"/>
                      <a:pt x="379940" y="538271"/>
                    </a:cubicBezTo>
                    <a:cubicBezTo>
                      <a:pt x="372420" y="550784"/>
                      <a:pt x="358866" y="558384"/>
                      <a:pt x="344291" y="558384"/>
                    </a:cubicBezTo>
                    <a:lnTo>
                      <a:pt x="90941" y="558384"/>
                    </a:lnTo>
                    <a:cubicBezTo>
                      <a:pt x="76366" y="558384"/>
                      <a:pt x="62905" y="550784"/>
                      <a:pt x="55385" y="538271"/>
                    </a:cubicBezTo>
                    <a:cubicBezTo>
                      <a:pt x="47865" y="525758"/>
                      <a:pt x="47494" y="510278"/>
                      <a:pt x="54364" y="497395"/>
                    </a:cubicBezTo>
                    <a:close/>
                    <a:moveTo>
                      <a:pt x="206517" y="242939"/>
                    </a:moveTo>
                    <a:cubicBezTo>
                      <a:pt x="221829" y="238582"/>
                      <a:pt x="237884" y="247481"/>
                      <a:pt x="242338" y="262869"/>
                    </a:cubicBezTo>
                    <a:cubicBezTo>
                      <a:pt x="246700" y="278257"/>
                      <a:pt x="237791" y="294201"/>
                      <a:pt x="222386" y="298651"/>
                    </a:cubicBezTo>
                    <a:cubicBezTo>
                      <a:pt x="206981" y="303008"/>
                      <a:pt x="191019" y="294109"/>
                      <a:pt x="186565" y="278813"/>
                    </a:cubicBezTo>
                    <a:cubicBezTo>
                      <a:pt x="182203" y="263425"/>
                      <a:pt x="191112" y="247388"/>
                      <a:pt x="206517" y="242939"/>
                    </a:cubicBezTo>
                    <a:close/>
                    <a:moveTo>
                      <a:pt x="247634" y="115529"/>
                    </a:moveTo>
                    <a:cubicBezTo>
                      <a:pt x="260543" y="111917"/>
                      <a:pt x="274010" y="119327"/>
                      <a:pt x="277725" y="132203"/>
                    </a:cubicBezTo>
                    <a:cubicBezTo>
                      <a:pt x="281347" y="145079"/>
                      <a:pt x="273917" y="158418"/>
                      <a:pt x="261007" y="162123"/>
                    </a:cubicBezTo>
                    <a:cubicBezTo>
                      <a:pt x="248191" y="165829"/>
                      <a:pt x="234724" y="158326"/>
                      <a:pt x="231009" y="145542"/>
                    </a:cubicBezTo>
                    <a:cubicBezTo>
                      <a:pt x="227294" y="132666"/>
                      <a:pt x="234817" y="119235"/>
                      <a:pt x="247634" y="115529"/>
                    </a:cubicBezTo>
                    <a:close/>
                    <a:moveTo>
                      <a:pt x="150273" y="71748"/>
                    </a:moveTo>
                    <a:lnTo>
                      <a:pt x="150273" y="263353"/>
                    </a:lnTo>
                    <a:lnTo>
                      <a:pt x="32555" y="483510"/>
                    </a:lnTo>
                    <a:cubicBezTo>
                      <a:pt x="21601" y="503903"/>
                      <a:pt x="22251" y="528931"/>
                      <a:pt x="34134" y="548769"/>
                    </a:cubicBezTo>
                    <a:cubicBezTo>
                      <a:pt x="46017" y="568606"/>
                      <a:pt x="67834" y="580935"/>
                      <a:pt x="90950" y="580935"/>
                    </a:cubicBezTo>
                    <a:lnTo>
                      <a:pt x="344304" y="580935"/>
                    </a:lnTo>
                    <a:cubicBezTo>
                      <a:pt x="367420" y="580935"/>
                      <a:pt x="389237" y="568606"/>
                      <a:pt x="401120" y="548769"/>
                    </a:cubicBezTo>
                    <a:cubicBezTo>
                      <a:pt x="413096" y="528931"/>
                      <a:pt x="413653" y="503903"/>
                      <a:pt x="402791" y="483510"/>
                    </a:cubicBezTo>
                    <a:lnTo>
                      <a:pt x="284981" y="263353"/>
                    </a:lnTo>
                    <a:lnTo>
                      <a:pt x="284981" y="71748"/>
                    </a:lnTo>
                    <a:close/>
                    <a:moveTo>
                      <a:pt x="96799" y="0"/>
                    </a:moveTo>
                    <a:lnTo>
                      <a:pt x="337527" y="0"/>
                    </a:lnTo>
                    <a:cubicBezTo>
                      <a:pt x="357394" y="0"/>
                      <a:pt x="373548" y="16036"/>
                      <a:pt x="373548" y="35874"/>
                    </a:cubicBezTo>
                    <a:cubicBezTo>
                      <a:pt x="373548" y="55711"/>
                      <a:pt x="357394" y="71748"/>
                      <a:pt x="337527" y="71748"/>
                    </a:cubicBezTo>
                    <a:lnTo>
                      <a:pt x="309768" y="71748"/>
                    </a:lnTo>
                    <a:lnTo>
                      <a:pt x="309768" y="257235"/>
                    </a:lnTo>
                    <a:lnTo>
                      <a:pt x="424608" y="471923"/>
                    </a:lnTo>
                    <a:cubicBezTo>
                      <a:pt x="439555" y="499917"/>
                      <a:pt x="438719" y="534215"/>
                      <a:pt x="422380" y="561468"/>
                    </a:cubicBezTo>
                    <a:cubicBezTo>
                      <a:pt x="406041" y="588721"/>
                      <a:pt x="376147" y="605592"/>
                      <a:pt x="344304" y="605592"/>
                    </a:cubicBezTo>
                    <a:lnTo>
                      <a:pt x="90950" y="605592"/>
                    </a:lnTo>
                    <a:cubicBezTo>
                      <a:pt x="59200" y="605592"/>
                      <a:pt x="29213" y="588721"/>
                      <a:pt x="12874" y="561468"/>
                    </a:cubicBezTo>
                    <a:cubicBezTo>
                      <a:pt x="-3465" y="534215"/>
                      <a:pt x="-4301" y="499917"/>
                      <a:pt x="10646" y="471923"/>
                    </a:cubicBezTo>
                    <a:lnTo>
                      <a:pt x="125579" y="257235"/>
                    </a:lnTo>
                    <a:lnTo>
                      <a:pt x="125579" y="71748"/>
                    </a:lnTo>
                    <a:lnTo>
                      <a:pt x="96799" y="71748"/>
                    </a:lnTo>
                    <a:cubicBezTo>
                      <a:pt x="77396" y="71284"/>
                      <a:pt x="61799" y="55433"/>
                      <a:pt x="61799" y="35874"/>
                    </a:cubicBezTo>
                    <a:cubicBezTo>
                      <a:pt x="61799" y="16407"/>
                      <a:pt x="77396" y="556"/>
                      <a:pt x="96799" y="0"/>
                    </a:cubicBezTo>
                    <a:close/>
                  </a:path>
                </a:pathLst>
              </a:custGeom>
              <a:solidFill>
                <a:schemeClr val="accent1"/>
              </a:solidFill>
              <a:ln>
                <a:noFill/>
              </a:ln>
            </p:spPr>
          </p:sp>
          <p:sp>
            <p:nvSpPr>
              <p:cNvPr id="173" name="椭圆 172"/>
              <p:cNvSpPr/>
              <p:nvPr/>
            </p:nvSpPr>
            <p:spPr>
              <a:xfrm>
                <a:off x="4465674" y="3631028"/>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132" name="组合 131"/>
            <p:cNvGrpSpPr/>
            <p:nvPr/>
          </p:nvGrpSpPr>
          <p:grpSpPr>
            <a:xfrm>
              <a:off x="6454537" y="3269418"/>
              <a:ext cx="438195" cy="438195"/>
              <a:chOff x="4465674" y="2990805"/>
              <a:chExt cx="438195" cy="438195"/>
            </a:xfrm>
          </p:grpSpPr>
          <p:sp>
            <p:nvSpPr>
              <p:cNvPr id="170" name="polyline-charts_3822"/>
              <p:cNvSpPr>
                <a:spLocks noChangeAspect="1"/>
              </p:cNvSpPr>
              <p:nvPr/>
            </p:nvSpPr>
            <p:spPr bwMode="auto">
              <a:xfrm>
                <a:off x="4532349" y="3108888"/>
                <a:ext cx="304843" cy="202028"/>
              </a:xfrm>
              <a:custGeom>
                <a:avLst/>
                <a:gdLst>
                  <a:gd name="connsiteX0" fmla="*/ 497543 w 525543"/>
                  <a:gd name="connsiteY0" fmla="*/ 139662 h 348293"/>
                  <a:gd name="connsiteX1" fmla="*/ 525543 w 525543"/>
                  <a:gd name="connsiteY1" fmla="*/ 167623 h 348293"/>
                  <a:gd name="connsiteX2" fmla="*/ 497543 w 525543"/>
                  <a:gd name="connsiteY2" fmla="*/ 193433 h 348293"/>
                  <a:gd name="connsiteX3" fmla="*/ 484620 w 525543"/>
                  <a:gd name="connsiteY3" fmla="*/ 191282 h 348293"/>
                  <a:gd name="connsiteX4" fmla="*/ 357542 w 525543"/>
                  <a:gd name="connsiteY4" fmla="*/ 242902 h 348293"/>
                  <a:gd name="connsiteX5" fmla="*/ 331695 w 525543"/>
                  <a:gd name="connsiteY5" fmla="*/ 262260 h 348293"/>
                  <a:gd name="connsiteX6" fmla="*/ 295079 w 525543"/>
                  <a:gd name="connsiteY6" fmla="*/ 313880 h 348293"/>
                  <a:gd name="connsiteX7" fmla="*/ 295079 w 525543"/>
                  <a:gd name="connsiteY7" fmla="*/ 320332 h 348293"/>
                  <a:gd name="connsiteX8" fmla="*/ 269233 w 525543"/>
                  <a:gd name="connsiteY8" fmla="*/ 348293 h 348293"/>
                  <a:gd name="connsiteX9" fmla="*/ 241233 w 525543"/>
                  <a:gd name="connsiteY9" fmla="*/ 320332 h 348293"/>
                  <a:gd name="connsiteX10" fmla="*/ 241233 w 525543"/>
                  <a:gd name="connsiteY10" fmla="*/ 316030 h 348293"/>
                  <a:gd name="connsiteX11" fmla="*/ 202463 w 525543"/>
                  <a:gd name="connsiteY11" fmla="*/ 268712 h 348293"/>
                  <a:gd name="connsiteX12" fmla="*/ 200309 w 525543"/>
                  <a:gd name="connsiteY12" fmla="*/ 268712 h 348293"/>
                  <a:gd name="connsiteX13" fmla="*/ 174463 w 525543"/>
                  <a:gd name="connsiteY13" fmla="*/ 249355 h 348293"/>
                  <a:gd name="connsiteX14" fmla="*/ 122770 w 525543"/>
                  <a:gd name="connsiteY14" fmla="*/ 232148 h 348293"/>
                  <a:gd name="connsiteX15" fmla="*/ 105539 w 525543"/>
                  <a:gd name="connsiteY15" fmla="*/ 238600 h 348293"/>
                  <a:gd name="connsiteX16" fmla="*/ 90462 w 525543"/>
                  <a:gd name="connsiteY16" fmla="*/ 232148 h 348293"/>
                  <a:gd name="connsiteX17" fmla="*/ 53847 w 525543"/>
                  <a:gd name="connsiteY17" fmla="*/ 247204 h 348293"/>
                  <a:gd name="connsiteX18" fmla="*/ 28000 w 525543"/>
                  <a:gd name="connsiteY18" fmla="*/ 270863 h 348293"/>
                  <a:gd name="connsiteX19" fmla="*/ 0 w 525543"/>
                  <a:gd name="connsiteY19" fmla="*/ 245053 h 348293"/>
                  <a:gd name="connsiteX20" fmla="*/ 28000 w 525543"/>
                  <a:gd name="connsiteY20" fmla="*/ 217092 h 348293"/>
                  <a:gd name="connsiteX21" fmla="*/ 40923 w 525543"/>
                  <a:gd name="connsiteY21" fmla="*/ 221394 h 348293"/>
                  <a:gd name="connsiteX22" fmla="*/ 79693 w 525543"/>
                  <a:gd name="connsiteY22" fmla="*/ 204187 h 348293"/>
                  <a:gd name="connsiteX23" fmla="*/ 105539 w 525543"/>
                  <a:gd name="connsiteY23" fmla="*/ 182679 h 348293"/>
                  <a:gd name="connsiteX24" fmla="*/ 131386 w 525543"/>
                  <a:gd name="connsiteY24" fmla="*/ 202036 h 348293"/>
                  <a:gd name="connsiteX25" fmla="*/ 183079 w 525543"/>
                  <a:gd name="connsiteY25" fmla="*/ 221394 h 348293"/>
                  <a:gd name="connsiteX26" fmla="*/ 200309 w 525543"/>
                  <a:gd name="connsiteY26" fmla="*/ 212790 h 348293"/>
                  <a:gd name="connsiteX27" fmla="*/ 228310 w 525543"/>
                  <a:gd name="connsiteY27" fmla="*/ 240751 h 348293"/>
                  <a:gd name="connsiteX28" fmla="*/ 226156 w 525543"/>
                  <a:gd name="connsiteY28" fmla="*/ 249355 h 348293"/>
                  <a:gd name="connsiteX29" fmla="*/ 262771 w 525543"/>
                  <a:gd name="connsiteY29" fmla="*/ 294522 h 348293"/>
                  <a:gd name="connsiteX30" fmla="*/ 269233 w 525543"/>
                  <a:gd name="connsiteY30" fmla="*/ 292371 h 348293"/>
                  <a:gd name="connsiteX31" fmla="*/ 273541 w 525543"/>
                  <a:gd name="connsiteY31" fmla="*/ 294522 h 348293"/>
                  <a:gd name="connsiteX32" fmla="*/ 308003 w 525543"/>
                  <a:gd name="connsiteY32" fmla="*/ 247204 h 348293"/>
                  <a:gd name="connsiteX33" fmla="*/ 305849 w 525543"/>
                  <a:gd name="connsiteY33" fmla="*/ 234299 h 348293"/>
                  <a:gd name="connsiteX34" fmla="*/ 331695 w 525543"/>
                  <a:gd name="connsiteY34" fmla="*/ 208489 h 348293"/>
                  <a:gd name="connsiteX35" fmla="*/ 348926 w 525543"/>
                  <a:gd name="connsiteY35" fmla="*/ 214941 h 348293"/>
                  <a:gd name="connsiteX36" fmla="*/ 471696 w 525543"/>
                  <a:gd name="connsiteY36" fmla="*/ 165472 h 348293"/>
                  <a:gd name="connsiteX37" fmla="*/ 497543 w 525543"/>
                  <a:gd name="connsiteY37" fmla="*/ 139662 h 348293"/>
                  <a:gd name="connsiteX38" fmla="*/ 482701 w 525543"/>
                  <a:gd name="connsiteY38" fmla="*/ 0 h 348293"/>
                  <a:gd name="connsiteX39" fmla="*/ 510715 w 525543"/>
                  <a:gd name="connsiteY39" fmla="*/ 27919 h 348293"/>
                  <a:gd name="connsiteX40" fmla="*/ 482701 w 525543"/>
                  <a:gd name="connsiteY40" fmla="*/ 53691 h 348293"/>
                  <a:gd name="connsiteX41" fmla="*/ 476236 w 525543"/>
                  <a:gd name="connsiteY41" fmla="*/ 53691 h 348293"/>
                  <a:gd name="connsiteX42" fmla="*/ 359871 w 525543"/>
                  <a:gd name="connsiteY42" fmla="*/ 128859 h 348293"/>
                  <a:gd name="connsiteX43" fmla="*/ 331857 w 525543"/>
                  <a:gd name="connsiteY43" fmla="*/ 156778 h 348293"/>
                  <a:gd name="connsiteX44" fmla="*/ 305998 w 525543"/>
                  <a:gd name="connsiteY44" fmla="*/ 135302 h 348293"/>
                  <a:gd name="connsiteX45" fmla="*/ 273674 w 525543"/>
                  <a:gd name="connsiteY45" fmla="*/ 120268 h 348293"/>
                  <a:gd name="connsiteX46" fmla="*/ 269364 w 525543"/>
                  <a:gd name="connsiteY46" fmla="*/ 120268 h 348293"/>
                  <a:gd name="connsiteX47" fmla="*/ 258590 w 525543"/>
                  <a:gd name="connsiteY47" fmla="*/ 118121 h 348293"/>
                  <a:gd name="connsiteX48" fmla="*/ 226266 w 525543"/>
                  <a:gd name="connsiteY48" fmla="*/ 133154 h 348293"/>
                  <a:gd name="connsiteX49" fmla="*/ 228421 w 525543"/>
                  <a:gd name="connsiteY49" fmla="*/ 141745 h 348293"/>
                  <a:gd name="connsiteX50" fmla="*/ 200407 w 525543"/>
                  <a:gd name="connsiteY50" fmla="*/ 169664 h 348293"/>
                  <a:gd name="connsiteX51" fmla="*/ 174548 w 525543"/>
                  <a:gd name="connsiteY51" fmla="*/ 141745 h 348293"/>
                  <a:gd name="connsiteX52" fmla="*/ 178858 w 525543"/>
                  <a:gd name="connsiteY52" fmla="*/ 126711 h 348293"/>
                  <a:gd name="connsiteX53" fmla="*/ 148689 w 525543"/>
                  <a:gd name="connsiteY53" fmla="*/ 88053 h 348293"/>
                  <a:gd name="connsiteX54" fmla="*/ 60338 w 525543"/>
                  <a:gd name="connsiteY54" fmla="*/ 122416 h 348293"/>
                  <a:gd name="connsiteX55" fmla="*/ 53873 w 525543"/>
                  <a:gd name="connsiteY55" fmla="*/ 124563 h 348293"/>
                  <a:gd name="connsiteX56" fmla="*/ 28014 w 525543"/>
                  <a:gd name="connsiteY56" fmla="*/ 141745 h 348293"/>
                  <a:gd name="connsiteX57" fmla="*/ 0 w 525543"/>
                  <a:gd name="connsiteY57" fmla="*/ 115973 h 348293"/>
                  <a:gd name="connsiteX58" fmla="*/ 28014 w 525543"/>
                  <a:gd name="connsiteY58" fmla="*/ 88053 h 348293"/>
                  <a:gd name="connsiteX59" fmla="*/ 47408 w 525543"/>
                  <a:gd name="connsiteY59" fmla="*/ 96644 h 348293"/>
                  <a:gd name="connsiteX60" fmla="*/ 49563 w 525543"/>
                  <a:gd name="connsiteY60" fmla="*/ 94496 h 348293"/>
                  <a:gd name="connsiteX61" fmla="*/ 122830 w 525543"/>
                  <a:gd name="connsiteY61" fmla="*/ 66577 h 348293"/>
                  <a:gd name="connsiteX62" fmla="*/ 122830 w 525543"/>
                  <a:gd name="connsiteY62" fmla="*/ 60134 h 348293"/>
                  <a:gd name="connsiteX63" fmla="*/ 148689 w 525543"/>
                  <a:gd name="connsiteY63" fmla="*/ 34362 h 348293"/>
                  <a:gd name="connsiteX64" fmla="*/ 176703 w 525543"/>
                  <a:gd name="connsiteY64" fmla="*/ 60134 h 348293"/>
                  <a:gd name="connsiteX65" fmla="*/ 172393 w 525543"/>
                  <a:gd name="connsiteY65" fmla="*/ 73020 h 348293"/>
                  <a:gd name="connsiteX66" fmla="*/ 204717 w 525543"/>
                  <a:gd name="connsiteY66" fmla="*/ 111678 h 348293"/>
                  <a:gd name="connsiteX67" fmla="*/ 241351 w 525543"/>
                  <a:gd name="connsiteY67" fmla="*/ 94496 h 348293"/>
                  <a:gd name="connsiteX68" fmla="*/ 269364 w 525543"/>
                  <a:gd name="connsiteY68" fmla="*/ 66577 h 348293"/>
                  <a:gd name="connsiteX69" fmla="*/ 295223 w 525543"/>
                  <a:gd name="connsiteY69" fmla="*/ 94496 h 348293"/>
                  <a:gd name="connsiteX70" fmla="*/ 295223 w 525543"/>
                  <a:gd name="connsiteY70" fmla="*/ 98792 h 348293"/>
                  <a:gd name="connsiteX71" fmla="*/ 316773 w 525543"/>
                  <a:gd name="connsiteY71" fmla="*/ 107382 h 348293"/>
                  <a:gd name="connsiteX72" fmla="*/ 331857 w 525543"/>
                  <a:gd name="connsiteY72" fmla="*/ 103087 h 348293"/>
                  <a:gd name="connsiteX73" fmla="*/ 342632 w 525543"/>
                  <a:gd name="connsiteY73" fmla="*/ 105235 h 348293"/>
                  <a:gd name="connsiteX74" fmla="*/ 456842 w 525543"/>
                  <a:gd name="connsiteY74" fmla="*/ 32215 h 348293"/>
                  <a:gd name="connsiteX75" fmla="*/ 456842 w 525543"/>
                  <a:gd name="connsiteY75" fmla="*/ 27919 h 348293"/>
                  <a:gd name="connsiteX76" fmla="*/ 482701 w 525543"/>
                  <a:gd name="connsiteY76" fmla="*/ 0 h 3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25543" h="348293">
                    <a:moveTo>
                      <a:pt x="497543" y="139662"/>
                    </a:moveTo>
                    <a:cubicBezTo>
                      <a:pt x="512620" y="139662"/>
                      <a:pt x="525543" y="152567"/>
                      <a:pt x="525543" y="167623"/>
                    </a:cubicBezTo>
                    <a:cubicBezTo>
                      <a:pt x="525543" y="180528"/>
                      <a:pt x="512620" y="193433"/>
                      <a:pt x="497543" y="193433"/>
                    </a:cubicBezTo>
                    <a:cubicBezTo>
                      <a:pt x="493235" y="193433"/>
                      <a:pt x="488927" y="193433"/>
                      <a:pt x="484620" y="191282"/>
                    </a:cubicBezTo>
                    <a:lnTo>
                      <a:pt x="357542" y="242902"/>
                    </a:lnTo>
                    <a:cubicBezTo>
                      <a:pt x="355388" y="253656"/>
                      <a:pt x="344618" y="262260"/>
                      <a:pt x="331695" y="262260"/>
                    </a:cubicBezTo>
                    <a:lnTo>
                      <a:pt x="295079" y="313880"/>
                    </a:lnTo>
                    <a:cubicBezTo>
                      <a:pt x="295079" y="316030"/>
                      <a:pt x="295079" y="318181"/>
                      <a:pt x="295079" y="320332"/>
                    </a:cubicBezTo>
                    <a:cubicBezTo>
                      <a:pt x="295079" y="335388"/>
                      <a:pt x="284310" y="348293"/>
                      <a:pt x="269233" y="348293"/>
                    </a:cubicBezTo>
                    <a:cubicBezTo>
                      <a:pt x="254156" y="348293"/>
                      <a:pt x="241233" y="335388"/>
                      <a:pt x="241233" y="320332"/>
                    </a:cubicBezTo>
                    <a:cubicBezTo>
                      <a:pt x="241233" y="318181"/>
                      <a:pt x="241233" y="318181"/>
                      <a:pt x="241233" y="316030"/>
                    </a:cubicBezTo>
                    <a:lnTo>
                      <a:pt x="202463" y="268712"/>
                    </a:lnTo>
                    <a:cubicBezTo>
                      <a:pt x="202463" y="268712"/>
                      <a:pt x="200309" y="268712"/>
                      <a:pt x="200309" y="268712"/>
                    </a:cubicBezTo>
                    <a:cubicBezTo>
                      <a:pt x="187386" y="268712"/>
                      <a:pt x="178771" y="260109"/>
                      <a:pt x="174463" y="249355"/>
                    </a:cubicBezTo>
                    <a:lnTo>
                      <a:pt x="122770" y="232148"/>
                    </a:lnTo>
                    <a:cubicBezTo>
                      <a:pt x="118463" y="234299"/>
                      <a:pt x="112001" y="238600"/>
                      <a:pt x="105539" y="238600"/>
                    </a:cubicBezTo>
                    <a:cubicBezTo>
                      <a:pt x="99078" y="238600"/>
                      <a:pt x="94770" y="236450"/>
                      <a:pt x="90462" y="232148"/>
                    </a:cubicBezTo>
                    <a:lnTo>
                      <a:pt x="53847" y="247204"/>
                    </a:lnTo>
                    <a:cubicBezTo>
                      <a:pt x="51693" y="260109"/>
                      <a:pt x="40923" y="270863"/>
                      <a:pt x="28000" y="270863"/>
                    </a:cubicBezTo>
                    <a:cubicBezTo>
                      <a:pt x="12923" y="270863"/>
                      <a:pt x="0" y="257958"/>
                      <a:pt x="0" y="245053"/>
                    </a:cubicBezTo>
                    <a:cubicBezTo>
                      <a:pt x="0" y="229997"/>
                      <a:pt x="12923" y="217092"/>
                      <a:pt x="28000" y="217092"/>
                    </a:cubicBezTo>
                    <a:cubicBezTo>
                      <a:pt x="32308" y="217092"/>
                      <a:pt x="36616" y="219243"/>
                      <a:pt x="40923" y="221394"/>
                    </a:cubicBezTo>
                    <a:lnTo>
                      <a:pt x="79693" y="204187"/>
                    </a:lnTo>
                    <a:cubicBezTo>
                      <a:pt x="81847" y="193433"/>
                      <a:pt x="92616" y="182679"/>
                      <a:pt x="105539" y="182679"/>
                    </a:cubicBezTo>
                    <a:cubicBezTo>
                      <a:pt x="118463" y="182679"/>
                      <a:pt x="127078" y="191282"/>
                      <a:pt x="131386" y="202036"/>
                    </a:cubicBezTo>
                    <a:lnTo>
                      <a:pt x="183079" y="221394"/>
                    </a:lnTo>
                    <a:cubicBezTo>
                      <a:pt x="187386" y="217092"/>
                      <a:pt x="193848" y="212790"/>
                      <a:pt x="200309" y="212790"/>
                    </a:cubicBezTo>
                    <a:cubicBezTo>
                      <a:pt x="215386" y="212790"/>
                      <a:pt x="228310" y="225695"/>
                      <a:pt x="228310" y="240751"/>
                    </a:cubicBezTo>
                    <a:cubicBezTo>
                      <a:pt x="228310" y="245053"/>
                      <a:pt x="226156" y="247204"/>
                      <a:pt x="226156" y="249355"/>
                    </a:cubicBezTo>
                    <a:lnTo>
                      <a:pt x="262771" y="294522"/>
                    </a:lnTo>
                    <a:cubicBezTo>
                      <a:pt x="264925" y="294522"/>
                      <a:pt x="267079" y="292371"/>
                      <a:pt x="269233" y="292371"/>
                    </a:cubicBezTo>
                    <a:cubicBezTo>
                      <a:pt x="271387" y="292371"/>
                      <a:pt x="271387" y="292371"/>
                      <a:pt x="273541" y="294522"/>
                    </a:cubicBezTo>
                    <a:lnTo>
                      <a:pt x="308003" y="247204"/>
                    </a:lnTo>
                    <a:cubicBezTo>
                      <a:pt x="305849" y="242902"/>
                      <a:pt x="305849" y="238600"/>
                      <a:pt x="305849" y="234299"/>
                    </a:cubicBezTo>
                    <a:cubicBezTo>
                      <a:pt x="305849" y="219243"/>
                      <a:pt x="316618" y="208489"/>
                      <a:pt x="331695" y="208489"/>
                    </a:cubicBezTo>
                    <a:cubicBezTo>
                      <a:pt x="338157" y="208489"/>
                      <a:pt x="344618" y="210640"/>
                      <a:pt x="348926" y="214941"/>
                    </a:cubicBezTo>
                    <a:lnTo>
                      <a:pt x="471696" y="165472"/>
                    </a:lnTo>
                    <a:cubicBezTo>
                      <a:pt x="471696" y="150416"/>
                      <a:pt x="484620" y="139662"/>
                      <a:pt x="497543" y="139662"/>
                    </a:cubicBezTo>
                    <a:close/>
                    <a:moveTo>
                      <a:pt x="482701" y="0"/>
                    </a:moveTo>
                    <a:cubicBezTo>
                      <a:pt x="497785" y="0"/>
                      <a:pt x="510715" y="12886"/>
                      <a:pt x="510715" y="27919"/>
                    </a:cubicBezTo>
                    <a:cubicBezTo>
                      <a:pt x="510715" y="42953"/>
                      <a:pt x="497785" y="53691"/>
                      <a:pt x="482701" y="53691"/>
                    </a:cubicBezTo>
                    <a:cubicBezTo>
                      <a:pt x="480546" y="53691"/>
                      <a:pt x="478391" y="53691"/>
                      <a:pt x="476236" y="53691"/>
                    </a:cubicBezTo>
                    <a:lnTo>
                      <a:pt x="359871" y="128859"/>
                    </a:lnTo>
                    <a:cubicBezTo>
                      <a:pt x="359871" y="143892"/>
                      <a:pt x="346941" y="156778"/>
                      <a:pt x="331857" y="156778"/>
                    </a:cubicBezTo>
                    <a:cubicBezTo>
                      <a:pt x="318927" y="156778"/>
                      <a:pt x="308153" y="148188"/>
                      <a:pt x="305998" y="135302"/>
                    </a:cubicBezTo>
                    <a:lnTo>
                      <a:pt x="273674" y="120268"/>
                    </a:lnTo>
                    <a:cubicBezTo>
                      <a:pt x="271519" y="120268"/>
                      <a:pt x="269364" y="120268"/>
                      <a:pt x="269364" y="120268"/>
                    </a:cubicBezTo>
                    <a:cubicBezTo>
                      <a:pt x="265055" y="120268"/>
                      <a:pt x="262900" y="120268"/>
                      <a:pt x="258590" y="118121"/>
                    </a:cubicBezTo>
                    <a:lnTo>
                      <a:pt x="226266" y="133154"/>
                    </a:lnTo>
                    <a:cubicBezTo>
                      <a:pt x="226266" y="137449"/>
                      <a:pt x="228421" y="139597"/>
                      <a:pt x="228421" y="141745"/>
                    </a:cubicBezTo>
                    <a:cubicBezTo>
                      <a:pt x="228421" y="156778"/>
                      <a:pt x="215492" y="169664"/>
                      <a:pt x="200407" y="169664"/>
                    </a:cubicBezTo>
                    <a:cubicBezTo>
                      <a:pt x="185323" y="169664"/>
                      <a:pt x="174548" y="156778"/>
                      <a:pt x="174548" y="141745"/>
                    </a:cubicBezTo>
                    <a:cubicBezTo>
                      <a:pt x="174548" y="137449"/>
                      <a:pt x="174548" y="131006"/>
                      <a:pt x="178858" y="126711"/>
                    </a:cubicBezTo>
                    <a:lnTo>
                      <a:pt x="148689" y="88053"/>
                    </a:lnTo>
                    <a:lnTo>
                      <a:pt x="60338" y="122416"/>
                    </a:lnTo>
                    <a:cubicBezTo>
                      <a:pt x="58183" y="124563"/>
                      <a:pt x="56028" y="124563"/>
                      <a:pt x="53873" y="124563"/>
                    </a:cubicBezTo>
                    <a:cubicBezTo>
                      <a:pt x="49563" y="135302"/>
                      <a:pt x="38788" y="141745"/>
                      <a:pt x="28014" y="141745"/>
                    </a:cubicBezTo>
                    <a:cubicBezTo>
                      <a:pt x="12929" y="141745"/>
                      <a:pt x="0" y="131006"/>
                      <a:pt x="0" y="115973"/>
                    </a:cubicBezTo>
                    <a:cubicBezTo>
                      <a:pt x="0" y="100939"/>
                      <a:pt x="12929" y="88053"/>
                      <a:pt x="28014" y="88053"/>
                    </a:cubicBezTo>
                    <a:cubicBezTo>
                      <a:pt x="34479" y="88053"/>
                      <a:pt x="40943" y="92349"/>
                      <a:pt x="47408" y="96644"/>
                    </a:cubicBezTo>
                    <a:cubicBezTo>
                      <a:pt x="47408" y="96644"/>
                      <a:pt x="47408" y="94496"/>
                      <a:pt x="49563" y="94496"/>
                    </a:cubicBezTo>
                    <a:lnTo>
                      <a:pt x="122830" y="66577"/>
                    </a:lnTo>
                    <a:cubicBezTo>
                      <a:pt x="122830" y="64429"/>
                      <a:pt x="122830" y="62282"/>
                      <a:pt x="122830" y="60134"/>
                    </a:cubicBezTo>
                    <a:cubicBezTo>
                      <a:pt x="122830" y="47248"/>
                      <a:pt x="133605" y="34362"/>
                      <a:pt x="148689" y="34362"/>
                    </a:cubicBezTo>
                    <a:cubicBezTo>
                      <a:pt x="163774" y="34362"/>
                      <a:pt x="176703" y="47248"/>
                      <a:pt x="176703" y="60134"/>
                    </a:cubicBezTo>
                    <a:cubicBezTo>
                      <a:pt x="176703" y="66577"/>
                      <a:pt x="174548" y="70872"/>
                      <a:pt x="172393" y="73020"/>
                    </a:cubicBezTo>
                    <a:lnTo>
                      <a:pt x="204717" y="111678"/>
                    </a:lnTo>
                    <a:lnTo>
                      <a:pt x="241351" y="94496"/>
                    </a:lnTo>
                    <a:cubicBezTo>
                      <a:pt x="241351" y="79463"/>
                      <a:pt x="254280" y="66577"/>
                      <a:pt x="269364" y="66577"/>
                    </a:cubicBezTo>
                    <a:cubicBezTo>
                      <a:pt x="284449" y="66577"/>
                      <a:pt x="295223" y="79463"/>
                      <a:pt x="295223" y="94496"/>
                    </a:cubicBezTo>
                    <a:cubicBezTo>
                      <a:pt x="295223" y="94496"/>
                      <a:pt x="295223" y="96644"/>
                      <a:pt x="295223" y="98792"/>
                    </a:cubicBezTo>
                    <a:lnTo>
                      <a:pt x="316773" y="107382"/>
                    </a:lnTo>
                    <a:cubicBezTo>
                      <a:pt x="321082" y="105235"/>
                      <a:pt x="325392" y="103087"/>
                      <a:pt x="331857" y="103087"/>
                    </a:cubicBezTo>
                    <a:cubicBezTo>
                      <a:pt x="336167" y="103087"/>
                      <a:pt x="338322" y="103087"/>
                      <a:pt x="342632" y="105235"/>
                    </a:cubicBezTo>
                    <a:lnTo>
                      <a:pt x="456842" y="32215"/>
                    </a:lnTo>
                    <a:cubicBezTo>
                      <a:pt x="456842" y="30067"/>
                      <a:pt x="456842" y="27919"/>
                      <a:pt x="456842" y="27919"/>
                    </a:cubicBezTo>
                    <a:cubicBezTo>
                      <a:pt x="456842" y="12886"/>
                      <a:pt x="467617" y="0"/>
                      <a:pt x="482701" y="0"/>
                    </a:cubicBezTo>
                    <a:close/>
                  </a:path>
                </a:pathLst>
              </a:custGeom>
              <a:solidFill>
                <a:schemeClr val="accent1"/>
              </a:solidFill>
              <a:ln>
                <a:noFill/>
              </a:ln>
            </p:spPr>
          </p:sp>
          <p:sp>
            <p:nvSpPr>
              <p:cNvPr id="171" name="椭圆 170"/>
              <p:cNvSpPr/>
              <p:nvPr/>
            </p:nvSpPr>
            <p:spPr>
              <a:xfrm>
                <a:off x="4465674" y="2990805"/>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grpSp>
          <p:nvGrpSpPr>
            <p:cNvPr id="133" name="组合 132"/>
            <p:cNvGrpSpPr/>
            <p:nvPr/>
          </p:nvGrpSpPr>
          <p:grpSpPr>
            <a:xfrm>
              <a:off x="7247228" y="3769914"/>
              <a:ext cx="438195" cy="438195"/>
              <a:chOff x="5716772" y="3631026"/>
              <a:chExt cx="438195" cy="438195"/>
            </a:xfrm>
          </p:grpSpPr>
          <p:sp>
            <p:nvSpPr>
              <p:cNvPr id="168" name="椭圆 167"/>
              <p:cNvSpPr/>
              <p:nvPr/>
            </p:nvSpPr>
            <p:spPr>
              <a:xfrm>
                <a:off x="5716772" y="3631026"/>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9" name="Oval 14"/>
              <p:cNvSpPr/>
              <p:nvPr/>
            </p:nvSpPr>
            <p:spPr>
              <a:xfrm>
                <a:off x="5782173" y="3691692"/>
                <a:ext cx="313827" cy="322384"/>
              </a:xfrm>
              <a:custGeom>
                <a:avLst/>
                <a:gdLst>
                  <a:gd name="T0" fmla="*/ 4721 w 5304"/>
                  <a:gd name="T1" fmla="*/ 1452 h 5456"/>
                  <a:gd name="T2" fmla="*/ 4400 w 5304"/>
                  <a:gd name="T3" fmla="*/ 1452 h 5456"/>
                  <a:gd name="T4" fmla="*/ 2832 w 5304"/>
                  <a:gd name="T5" fmla="*/ 0 h 5456"/>
                  <a:gd name="T6" fmla="*/ 2471 w 5304"/>
                  <a:gd name="T7" fmla="*/ 0 h 5456"/>
                  <a:gd name="T8" fmla="*/ 903 w 5304"/>
                  <a:gd name="T9" fmla="*/ 1452 h 5456"/>
                  <a:gd name="T10" fmla="*/ 583 w 5304"/>
                  <a:gd name="T11" fmla="*/ 1452 h 5456"/>
                  <a:gd name="T12" fmla="*/ 0 w 5304"/>
                  <a:gd name="T13" fmla="*/ 2036 h 5456"/>
                  <a:gd name="T14" fmla="*/ 0 w 5304"/>
                  <a:gd name="T15" fmla="*/ 3057 h 5456"/>
                  <a:gd name="T16" fmla="*/ 583 w 5304"/>
                  <a:gd name="T17" fmla="*/ 3640 h 5456"/>
                  <a:gd name="T18" fmla="*/ 1019 w 5304"/>
                  <a:gd name="T19" fmla="*/ 3640 h 5456"/>
                  <a:gd name="T20" fmla="*/ 1139 w 5304"/>
                  <a:gd name="T21" fmla="*/ 3520 h 5456"/>
                  <a:gd name="T22" fmla="*/ 1139 w 5304"/>
                  <a:gd name="T23" fmla="*/ 1572 h 5456"/>
                  <a:gd name="T24" fmla="*/ 2471 w 5304"/>
                  <a:gd name="T25" fmla="*/ 240 h 5456"/>
                  <a:gd name="T26" fmla="*/ 2832 w 5304"/>
                  <a:gd name="T27" fmla="*/ 240 h 5456"/>
                  <a:gd name="T28" fmla="*/ 4165 w 5304"/>
                  <a:gd name="T29" fmla="*/ 1572 h 5456"/>
                  <a:gd name="T30" fmla="*/ 4165 w 5304"/>
                  <a:gd name="T31" fmla="*/ 3515 h 5456"/>
                  <a:gd name="T32" fmla="*/ 3279 w 5304"/>
                  <a:gd name="T33" fmla="*/ 4771 h 5456"/>
                  <a:gd name="T34" fmla="*/ 2832 w 5304"/>
                  <a:gd name="T35" fmla="*/ 4479 h 5456"/>
                  <a:gd name="T36" fmla="*/ 2344 w 5304"/>
                  <a:gd name="T37" fmla="*/ 4967 h 5456"/>
                  <a:gd name="T38" fmla="*/ 2832 w 5304"/>
                  <a:gd name="T39" fmla="*/ 5456 h 5456"/>
                  <a:gd name="T40" fmla="*/ 3319 w 5304"/>
                  <a:gd name="T41" fmla="*/ 5010 h 5456"/>
                  <a:gd name="T42" fmla="*/ 4400 w 5304"/>
                  <a:gd name="T43" fmla="*/ 3640 h 5456"/>
                  <a:gd name="T44" fmla="*/ 4721 w 5304"/>
                  <a:gd name="T45" fmla="*/ 3640 h 5456"/>
                  <a:gd name="T46" fmla="*/ 5304 w 5304"/>
                  <a:gd name="T47" fmla="*/ 3057 h 5456"/>
                  <a:gd name="T48" fmla="*/ 5304 w 5304"/>
                  <a:gd name="T49" fmla="*/ 2036 h 5456"/>
                  <a:gd name="T50" fmla="*/ 4721 w 5304"/>
                  <a:gd name="T51" fmla="*/ 1452 h 5456"/>
                  <a:gd name="T52" fmla="*/ 899 w 5304"/>
                  <a:gd name="T53" fmla="*/ 3400 h 5456"/>
                  <a:gd name="T54" fmla="*/ 583 w 5304"/>
                  <a:gd name="T55" fmla="*/ 3400 h 5456"/>
                  <a:gd name="T56" fmla="*/ 240 w 5304"/>
                  <a:gd name="T57" fmla="*/ 3057 h 5456"/>
                  <a:gd name="T58" fmla="*/ 240 w 5304"/>
                  <a:gd name="T59" fmla="*/ 2036 h 5456"/>
                  <a:gd name="T60" fmla="*/ 583 w 5304"/>
                  <a:gd name="T61" fmla="*/ 1692 h 5456"/>
                  <a:gd name="T62" fmla="*/ 899 w 5304"/>
                  <a:gd name="T63" fmla="*/ 1692 h 5456"/>
                  <a:gd name="T64" fmla="*/ 899 w 5304"/>
                  <a:gd name="T65" fmla="*/ 3400 h 5456"/>
                  <a:gd name="T66" fmla="*/ 2832 w 5304"/>
                  <a:gd name="T67" fmla="*/ 5216 h 5456"/>
                  <a:gd name="T68" fmla="*/ 2584 w 5304"/>
                  <a:gd name="T69" fmla="*/ 4967 h 5456"/>
                  <a:gd name="T70" fmla="*/ 2832 w 5304"/>
                  <a:gd name="T71" fmla="*/ 4719 h 5456"/>
                  <a:gd name="T72" fmla="*/ 3081 w 5304"/>
                  <a:gd name="T73" fmla="*/ 4967 h 5456"/>
                  <a:gd name="T74" fmla="*/ 2832 w 5304"/>
                  <a:gd name="T75" fmla="*/ 5216 h 5456"/>
                  <a:gd name="T76" fmla="*/ 5064 w 5304"/>
                  <a:gd name="T77" fmla="*/ 3057 h 5456"/>
                  <a:gd name="T78" fmla="*/ 4721 w 5304"/>
                  <a:gd name="T79" fmla="*/ 3400 h 5456"/>
                  <a:gd name="T80" fmla="*/ 4405 w 5304"/>
                  <a:gd name="T81" fmla="*/ 3400 h 5456"/>
                  <a:gd name="T82" fmla="*/ 4405 w 5304"/>
                  <a:gd name="T83" fmla="*/ 1692 h 5456"/>
                  <a:gd name="T84" fmla="*/ 4721 w 5304"/>
                  <a:gd name="T85" fmla="*/ 1692 h 5456"/>
                  <a:gd name="T86" fmla="*/ 5064 w 5304"/>
                  <a:gd name="T87" fmla="*/ 2036 h 5456"/>
                  <a:gd name="T88" fmla="*/ 5064 w 5304"/>
                  <a:gd name="T89" fmla="*/ 3057 h 5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4" h="5456">
                    <a:moveTo>
                      <a:pt x="4721" y="1452"/>
                    </a:moveTo>
                    <a:lnTo>
                      <a:pt x="4400" y="1452"/>
                    </a:lnTo>
                    <a:cubicBezTo>
                      <a:pt x="4339" y="641"/>
                      <a:pt x="3659" y="0"/>
                      <a:pt x="2832" y="0"/>
                    </a:cubicBezTo>
                    <a:lnTo>
                      <a:pt x="2471" y="0"/>
                    </a:lnTo>
                    <a:cubicBezTo>
                      <a:pt x="1645" y="0"/>
                      <a:pt x="965" y="641"/>
                      <a:pt x="903" y="1452"/>
                    </a:cubicBezTo>
                    <a:lnTo>
                      <a:pt x="583" y="1452"/>
                    </a:lnTo>
                    <a:cubicBezTo>
                      <a:pt x="261" y="1452"/>
                      <a:pt x="0" y="1714"/>
                      <a:pt x="0" y="2036"/>
                    </a:cubicBezTo>
                    <a:lnTo>
                      <a:pt x="0" y="3057"/>
                    </a:lnTo>
                    <a:cubicBezTo>
                      <a:pt x="0" y="3379"/>
                      <a:pt x="261" y="3640"/>
                      <a:pt x="583" y="3640"/>
                    </a:cubicBezTo>
                    <a:lnTo>
                      <a:pt x="1019" y="3640"/>
                    </a:lnTo>
                    <a:cubicBezTo>
                      <a:pt x="1085" y="3640"/>
                      <a:pt x="1139" y="3586"/>
                      <a:pt x="1139" y="3520"/>
                    </a:cubicBezTo>
                    <a:lnTo>
                      <a:pt x="1139" y="1572"/>
                    </a:lnTo>
                    <a:cubicBezTo>
                      <a:pt x="1139" y="838"/>
                      <a:pt x="1737" y="240"/>
                      <a:pt x="2471" y="240"/>
                    </a:cubicBezTo>
                    <a:lnTo>
                      <a:pt x="2832" y="240"/>
                    </a:lnTo>
                    <a:cubicBezTo>
                      <a:pt x="3567" y="240"/>
                      <a:pt x="4165" y="838"/>
                      <a:pt x="4165" y="1572"/>
                    </a:cubicBezTo>
                    <a:lnTo>
                      <a:pt x="4165" y="3515"/>
                    </a:lnTo>
                    <a:cubicBezTo>
                      <a:pt x="4165" y="4083"/>
                      <a:pt x="3806" y="4584"/>
                      <a:pt x="3279" y="4771"/>
                    </a:cubicBezTo>
                    <a:cubicBezTo>
                      <a:pt x="3204" y="4599"/>
                      <a:pt x="3032" y="4479"/>
                      <a:pt x="2832" y="4479"/>
                    </a:cubicBezTo>
                    <a:cubicBezTo>
                      <a:pt x="2563" y="4479"/>
                      <a:pt x="2344" y="4698"/>
                      <a:pt x="2344" y="4967"/>
                    </a:cubicBezTo>
                    <a:cubicBezTo>
                      <a:pt x="2344" y="5237"/>
                      <a:pt x="2563" y="5456"/>
                      <a:pt x="2832" y="5456"/>
                    </a:cubicBezTo>
                    <a:cubicBezTo>
                      <a:pt x="3087" y="5456"/>
                      <a:pt x="3297" y="5260"/>
                      <a:pt x="3319" y="5010"/>
                    </a:cubicBezTo>
                    <a:cubicBezTo>
                      <a:pt x="3923" y="4814"/>
                      <a:pt x="4350" y="4272"/>
                      <a:pt x="4400" y="3640"/>
                    </a:cubicBezTo>
                    <a:lnTo>
                      <a:pt x="4721" y="3640"/>
                    </a:lnTo>
                    <a:cubicBezTo>
                      <a:pt x="5042" y="3640"/>
                      <a:pt x="5304" y="3379"/>
                      <a:pt x="5304" y="3057"/>
                    </a:cubicBezTo>
                    <a:lnTo>
                      <a:pt x="5304" y="2036"/>
                    </a:lnTo>
                    <a:cubicBezTo>
                      <a:pt x="5304" y="1714"/>
                      <a:pt x="5042" y="1452"/>
                      <a:pt x="4721" y="1452"/>
                    </a:cubicBezTo>
                    <a:close/>
                    <a:moveTo>
                      <a:pt x="899" y="3400"/>
                    </a:moveTo>
                    <a:lnTo>
                      <a:pt x="583" y="3400"/>
                    </a:lnTo>
                    <a:cubicBezTo>
                      <a:pt x="394" y="3400"/>
                      <a:pt x="240" y="3246"/>
                      <a:pt x="240" y="3057"/>
                    </a:cubicBezTo>
                    <a:lnTo>
                      <a:pt x="240" y="2036"/>
                    </a:lnTo>
                    <a:cubicBezTo>
                      <a:pt x="240" y="1846"/>
                      <a:pt x="394" y="1692"/>
                      <a:pt x="583" y="1692"/>
                    </a:cubicBezTo>
                    <a:lnTo>
                      <a:pt x="899" y="1692"/>
                    </a:lnTo>
                    <a:lnTo>
                      <a:pt x="899" y="3400"/>
                    </a:lnTo>
                    <a:close/>
                    <a:moveTo>
                      <a:pt x="2832" y="5216"/>
                    </a:moveTo>
                    <a:cubicBezTo>
                      <a:pt x="2695" y="5216"/>
                      <a:pt x="2584" y="5104"/>
                      <a:pt x="2584" y="4967"/>
                    </a:cubicBezTo>
                    <a:cubicBezTo>
                      <a:pt x="2584" y="4830"/>
                      <a:pt x="2695" y="4719"/>
                      <a:pt x="2832" y="4719"/>
                    </a:cubicBezTo>
                    <a:cubicBezTo>
                      <a:pt x="2969" y="4719"/>
                      <a:pt x="3081" y="4830"/>
                      <a:pt x="3081" y="4967"/>
                    </a:cubicBezTo>
                    <a:cubicBezTo>
                      <a:pt x="3081" y="5104"/>
                      <a:pt x="2969" y="5216"/>
                      <a:pt x="2832" y="5216"/>
                    </a:cubicBezTo>
                    <a:close/>
                    <a:moveTo>
                      <a:pt x="5064" y="3057"/>
                    </a:moveTo>
                    <a:cubicBezTo>
                      <a:pt x="5064" y="3246"/>
                      <a:pt x="4910" y="3400"/>
                      <a:pt x="4721" y="3400"/>
                    </a:cubicBezTo>
                    <a:lnTo>
                      <a:pt x="4405" y="3400"/>
                    </a:lnTo>
                    <a:lnTo>
                      <a:pt x="4405" y="1692"/>
                    </a:lnTo>
                    <a:lnTo>
                      <a:pt x="4721" y="1692"/>
                    </a:lnTo>
                    <a:cubicBezTo>
                      <a:pt x="4910" y="1692"/>
                      <a:pt x="5064" y="1846"/>
                      <a:pt x="5064" y="2036"/>
                    </a:cubicBezTo>
                    <a:lnTo>
                      <a:pt x="5064" y="3057"/>
                    </a:lnTo>
                    <a:close/>
                  </a:path>
                </a:pathLst>
              </a:cu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HK" altLang="en-US"/>
              </a:p>
            </p:txBody>
          </p:sp>
        </p:grpSp>
        <p:grpSp>
          <p:nvGrpSpPr>
            <p:cNvPr id="134" name="组合 133"/>
            <p:cNvGrpSpPr/>
            <p:nvPr/>
          </p:nvGrpSpPr>
          <p:grpSpPr>
            <a:xfrm>
              <a:off x="6454539" y="4993064"/>
              <a:ext cx="438195" cy="438195"/>
              <a:chOff x="5089404" y="4360509"/>
              <a:chExt cx="438195" cy="438195"/>
            </a:xfrm>
          </p:grpSpPr>
          <p:sp>
            <p:nvSpPr>
              <p:cNvPr id="166" name="椭圆 165"/>
              <p:cNvSpPr/>
              <p:nvPr/>
            </p:nvSpPr>
            <p:spPr>
              <a:xfrm>
                <a:off x="5089404" y="4360509"/>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7" name="empty-white-box_15457"/>
              <p:cNvSpPr>
                <a:spLocks noChangeAspect="1"/>
              </p:cNvSpPr>
              <p:nvPr/>
            </p:nvSpPr>
            <p:spPr bwMode="auto">
              <a:xfrm>
                <a:off x="5151587" y="4455334"/>
                <a:ext cx="313827" cy="248544"/>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628">
                    <a:moveTo>
                      <a:pt x="689" y="53"/>
                    </a:moveTo>
                    <a:cubicBezTo>
                      <a:pt x="684" y="46"/>
                      <a:pt x="677" y="44"/>
                      <a:pt x="669" y="45"/>
                    </a:cubicBezTo>
                    <a:cubicBezTo>
                      <a:pt x="669" y="45"/>
                      <a:pt x="669" y="44"/>
                      <a:pt x="669" y="44"/>
                    </a:cubicBezTo>
                    <a:lnTo>
                      <a:pt x="367" y="0"/>
                    </a:lnTo>
                    <a:cubicBezTo>
                      <a:pt x="364" y="0"/>
                      <a:pt x="361" y="0"/>
                      <a:pt x="357" y="1"/>
                    </a:cubicBezTo>
                    <a:lnTo>
                      <a:pt x="116" y="90"/>
                    </a:lnTo>
                    <a:cubicBezTo>
                      <a:pt x="116" y="90"/>
                      <a:pt x="116" y="90"/>
                      <a:pt x="116" y="90"/>
                    </a:cubicBezTo>
                    <a:cubicBezTo>
                      <a:pt x="116" y="90"/>
                      <a:pt x="115" y="90"/>
                      <a:pt x="115" y="90"/>
                    </a:cubicBezTo>
                    <a:cubicBezTo>
                      <a:pt x="114" y="91"/>
                      <a:pt x="112" y="91"/>
                      <a:pt x="111" y="92"/>
                    </a:cubicBezTo>
                    <a:cubicBezTo>
                      <a:pt x="111" y="93"/>
                      <a:pt x="111" y="93"/>
                      <a:pt x="110" y="93"/>
                    </a:cubicBezTo>
                    <a:cubicBezTo>
                      <a:pt x="109" y="94"/>
                      <a:pt x="108" y="95"/>
                      <a:pt x="107" y="96"/>
                    </a:cubicBezTo>
                    <a:cubicBezTo>
                      <a:pt x="107" y="97"/>
                      <a:pt x="107" y="97"/>
                      <a:pt x="107" y="97"/>
                    </a:cubicBezTo>
                    <a:lnTo>
                      <a:pt x="5" y="236"/>
                    </a:lnTo>
                    <a:cubicBezTo>
                      <a:pt x="1" y="241"/>
                      <a:pt x="0" y="248"/>
                      <a:pt x="2" y="255"/>
                    </a:cubicBezTo>
                    <a:cubicBezTo>
                      <a:pt x="4" y="261"/>
                      <a:pt x="10" y="266"/>
                      <a:pt x="16" y="267"/>
                    </a:cubicBezTo>
                    <a:lnTo>
                      <a:pt x="104" y="290"/>
                    </a:lnTo>
                    <a:lnTo>
                      <a:pt x="104" y="509"/>
                    </a:lnTo>
                    <a:cubicBezTo>
                      <a:pt x="104" y="518"/>
                      <a:pt x="110" y="525"/>
                      <a:pt x="119" y="528"/>
                    </a:cubicBezTo>
                    <a:lnTo>
                      <a:pt x="442" y="627"/>
                    </a:lnTo>
                    <a:cubicBezTo>
                      <a:pt x="443" y="627"/>
                      <a:pt x="443" y="627"/>
                      <a:pt x="443" y="627"/>
                    </a:cubicBezTo>
                    <a:cubicBezTo>
                      <a:pt x="445" y="627"/>
                      <a:pt x="446" y="628"/>
                      <a:pt x="448" y="628"/>
                    </a:cubicBezTo>
                    <a:cubicBezTo>
                      <a:pt x="448" y="628"/>
                      <a:pt x="448" y="628"/>
                      <a:pt x="448" y="628"/>
                    </a:cubicBezTo>
                    <a:lnTo>
                      <a:pt x="448" y="628"/>
                    </a:lnTo>
                    <a:lnTo>
                      <a:pt x="448" y="628"/>
                    </a:lnTo>
                    <a:cubicBezTo>
                      <a:pt x="450" y="628"/>
                      <a:pt x="452" y="627"/>
                      <a:pt x="454" y="627"/>
                    </a:cubicBezTo>
                    <a:cubicBezTo>
                      <a:pt x="455" y="627"/>
                      <a:pt x="455" y="626"/>
                      <a:pt x="456" y="626"/>
                    </a:cubicBezTo>
                    <a:cubicBezTo>
                      <a:pt x="456" y="626"/>
                      <a:pt x="457" y="626"/>
                      <a:pt x="458" y="625"/>
                    </a:cubicBezTo>
                    <a:lnTo>
                      <a:pt x="690" y="496"/>
                    </a:lnTo>
                    <a:cubicBezTo>
                      <a:pt x="697" y="493"/>
                      <a:pt x="701" y="486"/>
                      <a:pt x="701" y="479"/>
                    </a:cubicBezTo>
                    <a:lnTo>
                      <a:pt x="701" y="260"/>
                    </a:lnTo>
                    <a:lnTo>
                      <a:pt x="779" y="222"/>
                    </a:lnTo>
                    <a:cubicBezTo>
                      <a:pt x="785" y="220"/>
                      <a:pt x="789" y="215"/>
                      <a:pt x="790" y="209"/>
                    </a:cubicBezTo>
                    <a:cubicBezTo>
                      <a:pt x="792" y="204"/>
                      <a:pt x="790" y="198"/>
                      <a:pt x="787" y="193"/>
                    </a:cubicBezTo>
                    <a:lnTo>
                      <a:pt x="689" y="53"/>
                    </a:lnTo>
                    <a:close/>
                    <a:moveTo>
                      <a:pt x="366" y="40"/>
                    </a:moveTo>
                    <a:lnTo>
                      <a:pt x="602" y="75"/>
                    </a:lnTo>
                    <a:lnTo>
                      <a:pt x="446" y="148"/>
                    </a:lnTo>
                    <a:lnTo>
                      <a:pt x="199" y="102"/>
                    </a:lnTo>
                    <a:lnTo>
                      <a:pt x="366" y="40"/>
                    </a:lnTo>
                    <a:close/>
                    <a:moveTo>
                      <a:pt x="132" y="130"/>
                    </a:moveTo>
                    <a:lnTo>
                      <a:pt x="415" y="183"/>
                    </a:lnTo>
                    <a:lnTo>
                      <a:pt x="332" y="307"/>
                    </a:lnTo>
                    <a:lnTo>
                      <a:pt x="55" y="236"/>
                    </a:lnTo>
                    <a:lnTo>
                      <a:pt x="132" y="130"/>
                    </a:lnTo>
                    <a:close/>
                    <a:moveTo>
                      <a:pt x="144" y="494"/>
                    </a:moveTo>
                    <a:lnTo>
                      <a:pt x="144" y="300"/>
                    </a:lnTo>
                    <a:lnTo>
                      <a:pt x="335" y="350"/>
                    </a:lnTo>
                    <a:cubicBezTo>
                      <a:pt x="337" y="350"/>
                      <a:pt x="339" y="350"/>
                      <a:pt x="340" y="350"/>
                    </a:cubicBezTo>
                    <a:cubicBezTo>
                      <a:pt x="347" y="350"/>
                      <a:pt x="353" y="347"/>
                      <a:pt x="357" y="341"/>
                    </a:cubicBezTo>
                    <a:lnTo>
                      <a:pt x="428" y="234"/>
                    </a:lnTo>
                    <a:lnTo>
                      <a:pt x="428" y="581"/>
                    </a:lnTo>
                    <a:lnTo>
                      <a:pt x="144" y="494"/>
                    </a:lnTo>
                    <a:close/>
                    <a:moveTo>
                      <a:pt x="661" y="467"/>
                    </a:moveTo>
                    <a:lnTo>
                      <a:pt x="468" y="574"/>
                    </a:lnTo>
                    <a:lnTo>
                      <a:pt x="468" y="258"/>
                    </a:lnTo>
                    <a:lnTo>
                      <a:pt x="503" y="333"/>
                    </a:lnTo>
                    <a:cubicBezTo>
                      <a:pt x="506" y="337"/>
                      <a:pt x="510" y="341"/>
                      <a:pt x="515" y="343"/>
                    </a:cubicBezTo>
                    <a:cubicBezTo>
                      <a:pt x="517" y="344"/>
                      <a:pt x="519" y="344"/>
                      <a:pt x="522" y="344"/>
                    </a:cubicBezTo>
                    <a:cubicBezTo>
                      <a:pt x="524" y="344"/>
                      <a:pt x="527" y="343"/>
                      <a:pt x="530" y="342"/>
                    </a:cubicBezTo>
                    <a:lnTo>
                      <a:pt x="661" y="279"/>
                    </a:lnTo>
                    <a:lnTo>
                      <a:pt x="661" y="467"/>
                    </a:lnTo>
                    <a:lnTo>
                      <a:pt x="661" y="467"/>
                    </a:lnTo>
                    <a:close/>
                    <a:moveTo>
                      <a:pt x="531" y="297"/>
                    </a:moveTo>
                    <a:lnTo>
                      <a:pt x="475" y="178"/>
                    </a:lnTo>
                    <a:lnTo>
                      <a:pt x="666" y="89"/>
                    </a:lnTo>
                    <a:lnTo>
                      <a:pt x="741" y="197"/>
                    </a:lnTo>
                    <a:lnTo>
                      <a:pt x="531" y="297"/>
                    </a:lnTo>
                    <a:close/>
                  </a:path>
                </a:pathLst>
              </a:custGeom>
              <a:solidFill>
                <a:schemeClr val="accent1"/>
              </a:solidFill>
              <a:ln>
                <a:noFill/>
              </a:ln>
            </p:spPr>
          </p:sp>
        </p:grpSp>
        <p:grpSp>
          <p:nvGrpSpPr>
            <p:cNvPr id="135" name="组合 134"/>
            <p:cNvGrpSpPr/>
            <p:nvPr/>
          </p:nvGrpSpPr>
          <p:grpSpPr>
            <a:xfrm>
              <a:off x="7247228" y="4591778"/>
              <a:ext cx="438195" cy="438195"/>
              <a:chOff x="6740311" y="4938211"/>
              <a:chExt cx="438195" cy="438195"/>
            </a:xfrm>
          </p:grpSpPr>
          <p:sp>
            <p:nvSpPr>
              <p:cNvPr id="164" name="椭圆 163"/>
              <p:cNvSpPr/>
              <p:nvPr/>
            </p:nvSpPr>
            <p:spPr>
              <a:xfrm>
                <a:off x="6740311" y="4938211"/>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5" name="gearwheels-couple_31785"/>
              <p:cNvSpPr>
                <a:spLocks noChangeAspect="1"/>
              </p:cNvSpPr>
              <p:nvPr/>
            </p:nvSpPr>
            <p:spPr bwMode="auto">
              <a:xfrm>
                <a:off x="6783253" y="4998786"/>
                <a:ext cx="313827" cy="317044"/>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solidFill>
              <a:ln>
                <a:noFill/>
              </a:ln>
            </p:spPr>
          </p:sp>
        </p:grpSp>
        <p:grpSp>
          <p:nvGrpSpPr>
            <p:cNvPr id="136" name="组合 135"/>
            <p:cNvGrpSpPr/>
            <p:nvPr/>
          </p:nvGrpSpPr>
          <p:grpSpPr>
            <a:xfrm>
              <a:off x="5657805" y="3769914"/>
              <a:ext cx="438195" cy="438195"/>
              <a:chOff x="5964158" y="4898730"/>
              <a:chExt cx="438195" cy="438195"/>
            </a:xfrm>
          </p:grpSpPr>
          <p:sp>
            <p:nvSpPr>
              <p:cNvPr id="162" name="椭圆 161"/>
              <p:cNvSpPr/>
              <p:nvPr/>
            </p:nvSpPr>
            <p:spPr>
              <a:xfrm>
                <a:off x="5964158" y="4898730"/>
                <a:ext cx="438195" cy="43819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3" name="truck-facing-right_82396"/>
              <p:cNvSpPr>
                <a:spLocks noChangeAspect="1"/>
              </p:cNvSpPr>
              <p:nvPr/>
            </p:nvSpPr>
            <p:spPr bwMode="auto">
              <a:xfrm>
                <a:off x="6005873" y="4983257"/>
                <a:ext cx="354764" cy="269139"/>
              </a:xfrm>
              <a:custGeom>
                <a:avLst/>
                <a:gdLst>
                  <a:gd name="connsiteX0" fmla="*/ 475644 w 608415"/>
                  <a:gd name="connsiteY0" fmla="*/ 306304 h 461569"/>
                  <a:gd name="connsiteX1" fmla="*/ 411632 w 608415"/>
                  <a:gd name="connsiteY1" fmla="*/ 370225 h 461569"/>
                  <a:gd name="connsiteX2" fmla="*/ 475644 w 608415"/>
                  <a:gd name="connsiteY2" fmla="*/ 434145 h 461569"/>
                  <a:gd name="connsiteX3" fmla="*/ 539655 w 608415"/>
                  <a:gd name="connsiteY3" fmla="*/ 370225 h 461569"/>
                  <a:gd name="connsiteX4" fmla="*/ 539655 w 608415"/>
                  <a:gd name="connsiteY4" fmla="*/ 370121 h 461569"/>
                  <a:gd name="connsiteX5" fmla="*/ 475644 w 608415"/>
                  <a:gd name="connsiteY5" fmla="*/ 306304 h 461569"/>
                  <a:gd name="connsiteX6" fmla="*/ 132875 w 608415"/>
                  <a:gd name="connsiteY6" fmla="*/ 306304 h 461569"/>
                  <a:gd name="connsiteX7" fmla="*/ 68863 w 608415"/>
                  <a:gd name="connsiteY7" fmla="*/ 370225 h 461569"/>
                  <a:gd name="connsiteX8" fmla="*/ 132875 w 608415"/>
                  <a:gd name="connsiteY8" fmla="*/ 434145 h 461569"/>
                  <a:gd name="connsiteX9" fmla="*/ 196886 w 608415"/>
                  <a:gd name="connsiteY9" fmla="*/ 370225 h 461569"/>
                  <a:gd name="connsiteX10" fmla="*/ 132875 w 608415"/>
                  <a:gd name="connsiteY10" fmla="*/ 306304 h 461569"/>
                  <a:gd name="connsiteX11" fmla="*/ 440873 w 608415"/>
                  <a:gd name="connsiteY11" fmla="*/ 178784 h 461569"/>
                  <a:gd name="connsiteX12" fmla="*/ 440873 w 608415"/>
                  <a:gd name="connsiteY12" fmla="*/ 202803 h 461569"/>
                  <a:gd name="connsiteX13" fmla="*/ 518732 w 608415"/>
                  <a:gd name="connsiteY13" fmla="*/ 202803 h 461569"/>
                  <a:gd name="connsiteX14" fmla="*/ 507580 w 608415"/>
                  <a:gd name="connsiteY14" fmla="*/ 178784 h 461569"/>
                  <a:gd name="connsiteX15" fmla="*/ 427036 w 608415"/>
                  <a:gd name="connsiteY15" fmla="*/ 151363 h 461569"/>
                  <a:gd name="connsiteX16" fmla="*/ 516357 w 608415"/>
                  <a:gd name="connsiteY16" fmla="*/ 151363 h 461569"/>
                  <a:gd name="connsiteX17" fmla="*/ 528852 w 608415"/>
                  <a:gd name="connsiteY17" fmla="*/ 159301 h 461569"/>
                  <a:gd name="connsiteX18" fmla="*/ 552499 w 608415"/>
                  <a:gd name="connsiteY18" fmla="*/ 209915 h 461569"/>
                  <a:gd name="connsiteX19" fmla="*/ 554151 w 608415"/>
                  <a:gd name="connsiteY19" fmla="*/ 216513 h 461569"/>
                  <a:gd name="connsiteX20" fmla="*/ 540417 w 608415"/>
                  <a:gd name="connsiteY20" fmla="*/ 230326 h 461569"/>
                  <a:gd name="connsiteX21" fmla="*/ 540314 w 608415"/>
                  <a:gd name="connsiteY21" fmla="*/ 230326 h 461569"/>
                  <a:gd name="connsiteX22" fmla="*/ 427036 w 608415"/>
                  <a:gd name="connsiteY22" fmla="*/ 230326 h 461569"/>
                  <a:gd name="connsiteX23" fmla="*/ 413302 w 608415"/>
                  <a:gd name="connsiteY23" fmla="*/ 216513 h 461569"/>
                  <a:gd name="connsiteX24" fmla="*/ 413302 w 608415"/>
                  <a:gd name="connsiteY24" fmla="*/ 165074 h 461569"/>
                  <a:gd name="connsiteX25" fmla="*/ 427036 w 608415"/>
                  <a:gd name="connsiteY25" fmla="*/ 151363 h 461569"/>
                  <a:gd name="connsiteX26" fmla="*/ 27566 w 608415"/>
                  <a:gd name="connsiteY26" fmla="*/ 27527 h 461569"/>
                  <a:gd name="connsiteX27" fmla="*/ 27566 w 608415"/>
                  <a:gd name="connsiteY27" fmla="*/ 301458 h 461569"/>
                  <a:gd name="connsiteX28" fmla="*/ 72580 w 608415"/>
                  <a:gd name="connsiteY28" fmla="*/ 301458 h 461569"/>
                  <a:gd name="connsiteX29" fmla="*/ 132875 w 608415"/>
                  <a:gd name="connsiteY29" fmla="*/ 278777 h 461569"/>
                  <a:gd name="connsiteX30" fmla="*/ 193066 w 608415"/>
                  <a:gd name="connsiteY30" fmla="*/ 301458 h 461569"/>
                  <a:gd name="connsiteX31" fmla="*/ 365999 w 608415"/>
                  <a:gd name="connsiteY31" fmla="*/ 301458 h 461569"/>
                  <a:gd name="connsiteX32" fmla="*/ 365999 w 608415"/>
                  <a:gd name="connsiteY32" fmla="*/ 27527 h 461569"/>
                  <a:gd name="connsiteX33" fmla="*/ 13731 w 608415"/>
                  <a:gd name="connsiteY33" fmla="*/ 0 h 461569"/>
                  <a:gd name="connsiteX34" fmla="*/ 379730 w 608415"/>
                  <a:gd name="connsiteY34" fmla="*/ 0 h 461569"/>
                  <a:gd name="connsiteX35" fmla="*/ 393565 w 608415"/>
                  <a:gd name="connsiteY35" fmla="*/ 13712 h 461569"/>
                  <a:gd name="connsiteX36" fmla="*/ 393565 w 608415"/>
                  <a:gd name="connsiteY36" fmla="*/ 315170 h 461569"/>
                  <a:gd name="connsiteX37" fmla="*/ 379730 w 608415"/>
                  <a:gd name="connsiteY37" fmla="*/ 328985 h 461569"/>
                  <a:gd name="connsiteX38" fmla="*/ 214540 w 608415"/>
                  <a:gd name="connsiteY38" fmla="*/ 328985 h 461569"/>
                  <a:gd name="connsiteX39" fmla="*/ 223316 w 608415"/>
                  <a:gd name="connsiteY39" fmla="*/ 356409 h 461569"/>
                  <a:gd name="connsiteX40" fmla="*/ 385099 w 608415"/>
                  <a:gd name="connsiteY40" fmla="*/ 356409 h 461569"/>
                  <a:gd name="connsiteX41" fmla="*/ 475644 w 608415"/>
                  <a:gd name="connsiteY41" fmla="*/ 278777 h 461569"/>
                  <a:gd name="connsiteX42" fmla="*/ 566085 w 608415"/>
                  <a:gd name="connsiteY42" fmla="*/ 356409 h 461569"/>
                  <a:gd name="connsiteX43" fmla="*/ 580952 w 608415"/>
                  <a:gd name="connsiteY43" fmla="*/ 356409 h 461569"/>
                  <a:gd name="connsiteX44" fmla="*/ 580952 w 608415"/>
                  <a:gd name="connsiteY44" fmla="*/ 219599 h 461569"/>
                  <a:gd name="connsiteX45" fmla="*/ 539861 w 608415"/>
                  <a:gd name="connsiteY45" fmla="*/ 131656 h 461569"/>
                  <a:gd name="connsiteX46" fmla="*/ 421028 w 608415"/>
                  <a:gd name="connsiteY46" fmla="*/ 131656 h 461569"/>
                  <a:gd name="connsiteX47" fmla="*/ 407296 w 608415"/>
                  <a:gd name="connsiteY47" fmla="*/ 117841 h 461569"/>
                  <a:gd name="connsiteX48" fmla="*/ 421028 w 608415"/>
                  <a:gd name="connsiteY48" fmla="*/ 104129 h 461569"/>
                  <a:gd name="connsiteX49" fmla="*/ 548637 w 608415"/>
                  <a:gd name="connsiteY49" fmla="*/ 104129 h 461569"/>
                  <a:gd name="connsiteX50" fmla="*/ 561129 w 608415"/>
                  <a:gd name="connsiteY50" fmla="*/ 112067 h 461569"/>
                  <a:gd name="connsiteX51" fmla="*/ 607176 w 608415"/>
                  <a:gd name="connsiteY51" fmla="*/ 210732 h 461569"/>
                  <a:gd name="connsiteX52" fmla="*/ 608415 w 608415"/>
                  <a:gd name="connsiteY52" fmla="*/ 216506 h 461569"/>
                  <a:gd name="connsiteX53" fmla="*/ 608415 w 608415"/>
                  <a:gd name="connsiteY53" fmla="*/ 370225 h 461569"/>
                  <a:gd name="connsiteX54" fmla="*/ 594684 w 608415"/>
                  <a:gd name="connsiteY54" fmla="*/ 383937 h 461569"/>
                  <a:gd name="connsiteX55" fmla="*/ 566085 w 608415"/>
                  <a:gd name="connsiteY55" fmla="*/ 383937 h 461569"/>
                  <a:gd name="connsiteX56" fmla="*/ 475644 w 608415"/>
                  <a:gd name="connsiteY56" fmla="*/ 461569 h 461569"/>
                  <a:gd name="connsiteX57" fmla="*/ 385099 w 608415"/>
                  <a:gd name="connsiteY57" fmla="*/ 383937 h 461569"/>
                  <a:gd name="connsiteX58" fmla="*/ 223316 w 608415"/>
                  <a:gd name="connsiteY58" fmla="*/ 383937 h 461569"/>
                  <a:gd name="connsiteX59" fmla="*/ 132875 w 608415"/>
                  <a:gd name="connsiteY59" fmla="*/ 461569 h 461569"/>
                  <a:gd name="connsiteX60" fmla="*/ 42330 w 608415"/>
                  <a:gd name="connsiteY60" fmla="*/ 383937 h 461569"/>
                  <a:gd name="connsiteX61" fmla="*/ 13731 w 608415"/>
                  <a:gd name="connsiteY61" fmla="*/ 383937 h 461569"/>
                  <a:gd name="connsiteX62" fmla="*/ 0 w 608415"/>
                  <a:gd name="connsiteY62" fmla="*/ 370225 h 461569"/>
                  <a:gd name="connsiteX63" fmla="*/ 13731 w 608415"/>
                  <a:gd name="connsiteY63" fmla="*/ 356409 h 461569"/>
                  <a:gd name="connsiteX64" fmla="*/ 42330 w 608415"/>
                  <a:gd name="connsiteY64" fmla="*/ 356409 h 461569"/>
                  <a:gd name="connsiteX65" fmla="*/ 51209 w 608415"/>
                  <a:gd name="connsiteY65" fmla="*/ 328985 h 461569"/>
                  <a:gd name="connsiteX66" fmla="*/ 13731 w 608415"/>
                  <a:gd name="connsiteY66" fmla="*/ 328985 h 461569"/>
                  <a:gd name="connsiteX67" fmla="*/ 0 w 608415"/>
                  <a:gd name="connsiteY67" fmla="*/ 315170 h 461569"/>
                  <a:gd name="connsiteX68" fmla="*/ 0 w 608415"/>
                  <a:gd name="connsiteY68" fmla="*/ 13712 h 461569"/>
                  <a:gd name="connsiteX69" fmla="*/ 13731 w 608415"/>
                  <a:gd name="connsiteY69" fmla="*/ 0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8415" h="461569">
                    <a:moveTo>
                      <a:pt x="475644" y="306304"/>
                    </a:moveTo>
                    <a:cubicBezTo>
                      <a:pt x="440334" y="306304"/>
                      <a:pt x="411632" y="334965"/>
                      <a:pt x="411632" y="370225"/>
                    </a:cubicBezTo>
                    <a:cubicBezTo>
                      <a:pt x="411632" y="405381"/>
                      <a:pt x="440334" y="434145"/>
                      <a:pt x="475644" y="434145"/>
                    </a:cubicBezTo>
                    <a:cubicBezTo>
                      <a:pt x="510850" y="434145"/>
                      <a:pt x="539655" y="405484"/>
                      <a:pt x="539655" y="370225"/>
                    </a:cubicBezTo>
                    <a:cubicBezTo>
                      <a:pt x="539655" y="370225"/>
                      <a:pt x="539655" y="370225"/>
                      <a:pt x="539655" y="370121"/>
                    </a:cubicBezTo>
                    <a:cubicBezTo>
                      <a:pt x="539655" y="334965"/>
                      <a:pt x="510850" y="306304"/>
                      <a:pt x="475644" y="306304"/>
                    </a:cubicBezTo>
                    <a:close/>
                    <a:moveTo>
                      <a:pt x="132875" y="306304"/>
                    </a:moveTo>
                    <a:cubicBezTo>
                      <a:pt x="97565" y="306304"/>
                      <a:pt x="68863" y="334965"/>
                      <a:pt x="68863" y="370225"/>
                    </a:cubicBezTo>
                    <a:cubicBezTo>
                      <a:pt x="68863" y="405381"/>
                      <a:pt x="97565" y="434145"/>
                      <a:pt x="132875" y="434145"/>
                    </a:cubicBezTo>
                    <a:cubicBezTo>
                      <a:pt x="168184" y="434145"/>
                      <a:pt x="196886" y="405381"/>
                      <a:pt x="196886" y="370225"/>
                    </a:cubicBezTo>
                    <a:cubicBezTo>
                      <a:pt x="196886" y="334965"/>
                      <a:pt x="168184" y="306304"/>
                      <a:pt x="132875" y="306304"/>
                    </a:cubicBezTo>
                    <a:close/>
                    <a:moveTo>
                      <a:pt x="440873" y="178784"/>
                    </a:moveTo>
                    <a:lnTo>
                      <a:pt x="440873" y="202803"/>
                    </a:lnTo>
                    <a:lnTo>
                      <a:pt x="518732" y="202803"/>
                    </a:lnTo>
                    <a:lnTo>
                      <a:pt x="507580" y="178784"/>
                    </a:lnTo>
                    <a:close/>
                    <a:moveTo>
                      <a:pt x="427036" y="151363"/>
                    </a:moveTo>
                    <a:lnTo>
                      <a:pt x="516357" y="151363"/>
                    </a:lnTo>
                    <a:cubicBezTo>
                      <a:pt x="521727" y="151363"/>
                      <a:pt x="526580" y="154456"/>
                      <a:pt x="528852" y="159301"/>
                    </a:cubicBezTo>
                    <a:lnTo>
                      <a:pt x="552499" y="209915"/>
                    </a:lnTo>
                    <a:cubicBezTo>
                      <a:pt x="553531" y="211874"/>
                      <a:pt x="554151" y="214142"/>
                      <a:pt x="554151" y="216513"/>
                    </a:cubicBezTo>
                    <a:cubicBezTo>
                      <a:pt x="554151" y="224141"/>
                      <a:pt x="547955" y="230326"/>
                      <a:pt x="540417" y="230326"/>
                    </a:cubicBezTo>
                    <a:lnTo>
                      <a:pt x="540314" y="230326"/>
                    </a:lnTo>
                    <a:lnTo>
                      <a:pt x="427036" y="230326"/>
                    </a:lnTo>
                    <a:cubicBezTo>
                      <a:pt x="419498" y="230326"/>
                      <a:pt x="413302" y="224141"/>
                      <a:pt x="413302" y="216513"/>
                    </a:cubicBezTo>
                    <a:lnTo>
                      <a:pt x="413302" y="165074"/>
                    </a:lnTo>
                    <a:cubicBezTo>
                      <a:pt x="413302" y="157445"/>
                      <a:pt x="419498" y="151363"/>
                      <a:pt x="427036" y="151363"/>
                    </a:cubicBezTo>
                    <a:close/>
                    <a:moveTo>
                      <a:pt x="27566" y="27527"/>
                    </a:moveTo>
                    <a:lnTo>
                      <a:pt x="27566" y="301458"/>
                    </a:lnTo>
                    <a:lnTo>
                      <a:pt x="72580" y="301458"/>
                    </a:lnTo>
                    <a:cubicBezTo>
                      <a:pt x="88686" y="287334"/>
                      <a:pt x="109748" y="278777"/>
                      <a:pt x="132875" y="278777"/>
                    </a:cubicBezTo>
                    <a:cubicBezTo>
                      <a:pt x="155898" y="278777"/>
                      <a:pt x="176960" y="287334"/>
                      <a:pt x="193066" y="301458"/>
                    </a:cubicBezTo>
                    <a:lnTo>
                      <a:pt x="365999" y="301458"/>
                    </a:lnTo>
                    <a:lnTo>
                      <a:pt x="365999" y="27527"/>
                    </a:lnTo>
                    <a:close/>
                    <a:moveTo>
                      <a:pt x="13731" y="0"/>
                    </a:moveTo>
                    <a:lnTo>
                      <a:pt x="379730" y="0"/>
                    </a:lnTo>
                    <a:cubicBezTo>
                      <a:pt x="387370" y="0"/>
                      <a:pt x="393565" y="6186"/>
                      <a:pt x="393565" y="13712"/>
                    </a:cubicBezTo>
                    <a:lnTo>
                      <a:pt x="393565" y="315170"/>
                    </a:lnTo>
                    <a:cubicBezTo>
                      <a:pt x="393565" y="322800"/>
                      <a:pt x="387370" y="328985"/>
                      <a:pt x="379730" y="328985"/>
                    </a:cubicBezTo>
                    <a:lnTo>
                      <a:pt x="214540" y="328985"/>
                    </a:lnTo>
                    <a:cubicBezTo>
                      <a:pt x="218773" y="337439"/>
                      <a:pt x="221871" y="346718"/>
                      <a:pt x="223316" y="356409"/>
                    </a:cubicBezTo>
                    <a:lnTo>
                      <a:pt x="385099" y="356409"/>
                    </a:lnTo>
                    <a:cubicBezTo>
                      <a:pt x="391810" y="312490"/>
                      <a:pt x="429804" y="278777"/>
                      <a:pt x="475644" y="278777"/>
                    </a:cubicBezTo>
                    <a:cubicBezTo>
                      <a:pt x="521381" y="278777"/>
                      <a:pt x="559478" y="312490"/>
                      <a:pt x="566085" y="356409"/>
                    </a:cubicBezTo>
                    <a:lnTo>
                      <a:pt x="580952" y="356409"/>
                    </a:lnTo>
                    <a:lnTo>
                      <a:pt x="580952" y="219599"/>
                    </a:lnTo>
                    <a:lnTo>
                      <a:pt x="539861" y="131656"/>
                    </a:lnTo>
                    <a:lnTo>
                      <a:pt x="421028" y="131656"/>
                    </a:lnTo>
                    <a:cubicBezTo>
                      <a:pt x="413491" y="131656"/>
                      <a:pt x="407296" y="125470"/>
                      <a:pt x="407296" y="117841"/>
                    </a:cubicBezTo>
                    <a:cubicBezTo>
                      <a:pt x="407296" y="110314"/>
                      <a:pt x="413491" y="104129"/>
                      <a:pt x="421028" y="104129"/>
                    </a:cubicBezTo>
                    <a:lnTo>
                      <a:pt x="548637" y="104129"/>
                    </a:lnTo>
                    <a:cubicBezTo>
                      <a:pt x="554006" y="104129"/>
                      <a:pt x="558858" y="107222"/>
                      <a:pt x="561129" y="112067"/>
                    </a:cubicBezTo>
                    <a:lnTo>
                      <a:pt x="607176" y="210732"/>
                    </a:lnTo>
                    <a:cubicBezTo>
                      <a:pt x="608002" y="212588"/>
                      <a:pt x="608415" y="214547"/>
                      <a:pt x="608415" y="216506"/>
                    </a:cubicBezTo>
                    <a:lnTo>
                      <a:pt x="608415" y="370225"/>
                    </a:lnTo>
                    <a:cubicBezTo>
                      <a:pt x="608415" y="377751"/>
                      <a:pt x="602324" y="383937"/>
                      <a:pt x="594684" y="383937"/>
                    </a:cubicBezTo>
                    <a:lnTo>
                      <a:pt x="566085" y="383937"/>
                    </a:lnTo>
                    <a:cubicBezTo>
                      <a:pt x="559478" y="427856"/>
                      <a:pt x="521381" y="461569"/>
                      <a:pt x="475644" y="461569"/>
                    </a:cubicBezTo>
                    <a:cubicBezTo>
                      <a:pt x="429804" y="461569"/>
                      <a:pt x="391810" y="427856"/>
                      <a:pt x="385099" y="383937"/>
                    </a:cubicBezTo>
                    <a:lnTo>
                      <a:pt x="223316" y="383937"/>
                    </a:lnTo>
                    <a:cubicBezTo>
                      <a:pt x="216708" y="427856"/>
                      <a:pt x="178611" y="461569"/>
                      <a:pt x="132875" y="461569"/>
                    </a:cubicBezTo>
                    <a:cubicBezTo>
                      <a:pt x="87034" y="461569"/>
                      <a:pt x="49041" y="427856"/>
                      <a:pt x="42330" y="383937"/>
                    </a:cubicBezTo>
                    <a:lnTo>
                      <a:pt x="13731" y="383937"/>
                    </a:lnTo>
                    <a:cubicBezTo>
                      <a:pt x="6195" y="383937"/>
                      <a:pt x="0" y="377751"/>
                      <a:pt x="0" y="370225"/>
                    </a:cubicBezTo>
                    <a:cubicBezTo>
                      <a:pt x="0" y="362595"/>
                      <a:pt x="6195" y="356409"/>
                      <a:pt x="13731" y="356409"/>
                    </a:cubicBezTo>
                    <a:lnTo>
                      <a:pt x="42330" y="356409"/>
                    </a:lnTo>
                    <a:cubicBezTo>
                      <a:pt x="43775" y="346718"/>
                      <a:pt x="46873" y="337439"/>
                      <a:pt x="51209" y="328985"/>
                    </a:cubicBezTo>
                    <a:lnTo>
                      <a:pt x="13731" y="328985"/>
                    </a:lnTo>
                    <a:cubicBezTo>
                      <a:pt x="6195" y="328985"/>
                      <a:pt x="0" y="322800"/>
                      <a:pt x="0" y="315170"/>
                    </a:cubicBezTo>
                    <a:lnTo>
                      <a:pt x="0" y="13712"/>
                    </a:lnTo>
                    <a:cubicBezTo>
                      <a:pt x="0" y="6186"/>
                      <a:pt x="6195" y="0"/>
                      <a:pt x="13731" y="0"/>
                    </a:cubicBezTo>
                    <a:close/>
                  </a:path>
                </a:pathLst>
              </a:custGeom>
              <a:solidFill>
                <a:schemeClr val="accent1"/>
              </a:solidFill>
              <a:ln>
                <a:noFill/>
              </a:ln>
            </p:spPr>
          </p:sp>
        </p:grpSp>
        <p:sp>
          <p:nvSpPr>
            <p:cNvPr id="137" name="椭圆 136"/>
            <p:cNvSpPr/>
            <p:nvPr/>
          </p:nvSpPr>
          <p:spPr>
            <a:xfrm>
              <a:off x="6382119" y="4096903"/>
              <a:ext cx="574945" cy="574945"/>
            </a:xfrm>
            <a:prstGeom prst="ellipse">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900" dirty="0">
                  <a:solidFill>
                    <a:schemeClr val="tx1"/>
                  </a:solidFill>
                </a:rPr>
                <a:t>数字化</a:t>
              </a:r>
              <a:endParaRPr lang="en-US" altLang="zh-CN" sz="900" dirty="0">
                <a:solidFill>
                  <a:schemeClr val="tx1"/>
                </a:solidFill>
              </a:endParaRPr>
            </a:p>
            <a:p>
              <a:pPr algn="ctr"/>
              <a:r>
                <a:rPr lang="zh-CN" altLang="en-US" sz="900" dirty="0">
                  <a:solidFill>
                    <a:schemeClr val="tx1"/>
                  </a:solidFill>
                </a:rPr>
                <a:t>核心</a:t>
              </a:r>
              <a:endParaRPr lang="zh-HK" altLang="en-US" sz="900" dirty="0">
                <a:solidFill>
                  <a:schemeClr val="tx1"/>
                </a:solidFill>
              </a:endParaRPr>
            </a:p>
          </p:txBody>
        </p:sp>
        <p:sp>
          <p:nvSpPr>
            <p:cNvPr id="138" name="文本框 137"/>
            <p:cNvSpPr txBox="1"/>
            <p:nvPr/>
          </p:nvSpPr>
          <p:spPr>
            <a:xfrm>
              <a:off x="6323544" y="2808498"/>
              <a:ext cx="692092" cy="246221"/>
            </a:xfrm>
            <a:prstGeom prst="rect">
              <a:avLst/>
            </a:prstGeom>
            <a:noFill/>
          </p:spPr>
          <p:txBody>
            <a:bodyPr wrap="square" rtlCol="0">
              <a:spAutoFit/>
            </a:bodyPr>
            <a:lstStyle/>
            <a:p>
              <a:pPr algn="ctr"/>
              <a:r>
                <a:rPr lang="zh-CN" altLang="en-US" sz="1000" dirty="0"/>
                <a:t>同步规划</a:t>
              </a:r>
              <a:endParaRPr lang="zh-HK" altLang="en-US" sz="1000" dirty="0"/>
            </a:p>
          </p:txBody>
        </p:sp>
        <p:sp>
          <p:nvSpPr>
            <p:cNvPr id="139" name="文本框 138"/>
            <p:cNvSpPr txBox="1"/>
            <p:nvPr/>
          </p:nvSpPr>
          <p:spPr>
            <a:xfrm>
              <a:off x="7108571" y="3263701"/>
              <a:ext cx="692092" cy="246221"/>
            </a:xfrm>
            <a:prstGeom prst="rect">
              <a:avLst/>
            </a:prstGeom>
            <a:noFill/>
          </p:spPr>
          <p:txBody>
            <a:bodyPr wrap="square" rtlCol="0">
              <a:spAutoFit/>
            </a:bodyPr>
            <a:lstStyle/>
            <a:p>
              <a:pPr algn="ctr"/>
              <a:r>
                <a:rPr lang="zh-CN" altLang="en-US" sz="1000" dirty="0"/>
                <a:t>互联客户</a:t>
              </a:r>
              <a:endParaRPr lang="zh-HK" altLang="en-US" sz="1000" dirty="0"/>
            </a:p>
          </p:txBody>
        </p:sp>
        <p:sp>
          <p:nvSpPr>
            <p:cNvPr id="140" name="文本框 139"/>
            <p:cNvSpPr txBox="1"/>
            <p:nvPr/>
          </p:nvSpPr>
          <p:spPr>
            <a:xfrm>
              <a:off x="7122616" y="5030132"/>
              <a:ext cx="692092" cy="246221"/>
            </a:xfrm>
            <a:prstGeom prst="rect">
              <a:avLst/>
            </a:prstGeom>
            <a:noFill/>
          </p:spPr>
          <p:txBody>
            <a:bodyPr wrap="square" rtlCol="0">
              <a:spAutoFit/>
            </a:bodyPr>
            <a:lstStyle/>
            <a:p>
              <a:pPr algn="ctr"/>
              <a:r>
                <a:rPr lang="zh-CN" altLang="en-US" sz="1000" dirty="0"/>
                <a:t>智能工厂</a:t>
              </a:r>
              <a:endParaRPr lang="zh-HK" altLang="en-US" sz="1000" dirty="0"/>
            </a:p>
          </p:txBody>
        </p:sp>
        <p:sp>
          <p:nvSpPr>
            <p:cNvPr id="141" name="文本框 140"/>
            <p:cNvSpPr txBox="1"/>
            <p:nvPr/>
          </p:nvSpPr>
          <p:spPr>
            <a:xfrm>
              <a:off x="6323545" y="5431258"/>
              <a:ext cx="692092" cy="246221"/>
            </a:xfrm>
            <a:prstGeom prst="rect">
              <a:avLst/>
            </a:prstGeom>
            <a:noFill/>
          </p:spPr>
          <p:txBody>
            <a:bodyPr wrap="square" rtlCol="0">
              <a:spAutoFit/>
            </a:bodyPr>
            <a:lstStyle/>
            <a:p>
              <a:pPr algn="ctr"/>
              <a:r>
                <a:rPr lang="zh-CN" altLang="en-US" sz="1000" dirty="0"/>
                <a:t>智能供应</a:t>
              </a:r>
              <a:endParaRPr lang="en-US" altLang="zh-CN" sz="1000" dirty="0"/>
            </a:p>
          </p:txBody>
        </p:sp>
        <p:sp>
          <p:nvSpPr>
            <p:cNvPr id="142" name="文本框 141"/>
            <p:cNvSpPr txBox="1"/>
            <p:nvPr/>
          </p:nvSpPr>
          <p:spPr>
            <a:xfrm>
              <a:off x="5524319" y="3237284"/>
              <a:ext cx="692092" cy="246221"/>
            </a:xfrm>
            <a:prstGeom prst="rect">
              <a:avLst/>
            </a:prstGeom>
            <a:noFill/>
          </p:spPr>
          <p:txBody>
            <a:bodyPr wrap="square" rtlCol="0">
              <a:spAutoFit/>
            </a:bodyPr>
            <a:lstStyle/>
            <a:p>
              <a:pPr algn="ctr"/>
              <a:r>
                <a:rPr lang="zh-CN" altLang="en-US" sz="1000" dirty="0"/>
                <a:t>动态执行</a:t>
              </a:r>
              <a:endParaRPr lang="zh-HK" altLang="en-US" sz="1000" dirty="0"/>
            </a:p>
          </p:txBody>
        </p:sp>
        <p:sp>
          <p:nvSpPr>
            <p:cNvPr id="143" name="文本框 142"/>
            <p:cNvSpPr txBox="1"/>
            <p:nvPr/>
          </p:nvSpPr>
          <p:spPr>
            <a:xfrm>
              <a:off x="5457828" y="5029971"/>
              <a:ext cx="838148" cy="246221"/>
            </a:xfrm>
            <a:prstGeom prst="rect">
              <a:avLst/>
            </a:prstGeom>
            <a:noFill/>
          </p:spPr>
          <p:txBody>
            <a:bodyPr wrap="square" rtlCol="0">
              <a:spAutoFit/>
            </a:bodyPr>
            <a:lstStyle/>
            <a:p>
              <a:pPr algn="ctr"/>
              <a:r>
                <a:rPr lang="zh-CN" altLang="en-US" sz="1000" dirty="0"/>
                <a:t>数字化开发</a:t>
              </a:r>
              <a:endParaRPr lang="zh-HK" altLang="en-US" sz="1000" dirty="0"/>
            </a:p>
          </p:txBody>
        </p:sp>
        <p:cxnSp>
          <p:nvCxnSpPr>
            <p:cNvPr id="144" name="直接连接符 143"/>
            <p:cNvCxnSpPr>
              <a:stCxn id="171" idx="6"/>
              <a:endCxn id="168" idx="1"/>
            </p:cNvCxnSpPr>
            <p:nvPr/>
          </p:nvCxnSpPr>
          <p:spPr>
            <a:xfrm>
              <a:off x="6892732" y="3488516"/>
              <a:ext cx="418668" cy="34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71" idx="2"/>
              <a:endCxn id="162" idx="7"/>
            </p:cNvCxnSpPr>
            <p:nvPr/>
          </p:nvCxnSpPr>
          <p:spPr>
            <a:xfrm flipH="1">
              <a:off x="6031828" y="3488516"/>
              <a:ext cx="422709" cy="34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68" idx="2"/>
              <a:endCxn id="162" idx="6"/>
            </p:cNvCxnSpPr>
            <p:nvPr/>
          </p:nvCxnSpPr>
          <p:spPr>
            <a:xfrm flipH="1">
              <a:off x="6096000" y="3989012"/>
              <a:ext cx="115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68" idx="3"/>
              <a:endCxn id="166" idx="7"/>
            </p:cNvCxnSpPr>
            <p:nvPr/>
          </p:nvCxnSpPr>
          <p:spPr>
            <a:xfrm flipH="1">
              <a:off x="6828562" y="4143937"/>
              <a:ext cx="482838" cy="91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68" idx="4"/>
              <a:endCxn id="164" idx="0"/>
            </p:cNvCxnSpPr>
            <p:nvPr/>
          </p:nvCxnSpPr>
          <p:spPr>
            <a:xfrm>
              <a:off x="7466326" y="4208109"/>
              <a:ext cx="0" cy="383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37" idx="4"/>
              <a:endCxn id="166" idx="0"/>
            </p:cNvCxnSpPr>
            <p:nvPr/>
          </p:nvCxnSpPr>
          <p:spPr>
            <a:xfrm>
              <a:off x="6669592" y="4671848"/>
              <a:ext cx="4045" cy="321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64" idx="3"/>
              <a:endCxn id="166" idx="6"/>
            </p:cNvCxnSpPr>
            <p:nvPr/>
          </p:nvCxnSpPr>
          <p:spPr>
            <a:xfrm flipH="1">
              <a:off x="6892734" y="4965801"/>
              <a:ext cx="418666" cy="246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73" idx="5"/>
              <a:endCxn id="166" idx="2"/>
            </p:cNvCxnSpPr>
            <p:nvPr/>
          </p:nvCxnSpPr>
          <p:spPr>
            <a:xfrm>
              <a:off x="6035873" y="4965801"/>
              <a:ext cx="418666" cy="246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73" idx="6"/>
              <a:endCxn id="164" idx="2"/>
            </p:cNvCxnSpPr>
            <p:nvPr/>
          </p:nvCxnSpPr>
          <p:spPr>
            <a:xfrm>
              <a:off x="6100045" y="4810876"/>
              <a:ext cx="1147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37" idx="6"/>
              <a:endCxn id="164" idx="1"/>
            </p:cNvCxnSpPr>
            <p:nvPr/>
          </p:nvCxnSpPr>
          <p:spPr>
            <a:xfrm>
              <a:off x="6957064" y="4384376"/>
              <a:ext cx="354336" cy="271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71" idx="5"/>
              <a:endCxn id="164" idx="1"/>
            </p:cNvCxnSpPr>
            <p:nvPr/>
          </p:nvCxnSpPr>
          <p:spPr>
            <a:xfrm>
              <a:off x="6828560" y="3643441"/>
              <a:ext cx="482840" cy="101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71" idx="4"/>
              <a:endCxn id="137" idx="0"/>
            </p:cNvCxnSpPr>
            <p:nvPr/>
          </p:nvCxnSpPr>
          <p:spPr>
            <a:xfrm flipH="1">
              <a:off x="6669592" y="3707613"/>
              <a:ext cx="4043" cy="389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71" idx="3"/>
              <a:endCxn id="173" idx="7"/>
            </p:cNvCxnSpPr>
            <p:nvPr/>
          </p:nvCxnSpPr>
          <p:spPr>
            <a:xfrm flipH="1">
              <a:off x="6035873" y="3643441"/>
              <a:ext cx="482836" cy="101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62" idx="5"/>
              <a:endCxn id="166" idx="1"/>
            </p:cNvCxnSpPr>
            <p:nvPr/>
          </p:nvCxnSpPr>
          <p:spPr>
            <a:xfrm>
              <a:off x="6031828" y="4143937"/>
              <a:ext cx="486883" cy="91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162" idx="4"/>
              <a:endCxn id="173" idx="0"/>
            </p:cNvCxnSpPr>
            <p:nvPr/>
          </p:nvCxnSpPr>
          <p:spPr>
            <a:xfrm>
              <a:off x="5876903" y="4208109"/>
              <a:ext cx="4045" cy="383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62" idx="5"/>
              <a:endCxn id="137" idx="2"/>
            </p:cNvCxnSpPr>
            <p:nvPr/>
          </p:nvCxnSpPr>
          <p:spPr>
            <a:xfrm>
              <a:off x="6031828" y="4143937"/>
              <a:ext cx="350291" cy="24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73" idx="7"/>
              <a:endCxn id="137" idx="2"/>
            </p:cNvCxnSpPr>
            <p:nvPr/>
          </p:nvCxnSpPr>
          <p:spPr>
            <a:xfrm flipV="1">
              <a:off x="6035873" y="4384376"/>
              <a:ext cx="346246" cy="271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37" idx="6"/>
              <a:endCxn id="168" idx="3"/>
            </p:cNvCxnSpPr>
            <p:nvPr/>
          </p:nvCxnSpPr>
          <p:spPr>
            <a:xfrm flipV="1">
              <a:off x="6957064" y="4143937"/>
              <a:ext cx="354336" cy="2404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4" name="等腰三角形 173"/>
          <p:cNvSpPr/>
          <p:nvPr/>
        </p:nvSpPr>
        <p:spPr>
          <a:xfrm rot="5400000">
            <a:off x="8444543" y="5512869"/>
            <a:ext cx="547494" cy="276999"/>
          </a:xfrm>
          <a:prstGeom prst="triangle">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智能制造时代的商业模式重构</a:t>
            </a:r>
            <a:endParaRPr lang="zh-CN" altLang="en-US" dirty="0"/>
          </a:p>
        </p:txBody>
      </p:sp>
      <p:sp>
        <p:nvSpPr>
          <p:cNvPr id="12" name="文本占位符 11"/>
          <p:cNvSpPr>
            <a:spLocks noGrp="1"/>
          </p:cNvSpPr>
          <p:nvPr>
            <p:ph type="body" sz="quarter" idx="16"/>
          </p:nvPr>
        </p:nvSpPr>
        <p:spPr/>
        <p:txBody>
          <a:bodyPr/>
          <a:lstStyle/>
          <a:p>
            <a:pPr indent="457200"/>
            <a:r>
              <a:rPr lang="zh-CN" altLang="en-US" dirty="0"/>
              <a:t>数字化转型不仅能够帮助制造型企业实现降本增效，也赋予企业重新思考价值定位和重构商业模式的契机。同时，新进入者也在不断挑战传统市场参与者的地位，众多技术型企业加入战场推动工业企业探索商业模式上的创新。</a:t>
            </a:r>
            <a:endParaRPr lang="zh-CN" altLang="en-US" dirty="0"/>
          </a:p>
        </p:txBody>
      </p:sp>
      <p:graphicFrame>
        <p:nvGraphicFramePr>
          <p:cNvPr id="9" name="Group 6"/>
          <p:cNvGraphicFramePr>
            <a:graphicFrameLocks noGrp="1"/>
          </p:cNvGraphicFramePr>
          <p:nvPr/>
        </p:nvGraphicFramePr>
        <p:xfrm>
          <a:off x="584993" y="2344712"/>
          <a:ext cx="11022013" cy="4128349"/>
        </p:xfrm>
        <a:graphic>
          <a:graphicData uri="http://schemas.openxmlformats.org/drawingml/2006/table">
            <a:tbl>
              <a:tblPr/>
              <a:tblGrid>
                <a:gridCol w="2079471"/>
                <a:gridCol w="4471271"/>
                <a:gridCol w="4471271"/>
              </a:tblGrid>
              <a:tr h="0">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mn-ea"/>
                          <a:ea typeface="+mn-ea"/>
                          <a:cs typeface="Arial" panose="020B0604020202020204" pitchFamily="34" charset="0"/>
                        </a:rPr>
                        <a:t>商业模式</a:t>
                      </a:r>
                      <a:endParaRPr kumimoji="0" lang="en-US" altLang="zh-CN" sz="14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b" horzOverflow="overflow">
                    <a:lnL>
                      <a:noFill/>
                    </a:lnL>
                    <a:lnR>
                      <a:noFill/>
                    </a:lnR>
                    <a:lnT>
                      <a:noFill/>
                    </a:lnT>
                    <a:lnB w="12700" cap="flat" cmpd="sng" algn="ctr">
                      <a:solidFill>
                        <a:srgbClr val="AE0B2A"/>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mn-ea"/>
                          <a:ea typeface="+mn-ea"/>
                          <a:cs typeface="Arial" panose="020B0604020202020204" pitchFamily="34" charset="0"/>
                        </a:rPr>
                        <a:t>特点及趋势</a:t>
                      </a:r>
                      <a:endParaRPr kumimoji="0" lang="en-US" altLang="zh-CN" sz="14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b" horzOverflow="overflow">
                    <a:lnL>
                      <a:noFill/>
                    </a:lnL>
                    <a:lnR>
                      <a:noFill/>
                    </a:lnR>
                    <a:lnT>
                      <a:noFill/>
                    </a:lnT>
                    <a:lnB w="12700" cap="flat" cmpd="sng" algn="ctr">
                      <a:solidFill>
                        <a:srgbClr val="AE0B2A"/>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mn-ea"/>
                          <a:ea typeface="+mn-ea"/>
                          <a:cs typeface="Arial" panose="020B0604020202020204" pitchFamily="34" charset="0"/>
                        </a:rPr>
                        <a:t>主要挑战</a:t>
                      </a:r>
                      <a:endParaRPr kumimoji="0" lang="en-US" altLang="zh-CN" sz="14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b" horzOverflow="overflow">
                    <a:lnL>
                      <a:noFill/>
                    </a:lnL>
                    <a:lnR>
                      <a:noFill/>
                    </a:lnR>
                    <a:lnT>
                      <a:noFill/>
                    </a:lnT>
                    <a:lnB w="12700" cap="flat" cmpd="sng" algn="ctr">
                      <a:solidFill>
                        <a:srgbClr val="AE0B2A"/>
                      </a:solidFill>
                      <a:prstDash val="solid"/>
                      <a:round/>
                      <a:headEnd type="none" w="med" len="med"/>
                      <a:tailEnd type="none" w="med" len="med"/>
                    </a:lnB>
                    <a:lnTlToBr>
                      <a:noFill/>
                    </a:lnTlToBr>
                    <a:lnBlToTr>
                      <a:noFill/>
                    </a:lnBlToTr>
                    <a:noFill/>
                  </a:tcPr>
                </a:tc>
              </a:tr>
              <a:tr h="1246797">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mn-ea"/>
                          <a:ea typeface="+mn-ea"/>
                          <a:cs typeface="Arial" panose="020B0604020202020204" pitchFamily="34" charset="0"/>
                        </a:rPr>
                        <a:t>平台型</a:t>
                      </a:r>
                      <a:endParaRPr kumimoji="0" lang="en-US" altLang="zh-CN" sz="16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ctr" horzOverflow="overflow">
                    <a:lnL>
                      <a:noFill/>
                    </a:lnL>
                    <a:lnR>
                      <a:noFill/>
                    </a:lnR>
                    <a:lnT w="12700" cap="flat" cmpd="sng" algn="ctr">
                      <a:solidFill>
                        <a:srgbClr val="AE0B2A"/>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多种软件服务</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生态系统</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竞争力体现在平台上的软件服务能力，而非平台本身</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大部分企业会选择扩展性更强的公有云平台搭建基础设施</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未来不会出现</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BAT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类的巨头，而是垂直行业的领军企业或者平台</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典型企业：</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GE Pridix</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，三一重工，树根互联</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w="12700" cap="flat" cmpd="sng" algn="ctr">
                      <a:solidFill>
                        <a:srgbClr val="AE0B2A"/>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工业企业更擅长实物产品创新而非软件服务创新</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软件平台需要支持多种软件服务方案，包括哪些尚未开发的服务</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数据所有权，隐私权问题</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可能需要进行一系列的软件企业并购</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平台业务搭建培育期较长，领导层能否接受长回报期的压力</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平台业务很难与现有业务竞争人力资源和财务资源，企业可能需要重组业务单元，改变财务流程</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w="12700" cap="flat" cmpd="sng" algn="ctr">
                      <a:solidFill>
                        <a:srgbClr val="AE0B2A"/>
                      </a:solidFill>
                      <a:prstDash val="solid"/>
                      <a:round/>
                      <a:headEnd type="none" w="med" len="med"/>
                      <a:tailEnd type="none" w="med" len="med"/>
                    </a:lnT>
                    <a:lnB>
                      <a:noFill/>
                    </a:lnB>
                    <a:lnTlToBr>
                      <a:noFill/>
                    </a:lnTlToBr>
                    <a:lnBlToTr>
                      <a:noFill/>
                    </a:lnBlToTr>
                    <a:noFill/>
                  </a:tcPr>
                </a:tc>
              </a:tr>
              <a:tr h="846449">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mn-ea"/>
                          <a:ea typeface="+mn-ea"/>
                          <a:cs typeface="Arial" panose="020B0604020202020204" pitchFamily="34" charset="0"/>
                        </a:rPr>
                        <a:t>规模化定制</a:t>
                      </a:r>
                      <a:endParaRPr kumimoji="0" lang="en-US" altLang="zh-CN" sz="16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直接面向用户，多维交叉分析，了解用户行为，建立数据模型</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多采用模块化设计方法</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数据链条贯穿用户、制造商和供应商</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业务流程符合肉性制造特点</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战略采购模式的引入，使得规模化定制需求激增</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典型企业：红领集团，海尔，长安汽车</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客户交互、数据仓库、数据分析等技术投入预算将大幅增加</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为应对个性化定制生产，供应链也需要做数字化转型</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尽管生产环节复杂程度高，依然需要保持成本水平和成本结构可控</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r>
              <a:tr h="743380">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mn-ea"/>
                          <a:ea typeface="+mn-ea"/>
                          <a:cs typeface="Arial" panose="020B0604020202020204" pitchFamily="34" charset="0"/>
                        </a:rPr>
                        <a:t>“产品</a:t>
                      </a:r>
                      <a:r>
                        <a:rPr kumimoji="0" lang="en-US" altLang="zh-CN" sz="1600" b="1" i="0" u="none" strike="noStrike" cap="none" normalizeH="0" baseline="0" dirty="0">
                          <a:ln>
                            <a:noFill/>
                          </a:ln>
                          <a:solidFill>
                            <a:schemeClr val="tx1"/>
                          </a:solidFill>
                          <a:effectLst/>
                          <a:latin typeface="+mn-ea"/>
                          <a:ea typeface="+mn-ea"/>
                          <a:cs typeface="Arial" panose="020B0604020202020204" pitchFamily="34" charset="0"/>
                        </a:rPr>
                        <a:t>+</a:t>
                      </a:r>
                      <a:r>
                        <a:rPr kumimoji="0" lang="zh-CN" altLang="en-US" sz="1600" b="1" i="0" u="none" strike="noStrike" cap="none" normalizeH="0" baseline="0" dirty="0">
                          <a:ln>
                            <a:noFill/>
                          </a:ln>
                          <a:solidFill>
                            <a:schemeClr val="tx1"/>
                          </a:solidFill>
                          <a:effectLst/>
                          <a:latin typeface="+mn-ea"/>
                          <a:ea typeface="+mn-ea"/>
                          <a:cs typeface="Arial" panose="020B0604020202020204" pitchFamily="34" charset="0"/>
                        </a:rPr>
                        <a:t>服务“</a:t>
                      </a:r>
                      <a:endParaRPr kumimoji="0" lang="en-US" altLang="zh-CN" sz="16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提供有产品和服务两大模块组成的整体解决方案</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服务是产品战略的重要组成部分和利润来源</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服务创新与产品创新双轨运行</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典型企业：罗</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罗，徐工机械</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从围绕现有产品提升客户体验到围绕客户需求提供解决方案</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系统集成能力需要提高</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创新投入大幅增加而收益却不尽如人意</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收入模式转变</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noFill/>
                  </a:tcPr>
                </a:tc>
              </a:tr>
              <a:tr h="715368">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mn-ea"/>
                          <a:ea typeface="+mn-ea"/>
                          <a:cs typeface="Arial" panose="020B0604020202020204" pitchFamily="34" charset="0"/>
                        </a:rPr>
                        <a:t>知识产权为核心</a:t>
                      </a:r>
                      <a:endParaRPr kumimoji="0" lang="en-US" altLang="zh-CN" sz="1600" b="1" i="0" u="none" strike="noStrike" cap="none" normalizeH="0" baseline="0" dirty="0">
                        <a:ln>
                          <a:noFill/>
                        </a:ln>
                        <a:solidFill>
                          <a:schemeClr val="tx1"/>
                        </a:solidFill>
                        <a:effectLst/>
                        <a:latin typeface="+mn-ea"/>
                        <a:ea typeface="+mn-ea"/>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企业往往通过专利战略，形成技术壁垒占领市场</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收入渠道：</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）专利授权许可收费，</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）专利、产品和解决方案组合，</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3</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）技术转让</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技术许可经常与标准化战略相结合</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典型企业：高通，华为</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c>
                  <a:txBody>
                    <a:bodyPr/>
                    <a:lstStyle>
                      <a:lvl1pPr marL="0" algn="l" defTabSz="914400" rtl="0" eaLnBrk="0" latinLnBrk="0" hangingPunct="0">
                        <a:spcBef>
                          <a:spcPct val="20000"/>
                        </a:spcBef>
                        <a:defRPr sz="1400" b="1" kern="1200">
                          <a:solidFill>
                            <a:schemeClr val="tx1"/>
                          </a:solidFill>
                          <a:latin typeface="Arial" panose="020B0604020202020204" pitchFamily="34" charset="0"/>
                          <a:cs typeface="Arial" panose="020B0604020202020204" pitchFamily="34" charset="0"/>
                        </a:defRPr>
                      </a:lvl1pPr>
                      <a:lvl2pPr marL="742950" indent="-285750" algn="l" defTabSz="914400" rtl="0" eaLnBrk="0" latinLnBrk="0" hangingPunct="0">
                        <a:spcBef>
                          <a:spcPct val="20000"/>
                        </a:spcBef>
                        <a:buClr>
                          <a:schemeClr val="tx2"/>
                        </a:buClr>
                        <a:defRPr sz="1400" kern="1200">
                          <a:solidFill>
                            <a:schemeClr val="tx1"/>
                          </a:solidFill>
                          <a:latin typeface="Arial" panose="020B0604020202020204" pitchFamily="34" charset="0"/>
                          <a:cs typeface="Arial" panose="020B0604020202020204" pitchFamily="34" charset="0"/>
                        </a:defRPr>
                      </a:lvl2pPr>
                      <a:lvl3pPr marL="11430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3pPr>
                      <a:lvl4pPr marL="16002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4pPr>
                      <a:lvl5pPr marL="2057400" indent="-228600" algn="l" defTabSz="914400" rtl="0" eaLnBrk="0" latinLnBrk="0" hangingPunct="0">
                        <a:spcBef>
                          <a:spcPct val="20000"/>
                        </a:spcBef>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Font typeface="Arial" panose="020B0604020202020204" pitchFamily="34" charset="0"/>
                        <a:defRPr sz="1400" kern="12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技术研发投入大</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技术成果产业化时间的不确定性</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专利授权人之前主要收入来源的不确定性</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44546A"/>
                        </a:buClr>
                        <a:buSzTx/>
                        <a:buFont typeface="Arial" panose="020B0604020202020204" pitchFamily="34" charset="0"/>
                        <a:buChar char="•"/>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投入大量资源进行专利维权</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marL="18288" marR="18288" marT="27432" marB="27432" anchor="ctr" horzOverflow="overflow">
                    <a:lnL>
                      <a:noFill/>
                    </a:lnL>
                    <a:lnR>
                      <a:noFill/>
                    </a:lnR>
                    <a:lnT>
                      <a:noFill/>
                    </a:lnT>
                    <a:lnB>
                      <a:noFill/>
                    </a:lnB>
                    <a:lnTlToBr>
                      <a:noFill/>
                    </a:lnTlToBr>
                    <a:lnBlToTr>
                      <a:noFill/>
                    </a:lnBlToTr>
                    <a:solidFill>
                      <a:srgbClr val="E2E2E2"/>
                    </a:solidFill>
                  </a:tcPr>
                </a:tc>
              </a:tr>
            </a:tbl>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数字化正在重构生产制造行业</a:t>
            </a:r>
            <a:r>
              <a:rPr lang="en-US" altLang="zh-CN" dirty="0"/>
              <a:t>——</a:t>
            </a:r>
            <a:r>
              <a:rPr lang="zh-CN" altLang="en-US" dirty="0"/>
              <a:t>打通内外部资源</a:t>
            </a:r>
            <a:endParaRPr lang="zh-HK" altLang="en-US" dirty="0"/>
          </a:p>
        </p:txBody>
      </p:sp>
      <p:sp>
        <p:nvSpPr>
          <p:cNvPr id="5" name="文本占位符 4"/>
          <p:cNvSpPr>
            <a:spLocks noGrp="1"/>
          </p:cNvSpPr>
          <p:nvPr>
            <p:ph type="body" sz="quarter" idx="16"/>
          </p:nvPr>
        </p:nvSpPr>
        <p:spPr>
          <a:xfrm>
            <a:off x="584994" y="1238665"/>
            <a:ext cx="11022012" cy="1346135"/>
          </a:xfrm>
        </p:spPr>
        <p:txBody>
          <a:bodyPr/>
          <a:lstStyle/>
          <a:p>
            <a:pPr indent="457200"/>
            <a:r>
              <a:rPr lang="zh-CN" altLang="en-US" dirty="0"/>
              <a:t>在数字化时代，企业所有的商业活动都需要依托于数字化的平台模式，也就是所有业务活动都是平台对平台的关系。企业要通过自己的数字化平台，打通与全交易链路的链接，通过自己的数字化平台实现与所有</a:t>
            </a:r>
            <a:r>
              <a:rPr lang="en-US" altLang="zh-CN" dirty="0"/>
              <a:t>2B</a:t>
            </a:r>
            <a:r>
              <a:rPr lang="zh-CN" altLang="en-US" dirty="0"/>
              <a:t>、</a:t>
            </a:r>
            <a:r>
              <a:rPr lang="en-US" altLang="zh-CN" dirty="0"/>
              <a:t>2C</a:t>
            </a:r>
            <a:r>
              <a:rPr lang="zh-CN" altLang="en-US" dirty="0"/>
              <a:t>平台的对接。企业需要借助自己的数字化平台，实现与所有资源平台的链接，打通企业各个环节、各个要素之间的连接。通过这种打通与连接提升企业的运行效率以及有效降低企业的运行成本。</a:t>
            </a:r>
            <a:endParaRPr lang="zh-CN" altLang="en-US" dirty="0"/>
          </a:p>
          <a:p>
            <a:endParaRPr lang="zh-CN" altLang="en-US" dirty="0"/>
          </a:p>
        </p:txBody>
      </p:sp>
      <p:sp>
        <p:nvSpPr>
          <p:cNvPr id="3" name="箭头: 右 2"/>
          <p:cNvSpPr/>
          <p:nvPr/>
        </p:nvSpPr>
        <p:spPr>
          <a:xfrm>
            <a:off x="1310400" y="3429000"/>
            <a:ext cx="2541600" cy="451800"/>
          </a:xfrm>
          <a:prstGeom prst="rightArrow">
            <a:avLst/>
          </a:prstGeom>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信息系统</a:t>
            </a:r>
            <a:endParaRPr lang="zh-HK" altLang="en-US" sz="1400" b="1" dirty="0"/>
          </a:p>
        </p:txBody>
      </p:sp>
      <p:sp>
        <p:nvSpPr>
          <p:cNvPr id="112" name="箭头: 右 111"/>
          <p:cNvSpPr/>
          <p:nvPr/>
        </p:nvSpPr>
        <p:spPr>
          <a:xfrm>
            <a:off x="1310400" y="3880800"/>
            <a:ext cx="2541600" cy="451800"/>
          </a:xfrm>
          <a:prstGeom prst="rightArrow">
            <a:avLst/>
          </a:prstGeom>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用户信息</a:t>
            </a:r>
            <a:endParaRPr lang="zh-HK" altLang="en-US" sz="1400" b="1" dirty="0"/>
          </a:p>
        </p:txBody>
      </p:sp>
      <p:sp>
        <p:nvSpPr>
          <p:cNvPr id="113" name="箭头: 右 112"/>
          <p:cNvSpPr/>
          <p:nvPr/>
        </p:nvSpPr>
        <p:spPr>
          <a:xfrm>
            <a:off x="1310400" y="4352100"/>
            <a:ext cx="2541600" cy="451800"/>
          </a:xfrm>
          <a:prstGeom prst="rightArrow">
            <a:avLst/>
          </a:prstGeom>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交易</a:t>
            </a:r>
            <a:r>
              <a:rPr lang="en-US" altLang="zh-CN" sz="1400" b="1" dirty="0"/>
              <a:t>/</a:t>
            </a:r>
            <a:r>
              <a:rPr lang="zh-CN" altLang="en-US" sz="1400" b="1" dirty="0"/>
              <a:t>财务</a:t>
            </a:r>
            <a:endParaRPr lang="zh-HK" altLang="en-US" sz="1400" b="1" dirty="0"/>
          </a:p>
        </p:txBody>
      </p:sp>
      <p:sp>
        <p:nvSpPr>
          <p:cNvPr id="114" name="箭头: 右 113"/>
          <p:cNvSpPr/>
          <p:nvPr/>
        </p:nvSpPr>
        <p:spPr>
          <a:xfrm>
            <a:off x="1310400" y="4803900"/>
            <a:ext cx="2541600" cy="451800"/>
          </a:xfrm>
          <a:prstGeom prst="rightArrow">
            <a:avLst/>
          </a:prstGeom>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b="1" dirty="0"/>
              <a:t>…</a:t>
            </a:r>
            <a:endParaRPr lang="zh-HK" altLang="en-US" sz="1400" b="1" dirty="0"/>
          </a:p>
        </p:txBody>
      </p:sp>
      <p:sp>
        <p:nvSpPr>
          <p:cNvPr id="4" name="云形 3"/>
          <p:cNvSpPr/>
          <p:nvPr/>
        </p:nvSpPr>
        <p:spPr>
          <a:xfrm>
            <a:off x="4262400" y="3729600"/>
            <a:ext cx="2541600" cy="1346135"/>
          </a:xfrm>
          <a:prstGeom prst="cloud">
            <a:avLst/>
          </a:prstGeom>
          <a:no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企业数字化平台</a:t>
            </a:r>
            <a:endParaRPr lang="zh-HK" altLang="en-US" sz="1600" b="1" dirty="0">
              <a:solidFill>
                <a:schemeClr val="tx1"/>
              </a:solidFill>
            </a:endParaRPr>
          </a:p>
        </p:txBody>
      </p:sp>
      <p:sp>
        <p:nvSpPr>
          <p:cNvPr id="6" name="文本框 5"/>
          <p:cNvSpPr txBox="1"/>
          <p:nvPr/>
        </p:nvSpPr>
        <p:spPr>
          <a:xfrm>
            <a:off x="1951200" y="3146400"/>
            <a:ext cx="1130400" cy="307777"/>
          </a:xfrm>
          <a:prstGeom prst="rect">
            <a:avLst/>
          </a:prstGeom>
          <a:noFill/>
        </p:spPr>
        <p:txBody>
          <a:bodyPr wrap="square" rtlCol="0">
            <a:spAutoFit/>
          </a:bodyPr>
          <a:lstStyle/>
          <a:p>
            <a:pPr algn="ctr"/>
            <a:r>
              <a:rPr lang="zh-CN" altLang="en-US" sz="1400" dirty="0"/>
              <a:t>内部资源</a:t>
            </a:r>
            <a:endParaRPr lang="zh-HK" altLang="en-US" sz="1400" dirty="0"/>
          </a:p>
        </p:txBody>
      </p:sp>
      <p:sp>
        <p:nvSpPr>
          <p:cNvPr id="121" name="文本框 120"/>
          <p:cNvSpPr txBox="1"/>
          <p:nvPr/>
        </p:nvSpPr>
        <p:spPr>
          <a:xfrm>
            <a:off x="7920000" y="3149088"/>
            <a:ext cx="1130400" cy="307777"/>
          </a:xfrm>
          <a:prstGeom prst="rect">
            <a:avLst/>
          </a:prstGeom>
          <a:noFill/>
        </p:spPr>
        <p:txBody>
          <a:bodyPr wrap="square" rtlCol="0">
            <a:spAutoFit/>
          </a:bodyPr>
          <a:lstStyle/>
          <a:p>
            <a:pPr algn="ctr"/>
            <a:r>
              <a:rPr lang="zh-CN" altLang="en-US" sz="1400" dirty="0"/>
              <a:t>外部资源</a:t>
            </a:r>
            <a:endParaRPr lang="zh-HK" altLang="en-US" sz="1400" dirty="0"/>
          </a:p>
        </p:txBody>
      </p:sp>
      <p:sp>
        <p:nvSpPr>
          <p:cNvPr id="7" name="箭头: 左 6"/>
          <p:cNvSpPr/>
          <p:nvPr/>
        </p:nvSpPr>
        <p:spPr>
          <a:xfrm>
            <a:off x="7214400" y="3429000"/>
            <a:ext cx="2541600" cy="451800"/>
          </a:xfrm>
          <a:prstGeom prst="leftArrow">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b="1" dirty="0"/>
              <a:t>To B/To</a:t>
            </a:r>
            <a:r>
              <a:rPr lang="zh-HK" altLang="en-US" sz="1400" b="1" dirty="0"/>
              <a:t> </a:t>
            </a:r>
            <a:r>
              <a:rPr lang="en-US" altLang="zh-HK" sz="1400" b="1" dirty="0"/>
              <a:t>C</a:t>
            </a:r>
            <a:endParaRPr lang="en-US" altLang="zh-HK" sz="1400" b="1" dirty="0"/>
          </a:p>
        </p:txBody>
      </p:sp>
      <p:sp>
        <p:nvSpPr>
          <p:cNvPr id="123" name="箭头: 左 122"/>
          <p:cNvSpPr/>
          <p:nvPr/>
        </p:nvSpPr>
        <p:spPr>
          <a:xfrm>
            <a:off x="7214400" y="3887300"/>
            <a:ext cx="2541600" cy="451800"/>
          </a:xfrm>
          <a:prstGeom prst="leftArrow">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上</a:t>
            </a:r>
            <a:r>
              <a:rPr lang="en-US" altLang="zh-CN" sz="1400" b="1" dirty="0"/>
              <a:t>/</a:t>
            </a:r>
            <a:r>
              <a:rPr lang="zh-CN" altLang="en-US" sz="1400" b="1" dirty="0"/>
              <a:t>下游供应商</a:t>
            </a:r>
            <a:endParaRPr lang="zh-HK" altLang="en-US" sz="1400" b="1" dirty="0"/>
          </a:p>
        </p:txBody>
      </p:sp>
      <p:sp>
        <p:nvSpPr>
          <p:cNvPr id="124" name="箭头: 左 123"/>
          <p:cNvSpPr/>
          <p:nvPr/>
        </p:nvSpPr>
        <p:spPr>
          <a:xfrm>
            <a:off x="7214400" y="4345600"/>
            <a:ext cx="2541600" cy="451800"/>
          </a:xfrm>
          <a:prstGeom prst="leftArrow">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外部数据平台</a:t>
            </a:r>
            <a:endParaRPr lang="zh-HK" altLang="en-US" sz="1400" b="1" dirty="0"/>
          </a:p>
        </p:txBody>
      </p:sp>
      <p:sp>
        <p:nvSpPr>
          <p:cNvPr id="125" name="箭头: 左 124"/>
          <p:cNvSpPr/>
          <p:nvPr/>
        </p:nvSpPr>
        <p:spPr>
          <a:xfrm>
            <a:off x="7214400" y="4803900"/>
            <a:ext cx="2541600" cy="451800"/>
          </a:xfrm>
          <a:prstGeom prst="leftArrow">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b="1" dirty="0"/>
              <a:t>…</a:t>
            </a:r>
            <a:endParaRPr lang="zh-HK" altLang="en-US" sz="1400" b="1" dirty="0"/>
          </a:p>
        </p:txBody>
      </p:sp>
      <p:sp>
        <p:nvSpPr>
          <p:cNvPr id="10" name="箭头: 左右 9"/>
          <p:cNvSpPr/>
          <p:nvPr/>
        </p:nvSpPr>
        <p:spPr>
          <a:xfrm>
            <a:off x="1310400" y="5457600"/>
            <a:ext cx="8445600" cy="640800"/>
          </a:xfrm>
          <a:prstGeom prst="leftRightArrow">
            <a:avLst/>
          </a:prstGeom>
          <a:gradFill flip="none" rotWithShape="1">
            <a:gsLst>
              <a:gs pos="0">
                <a:srgbClr val="AE0B2A"/>
              </a:gs>
              <a:gs pos="50000">
                <a:schemeClr val="accent1">
                  <a:tint val="44500"/>
                  <a:satMod val="160000"/>
                </a:schemeClr>
              </a:gs>
              <a:gs pos="100000">
                <a:srgbClr val="09588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通过数字化平台打通内外的所有资源，实现所有资源平台的对接</a:t>
            </a:r>
            <a:endParaRPr lang="zh-HK" altLang="en-US" sz="1600" b="1" dirty="0">
              <a:solidFill>
                <a:schemeClr val="bg1"/>
              </a:solidFill>
            </a:endParaRPr>
          </a:p>
        </p:txBody>
      </p:sp>
      <p:sp>
        <p:nvSpPr>
          <p:cNvPr id="8" name="日期占位符 7"/>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数字化正在重构生产制造行业</a:t>
            </a:r>
            <a:r>
              <a:rPr lang="en-US" altLang="zh-CN" dirty="0"/>
              <a:t>——</a:t>
            </a:r>
            <a:r>
              <a:rPr lang="zh-CN" altLang="en-US" dirty="0"/>
              <a:t>数字化时代的组织管理模式</a:t>
            </a:r>
            <a:endParaRPr lang="zh-HK" altLang="en-US" dirty="0"/>
          </a:p>
        </p:txBody>
      </p:sp>
      <p:sp>
        <p:nvSpPr>
          <p:cNvPr id="10" name="文本占位符 9"/>
          <p:cNvSpPr>
            <a:spLocks noGrp="1"/>
          </p:cNvSpPr>
          <p:nvPr>
            <p:ph type="body" sz="quarter" idx="16"/>
          </p:nvPr>
        </p:nvSpPr>
        <p:spPr>
          <a:xfrm>
            <a:off x="584994" y="1089386"/>
            <a:ext cx="11022012" cy="2040244"/>
          </a:xfrm>
        </p:spPr>
        <p:txBody>
          <a:bodyPr/>
          <a:lstStyle/>
          <a:p>
            <a:r>
              <a:rPr lang="zh-CN" altLang="en-US" b="1" dirty="0"/>
              <a:t>       </a:t>
            </a:r>
            <a:r>
              <a:rPr lang="zh-CN" altLang="en-US" dirty="0"/>
              <a:t>在转型当中最根本的一个改变其实是组织自身的改变。企业能够在数字时代找到自己新的成长机会。一方面是因为它与顾客之间的互动和发展，有很强的结合能力，另外一方面是因为它的组织体系能力因应数字发展提升的速度非常快。</a:t>
            </a:r>
            <a:endParaRPr lang="en-US" altLang="zh-CN" dirty="0"/>
          </a:p>
          <a:p>
            <a:r>
              <a:rPr lang="zh-CN" altLang="en-US" dirty="0"/>
              <a:t>       企业的发展没有它想象的那么好的时候，并不是它对于数字市场或者数字改变的技术没有认知，也并不是因为它不了解在数字背景下对于企业战略的要求到底是什么，更不是因为数字带来的企业变化所给它带来的冲击，很大的原因是因为整个组织的力量、组织的发展本身没有办法匹配得这么快。</a:t>
            </a:r>
            <a:endParaRPr lang="zh-HK" altLang="en-US" dirty="0"/>
          </a:p>
        </p:txBody>
      </p:sp>
      <p:sp>
        <p:nvSpPr>
          <p:cNvPr id="6" name="矩形: 圆角 5"/>
          <p:cNvSpPr/>
          <p:nvPr/>
        </p:nvSpPr>
        <p:spPr>
          <a:xfrm>
            <a:off x="584994"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管控</a:t>
            </a:r>
            <a:endParaRPr lang="zh-HK" altLang="en-US" dirty="0"/>
          </a:p>
        </p:txBody>
      </p:sp>
      <p:sp>
        <p:nvSpPr>
          <p:cNvPr id="23" name="矩形: 圆角 22"/>
          <p:cNvSpPr/>
          <p:nvPr/>
        </p:nvSpPr>
        <p:spPr>
          <a:xfrm>
            <a:off x="2316812"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赋能</a:t>
            </a:r>
            <a:endParaRPr lang="zh-HK" altLang="en-US" dirty="0"/>
          </a:p>
        </p:txBody>
      </p:sp>
      <p:sp>
        <p:nvSpPr>
          <p:cNvPr id="12" name="箭头: 右 11"/>
          <p:cNvSpPr/>
          <p:nvPr/>
        </p:nvSpPr>
        <p:spPr>
          <a:xfrm>
            <a:off x="1764145" y="3562927"/>
            <a:ext cx="434110" cy="2124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584994" y="4137891"/>
            <a:ext cx="2775527"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外因：外部的变化是非常动态，企业固化的管控会无法适应这种变化。</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内因：今天有非常多的强个体，需要释放他们的创造力。</a:t>
            </a:r>
            <a:endParaRPr lang="zh-HK" altLang="en-US" dirty="0"/>
          </a:p>
        </p:txBody>
      </p:sp>
      <p:sp>
        <p:nvSpPr>
          <p:cNvPr id="31" name="矩形: 圆角 30"/>
          <p:cNvSpPr/>
          <p:nvPr/>
        </p:nvSpPr>
        <p:spPr>
          <a:xfrm>
            <a:off x="4690558"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竞争</a:t>
            </a:r>
            <a:endParaRPr lang="zh-HK" altLang="en-US" dirty="0"/>
          </a:p>
        </p:txBody>
      </p:sp>
      <p:sp>
        <p:nvSpPr>
          <p:cNvPr id="32" name="矩形: 圆角 31"/>
          <p:cNvSpPr/>
          <p:nvPr/>
        </p:nvSpPr>
        <p:spPr>
          <a:xfrm>
            <a:off x="6422376"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共生</a:t>
            </a:r>
            <a:endParaRPr lang="zh-HK" altLang="en-US" dirty="0"/>
          </a:p>
        </p:txBody>
      </p:sp>
      <p:sp>
        <p:nvSpPr>
          <p:cNvPr id="33" name="箭头: 右 32"/>
          <p:cNvSpPr/>
          <p:nvPr/>
        </p:nvSpPr>
        <p:spPr>
          <a:xfrm>
            <a:off x="5869709" y="3562927"/>
            <a:ext cx="434110" cy="2124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4" name="文本框 33"/>
          <p:cNvSpPr txBox="1"/>
          <p:nvPr/>
        </p:nvSpPr>
        <p:spPr>
          <a:xfrm>
            <a:off x="4607430" y="4137891"/>
            <a:ext cx="2775527"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第一阶段：企业文化</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第二阶段：顾客价值</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第三阶段：技术穿透</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第四阶段：赋能成长</a:t>
            </a:r>
            <a:endParaRPr lang="zh-HK" altLang="en-US" dirty="0"/>
          </a:p>
        </p:txBody>
      </p:sp>
      <p:sp>
        <p:nvSpPr>
          <p:cNvPr id="35" name="矩形: 圆角 34"/>
          <p:cNvSpPr/>
          <p:nvPr/>
        </p:nvSpPr>
        <p:spPr>
          <a:xfrm>
            <a:off x="8629867"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分工</a:t>
            </a:r>
            <a:endParaRPr lang="zh-HK" altLang="en-US" dirty="0"/>
          </a:p>
        </p:txBody>
      </p:sp>
      <p:sp>
        <p:nvSpPr>
          <p:cNvPr id="36" name="矩形: 圆角 35"/>
          <p:cNvSpPr/>
          <p:nvPr/>
        </p:nvSpPr>
        <p:spPr>
          <a:xfrm>
            <a:off x="10361685" y="3429000"/>
            <a:ext cx="1043709" cy="4802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协同</a:t>
            </a:r>
            <a:endParaRPr lang="zh-HK" altLang="en-US" dirty="0"/>
          </a:p>
        </p:txBody>
      </p:sp>
      <p:sp>
        <p:nvSpPr>
          <p:cNvPr id="37" name="箭头: 右 36"/>
          <p:cNvSpPr/>
          <p:nvPr/>
        </p:nvSpPr>
        <p:spPr>
          <a:xfrm>
            <a:off x="9809018" y="3562927"/>
            <a:ext cx="434110" cy="2124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8638309" y="4137891"/>
            <a:ext cx="2775527"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内部打破部门墙，外部打破边界</a:t>
            </a:r>
            <a:endParaRPr lang="en-US" altLang="zh-CN" dirty="0"/>
          </a:p>
          <a:p>
            <a:pPr marL="285750" indent="-285750">
              <a:buFont typeface="Arial" panose="020B0604020202020204" pitchFamily="34" charset="0"/>
              <a:buChar char="•"/>
            </a:pPr>
            <a:r>
              <a:rPr lang="zh-CN" altLang="en-US" dirty="0"/>
              <a:t>效率不再来源于分工，其实来源于协同</a:t>
            </a:r>
            <a:endParaRPr lang="en-US" altLang="zh-CN" dirty="0"/>
          </a:p>
          <a:p>
            <a:pPr marL="285750" indent="-285750">
              <a:buFont typeface="Arial" panose="020B0604020202020204" pitchFamily="34" charset="0"/>
              <a:buChar char="•"/>
            </a:pPr>
            <a:r>
              <a:rPr lang="zh-CN" altLang="en-US" dirty="0"/>
              <a:t>绩效核心的是激励创新，而不是绩效考核</a:t>
            </a:r>
            <a:endParaRPr lang="en-US" altLang="zh-CN" dirty="0"/>
          </a:p>
          <a:p>
            <a:pPr marL="285750" indent="-285750">
              <a:buFont typeface="Arial" panose="020B0604020202020204" pitchFamily="34" charset="0"/>
              <a:buChar char="•"/>
            </a:pPr>
            <a:r>
              <a:rPr lang="zh-CN" altLang="en-US" dirty="0"/>
              <a:t>互为主体、共创共生的企业文化</a:t>
            </a:r>
            <a:endParaRPr lang="zh-HK" altLang="en-US"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敏捷组织：打破组织壁垒，重塑组织模式</a:t>
            </a:r>
            <a:endParaRPr lang="zh-CN" altLang="en-US" dirty="0"/>
          </a:p>
        </p:txBody>
      </p:sp>
      <p:sp>
        <p:nvSpPr>
          <p:cNvPr id="7" name="等腰三角形 6"/>
          <p:cNvSpPr/>
          <p:nvPr/>
        </p:nvSpPr>
        <p:spPr>
          <a:xfrm>
            <a:off x="754559" y="2414304"/>
            <a:ext cx="4320000" cy="3888000"/>
          </a:xfrm>
          <a:prstGeom prst="triangle">
            <a:avLst/>
          </a:prstGeom>
          <a:noFill/>
          <a:ln cmpd="sng">
            <a:solidFill>
              <a:srgbClr val="AE0B2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p:cNvSpPr/>
          <p:nvPr/>
        </p:nvSpPr>
        <p:spPr>
          <a:xfrm>
            <a:off x="742384" y="2018923"/>
            <a:ext cx="4427145" cy="181069"/>
          </a:xfrm>
          <a:prstGeom prst="rightArrow">
            <a:avLst/>
          </a:prstGeom>
          <a:solidFill>
            <a:srgbClr val="AE0B2A"/>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67058" y="2055457"/>
            <a:ext cx="5400000" cy="108000"/>
          </a:xfrm>
          <a:prstGeom prst="rect">
            <a:avLst/>
          </a:prstGeom>
          <a:solidFill>
            <a:srgbClr val="AE0B2A"/>
          </a:solid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42384" y="1280259"/>
            <a:ext cx="3186820" cy="738664"/>
          </a:xfrm>
          <a:prstGeom prst="rect">
            <a:avLst/>
          </a:prstGeom>
          <a:noFill/>
        </p:spPr>
        <p:txBody>
          <a:bodyPr wrap="square" rtlCol="0">
            <a:spAutoFit/>
          </a:bodyPr>
          <a:lstStyle/>
          <a:p>
            <a:r>
              <a:rPr lang="zh-CN" altLang="en-US" sz="2400" b="1" dirty="0"/>
              <a:t>从</a:t>
            </a:r>
            <a:r>
              <a:rPr lang="en-US" altLang="zh-CN" sz="2400" b="1" dirty="0"/>
              <a:t>......</a:t>
            </a:r>
            <a:endParaRPr lang="en-US" altLang="zh-CN" sz="2400" b="1" dirty="0"/>
          </a:p>
          <a:p>
            <a:r>
              <a:rPr lang="zh-CN" altLang="en-US" dirty="0"/>
              <a:t>组织像“流程机器”一样运作</a:t>
            </a:r>
            <a:endParaRPr lang="zh-CN" altLang="en-US" dirty="0"/>
          </a:p>
        </p:txBody>
      </p:sp>
      <p:sp>
        <p:nvSpPr>
          <p:cNvPr id="11" name="文本框 10"/>
          <p:cNvSpPr txBox="1"/>
          <p:nvPr/>
        </p:nvSpPr>
        <p:spPr>
          <a:xfrm>
            <a:off x="5767058" y="1279618"/>
            <a:ext cx="4859999" cy="738664"/>
          </a:xfrm>
          <a:prstGeom prst="rect">
            <a:avLst/>
          </a:prstGeom>
          <a:noFill/>
        </p:spPr>
        <p:txBody>
          <a:bodyPr wrap="square" rtlCol="0">
            <a:spAutoFit/>
          </a:bodyPr>
          <a:lstStyle/>
          <a:p>
            <a:r>
              <a:rPr lang="en-US" altLang="zh-CN" sz="2400" b="1" dirty="0"/>
              <a:t>......</a:t>
            </a:r>
            <a:r>
              <a:rPr lang="zh-CN" altLang="en-US" sz="2400" b="1" dirty="0"/>
              <a:t>到</a:t>
            </a:r>
            <a:endParaRPr lang="en-US" altLang="zh-CN" sz="2400" b="1" dirty="0"/>
          </a:p>
          <a:p>
            <a:r>
              <a:rPr lang="zh-CN" altLang="en-US" dirty="0"/>
              <a:t>组织成为生机勃勃、不断进化的“有机体”</a:t>
            </a:r>
            <a:endParaRPr lang="zh-CN" altLang="en-US" dirty="0"/>
          </a:p>
        </p:txBody>
      </p:sp>
      <p:cxnSp>
        <p:nvCxnSpPr>
          <p:cNvPr id="12" name="直接连接符 11"/>
          <p:cNvCxnSpPr/>
          <p:nvPr/>
        </p:nvCxnSpPr>
        <p:spPr>
          <a:xfrm>
            <a:off x="2194559" y="3710304"/>
            <a:ext cx="1440000" cy="0"/>
          </a:xfrm>
          <a:prstGeom prst="line">
            <a:avLst/>
          </a:prstGeom>
          <a:ln w="19050">
            <a:solidFill>
              <a:srgbClr val="AE0B2A"/>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74559" y="5006304"/>
            <a:ext cx="2880000" cy="0"/>
          </a:xfrm>
          <a:prstGeom prst="line">
            <a:avLst/>
          </a:prstGeom>
          <a:ln w="19050">
            <a:solidFill>
              <a:srgbClr val="AE0B2A"/>
            </a:solidFill>
            <a:prstDash val="lg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656536" y="3054307"/>
            <a:ext cx="521229" cy="52122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312348" y="4322923"/>
            <a:ext cx="288000" cy="28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45056" y="4322923"/>
            <a:ext cx="288000" cy="28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177765" y="4322923"/>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809229" y="54299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961629" y="55823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114029" y="57347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32498" y="55823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03901" y="57347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88498" y="573470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790669" y="54299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43069" y="55823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095469" y="57347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613938" y="55823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85341" y="57347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469938" y="5734704"/>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818646" y="54299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971046" y="55823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123446" y="57347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915" y="55823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813318" y="57347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497915" y="573470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08642" y="3130255"/>
            <a:ext cx="1148384" cy="369332"/>
          </a:xfrm>
          <a:prstGeom prst="rect">
            <a:avLst/>
          </a:prstGeom>
          <a:noFill/>
        </p:spPr>
        <p:txBody>
          <a:bodyPr wrap="square" rtlCol="0">
            <a:spAutoFit/>
          </a:bodyPr>
          <a:lstStyle/>
          <a:p>
            <a:pPr algn="ctr"/>
            <a:r>
              <a:rPr lang="zh-CN" altLang="en-US" dirty="0"/>
              <a:t>领导层</a:t>
            </a:r>
            <a:endParaRPr lang="zh-CN" altLang="en-US" dirty="0"/>
          </a:p>
        </p:txBody>
      </p:sp>
      <p:sp>
        <p:nvSpPr>
          <p:cNvPr id="37" name="文本框 36"/>
          <p:cNvSpPr txBox="1"/>
          <p:nvPr/>
        </p:nvSpPr>
        <p:spPr>
          <a:xfrm>
            <a:off x="108642" y="5471969"/>
            <a:ext cx="1128623" cy="369332"/>
          </a:xfrm>
          <a:prstGeom prst="rect">
            <a:avLst/>
          </a:prstGeom>
          <a:noFill/>
        </p:spPr>
        <p:txBody>
          <a:bodyPr wrap="square" rtlCol="0">
            <a:spAutoFit/>
          </a:bodyPr>
          <a:lstStyle/>
          <a:p>
            <a:pPr algn="ctr"/>
            <a:r>
              <a:rPr lang="zh-CN" altLang="en-US" dirty="0"/>
              <a:t>一线员工</a:t>
            </a:r>
            <a:endParaRPr lang="zh-CN" altLang="en-US" dirty="0"/>
          </a:p>
        </p:txBody>
      </p:sp>
      <p:sp>
        <p:nvSpPr>
          <p:cNvPr id="38" name="文本框 37"/>
          <p:cNvSpPr txBox="1"/>
          <p:nvPr/>
        </p:nvSpPr>
        <p:spPr>
          <a:xfrm>
            <a:off x="180367" y="4301112"/>
            <a:ext cx="1128622" cy="369332"/>
          </a:xfrm>
          <a:prstGeom prst="rect">
            <a:avLst/>
          </a:prstGeom>
          <a:noFill/>
        </p:spPr>
        <p:txBody>
          <a:bodyPr wrap="square" rtlCol="0">
            <a:spAutoFit/>
          </a:bodyPr>
          <a:lstStyle/>
          <a:p>
            <a:pPr algn="ctr"/>
            <a:r>
              <a:rPr lang="zh-CN" altLang="en-US" dirty="0"/>
              <a:t>中层干部</a:t>
            </a:r>
            <a:endParaRPr lang="zh-CN" altLang="en-US" dirty="0"/>
          </a:p>
        </p:txBody>
      </p:sp>
      <p:sp>
        <p:nvSpPr>
          <p:cNvPr id="39" name="椭圆 38"/>
          <p:cNvSpPr/>
          <p:nvPr/>
        </p:nvSpPr>
        <p:spPr>
          <a:xfrm>
            <a:off x="5508269" y="2946930"/>
            <a:ext cx="3082194" cy="3082194"/>
          </a:xfrm>
          <a:prstGeom prst="ellipse">
            <a:avLst/>
          </a:prstGeom>
          <a:noFill/>
          <a:ln>
            <a:solidFill>
              <a:srgbClr val="AE0B2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228988" y="369196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569804" y="3508112"/>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452963" y="3691969"/>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569804" y="387582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336122" y="3515477"/>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695045" y="3691969"/>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336122" y="387582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784362" y="4186376"/>
            <a:ext cx="521229" cy="52122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537798" y="418637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878614" y="4002519"/>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761773" y="418637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878614" y="4370233"/>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644932" y="400988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003855" y="4186376"/>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644932" y="437023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078526" y="511250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419342" y="4928650"/>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302501" y="5112507"/>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419342" y="5296364"/>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185660" y="4936015"/>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544583" y="5112507"/>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185660" y="529636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073359" y="475438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414175" y="4570528"/>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297334" y="4754385"/>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414175" y="4938242"/>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180493" y="4577893"/>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539416" y="475438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180493" y="493824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注: 线形(带强调线) 68"/>
          <p:cNvSpPr/>
          <p:nvPr/>
        </p:nvSpPr>
        <p:spPr>
          <a:xfrm>
            <a:off x="9020482" y="3377785"/>
            <a:ext cx="2724576" cy="832919"/>
          </a:xfrm>
          <a:prstGeom prst="accentCallout1">
            <a:avLst>
              <a:gd name="adj1" fmla="val 18750"/>
              <a:gd name="adj2" fmla="val -8333"/>
              <a:gd name="adj3" fmla="val 42935"/>
              <a:gd name="adj4" fmla="val -77020"/>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各个得到赋能的团队以客户为中心，紧密合作，实现共同目标，并能够快速分离重组</a:t>
            </a:r>
            <a:endParaRPr lang="zh-CN" altLang="en-US" sz="1400" dirty="0">
              <a:solidFill>
                <a:schemeClr val="tx1"/>
              </a:solidFill>
            </a:endParaRPr>
          </a:p>
        </p:txBody>
      </p:sp>
      <p:sp>
        <p:nvSpPr>
          <p:cNvPr id="70" name="标注: 线形(带强调线) 69"/>
          <p:cNvSpPr/>
          <p:nvPr/>
        </p:nvSpPr>
        <p:spPr>
          <a:xfrm>
            <a:off x="9020483" y="4694864"/>
            <a:ext cx="2724576" cy="832919"/>
          </a:xfrm>
          <a:prstGeom prst="accentCallout1">
            <a:avLst>
              <a:gd name="adj1" fmla="val 18750"/>
              <a:gd name="adj2" fmla="val -8333"/>
              <a:gd name="adj3" fmla="val -21196"/>
              <a:gd name="adj4" fmla="val -62469"/>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领导扮演协调、支持、赋能角色，帮助团队实现各自使命</a:t>
            </a:r>
            <a:endParaRPr lang="zh-CN" altLang="en-US" sz="1400" dirty="0">
              <a:solidFill>
                <a:schemeClr val="tx1"/>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敏捷组织：端到端，跨职能</a:t>
            </a:r>
            <a:endParaRPr lang="zh-CN" altLang="en-US" dirty="0"/>
          </a:p>
        </p:txBody>
      </p:sp>
      <p:sp>
        <p:nvSpPr>
          <p:cNvPr id="7" name="矩形 6"/>
          <p:cNvSpPr/>
          <p:nvPr/>
        </p:nvSpPr>
        <p:spPr>
          <a:xfrm>
            <a:off x="2127570" y="1883120"/>
            <a:ext cx="5730844" cy="3974472"/>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chemeClr val="tx1"/>
                </a:solidFill>
              </a:rPr>
              <a:t>敏捷部落</a:t>
            </a:r>
            <a:endParaRPr lang="zh-CN" altLang="en-US" b="1" dirty="0">
              <a:solidFill>
                <a:schemeClr val="tx1"/>
              </a:solidFill>
            </a:endParaRPr>
          </a:p>
        </p:txBody>
      </p:sp>
      <p:grpSp>
        <p:nvGrpSpPr>
          <p:cNvPr id="8" name="组合 7"/>
          <p:cNvGrpSpPr/>
          <p:nvPr/>
        </p:nvGrpSpPr>
        <p:grpSpPr>
          <a:xfrm>
            <a:off x="2227159" y="2263367"/>
            <a:ext cx="461727" cy="316872"/>
            <a:chOff x="588476" y="2245260"/>
            <a:chExt cx="461727" cy="316872"/>
          </a:xfrm>
        </p:grpSpPr>
        <p:sp>
          <p:nvSpPr>
            <p:cNvPr id="9" name="椭圆 8"/>
            <p:cNvSpPr/>
            <p:nvPr/>
          </p:nvSpPr>
          <p:spPr>
            <a:xfrm>
              <a:off x="660904" y="2245260"/>
              <a:ext cx="316872" cy="3168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1" dirty="0">
                <a:solidFill>
                  <a:schemeClr val="tx1"/>
                </a:solidFill>
              </a:endParaRPr>
            </a:p>
          </p:txBody>
        </p:sp>
        <p:sp>
          <p:nvSpPr>
            <p:cNvPr id="10" name="文本框 9"/>
            <p:cNvSpPr txBox="1"/>
            <p:nvPr/>
          </p:nvSpPr>
          <p:spPr>
            <a:xfrm>
              <a:off x="588476" y="2272891"/>
              <a:ext cx="461727" cy="261610"/>
            </a:xfrm>
            <a:prstGeom prst="rect">
              <a:avLst/>
            </a:prstGeom>
            <a:noFill/>
          </p:spPr>
          <p:txBody>
            <a:bodyPr wrap="square" rtlCol="0">
              <a:spAutoFit/>
            </a:bodyPr>
            <a:lstStyle/>
            <a:p>
              <a:pPr algn="ctr"/>
              <a:r>
                <a:rPr lang="en-US" altLang="zh-CN" sz="1100" b="1" dirty="0"/>
                <a:t>TL</a:t>
              </a:r>
              <a:endParaRPr lang="zh-CN" altLang="en-US" sz="1100" b="1" dirty="0"/>
            </a:p>
          </p:txBody>
        </p:sp>
      </p:grpSp>
      <p:grpSp>
        <p:nvGrpSpPr>
          <p:cNvPr id="11" name="组合 10"/>
          <p:cNvGrpSpPr/>
          <p:nvPr/>
        </p:nvGrpSpPr>
        <p:grpSpPr>
          <a:xfrm>
            <a:off x="2227158" y="2671245"/>
            <a:ext cx="461727" cy="316872"/>
            <a:chOff x="588476" y="2245260"/>
            <a:chExt cx="461727" cy="316872"/>
          </a:xfrm>
        </p:grpSpPr>
        <p:sp>
          <p:nvSpPr>
            <p:cNvPr id="12" name="椭圆 11"/>
            <p:cNvSpPr/>
            <p:nvPr/>
          </p:nvSpPr>
          <p:spPr>
            <a:xfrm>
              <a:off x="660904" y="2245260"/>
              <a:ext cx="316872" cy="3168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1" dirty="0">
                <a:solidFill>
                  <a:schemeClr val="tx1"/>
                </a:solidFill>
              </a:endParaRPr>
            </a:p>
          </p:txBody>
        </p:sp>
        <p:sp>
          <p:nvSpPr>
            <p:cNvPr id="13" name="文本框 12"/>
            <p:cNvSpPr txBox="1"/>
            <p:nvPr/>
          </p:nvSpPr>
          <p:spPr>
            <a:xfrm>
              <a:off x="588476" y="2272891"/>
              <a:ext cx="461727" cy="261610"/>
            </a:xfrm>
            <a:prstGeom prst="rect">
              <a:avLst/>
            </a:prstGeom>
            <a:noFill/>
          </p:spPr>
          <p:txBody>
            <a:bodyPr wrap="square" rtlCol="0">
              <a:spAutoFit/>
            </a:bodyPr>
            <a:lstStyle/>
            <a:p>
              <a:pPr algn="ctr"/>
              <a:r>
                <a:rPr lang="en-US" altLang="zh-CN" sz="1100" b="1" dirty="0"/>
                <a:t>AC</a:t>
              </a:r>
              <a:endParaRPr lang="zh-CN" altLang="en-US" sz="1100" b="1" dirty="0"/>
            </a:p>
          </p:txBody>
        </p:sp>
      </p:grpSp>
      <p:sp>
        <p:nvSpPr>
          <p:cNvPr id="14" name="矩形 13"/>
          <p:cNvSpPr/>
          <p:nvPr/>
        </p:nvSpPr>
        <p:spPr>
          <a:xfrm>
            <a:off x="2299586" y="3192628"/>
            <a:ext cx="5386812" cy="360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t>小组</a:t>
            </a:r>
            <a:r>
              <a:rPr lang="en-US" altLang="zh-CN" sz="1600" b="1" dirty="0"/>
              <a:t>1</a:t>
            </a:r>
            <a:endParaRPr lang="zh-CN" altLang="en-US" sz="1600" b="1" dirty="0"/>
          </a:p>
        </p:txBody>
      </p:sp>
      <p:sp>
        <p:nvSpPr>
          <p:cNvPr id="15" name="矩形 14"/>
          <p:cNvSpPr/>
          <p:nvPr/>
        </p:nvSpPr>
        <p:spPr>
          <a:xfrm>
            <a:off x="2299586" y="3710834"/>
            <a:ext cx="5386812" cy="360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t>小组</a:t>
            </a:r>
            <a:r>
              <a:rPr lang="en-US" altLang="zh-CN" sz="1600" b="1" dirty="0"/>
              <a:t>2</a:t>
            </a:r>
            <a:endParaRPr lang="zh-CN" altLang="en-US" sz="1600" b="1" dirty="0"/>
          </a:p>
        </p:txBody>
      </p:sp>
      <p:sp>
        <p:nvSpPr>
          <p:cNvPr id="16" name="矩形 15"/>
          <p:cNvSpPr/>
          <p:nvPr/>
        </p:nvSpPr>
        <p:spPr>
          <a:xfrm>
            <a:off x="2299586" y="4229040"/>
            <a:ext cx="5386812" cy="360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t>小组</a:t>
            </a:r>
            <a:r>
              <a:rPr lang="en-US" altLang="zh-CN" sz="1600" b="1" dirty="0"/>
              <a:t>3</a:t>
            </a:r>
            <a:endParaRPr lang="zh-CN" altLang="en-US" sz="1600" b="1" dirty="0"/>
          </a:p>
        </p:txBody>
      </p:sp>
      <p:sp>
        <p:nvSpPr>
          <p:cNvPr id="17" name="矩形 16"/>
          <p:cNvSpPr/>
          <p:nvPr/>
        </p:nvSpPr>
        <p:spPr>
          <a:xfrm>
            <a:off x="2299586" y="4747246"/>
            <a:ext cx="5386812" cy="360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t>小组</a:t>
            </a:r>
            <a:r>
              <a:rPr lang="en-US" altLang="zh-CN" sz="1600" b="1" dirty="0"/>
              <a:t>4</a:t>
            </a:r>
            <a:endParaRPr lang="zh-CN" altLang="en-US" sz="1600" b="1" dirty="0"/>
          </a:p>
        </p:txBody>
      </p:sp>
      <p:sp>
        <p:nvSpPr>
          <p:cNvPr id="18" name="矩形 17"/>
          <p:cNvSpPr/>
          <p:nvPr/>
        </p:nvSpPr>
        <p:spPr>
          <a:xfrm>
            <a:off x="2299586" y="5265450"/>
            <a:ext cx="5386812" cy="3600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t>小组</a:t>
            </a:r>
            <a:r>
              <a:rPr lang="en-US" altLang="zh-CN" sz="1600" b="1" dirty="0"/>
              <a:t>5</a:t>
            </a:r>
            <a:endParaRPr lang="zh-CN" altLang="en-US" sz="1600" b="1" dirty="0"/>
          </a:p>
        </p:txBody>
      </p:sp>
      <p:sp>
        <p:nvSpPr>
          <p:cNvPr id="19" name="椭圆 18"/>
          <p:cNvSpPr/>
          <p:nvPr/>
        </p:nvSpPr>
        <p:spPr>
          <a:xfrm>
            <a:off x="3132505" y="3262692"/>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132505" y="3781381"/>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132505" y="4300070"/>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32505" y="4818760"/>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32505" y="5337450"/>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493659" y="1520763"/>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06262" y="3262692"/>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506262" y="3781381"/>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06262" y="4300071"/>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506262" y="4818761"/>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506262" y="5337450"/>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257698" y="429910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883941" y="429910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880019" y="4817308"/>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880019" y="5337450"/>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493659" y="1883120"/>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53776" y="481390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249776" y="3262692"/>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878019" y="3781381"/>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626098" y="4299104"/>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626098" y="4812612"/>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493659" y="2245477"/>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878019" y="3262692"/>
            <a:ext cx="216000" cy="216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992992" y="430519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19494" y="429910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986993" y="4812612"/>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49776" y="533745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631831" y="533745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964915" y="1519509"/>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9964915" y="1883120"/>
            <a:ext cx="216000" cy="2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626098" y="3262692"/>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5305807" y="4299104"/>
            <a:ext cx="316872" cy="276999"/>
          </a:xfrm>
          <a:prstGeom prst="rect">
            <a:avLst/>
          </a:prstGeom>
          <a:noFill/>
        </p:spPr>
        <p:txBody>
          <a:bodyPr wrap="square" rtlCol="0" anchor="ctr">
            <a:spAutoFit/>
          </a:bodyPr>
          <a:lstStyle/>
          <a:p>
            <a:pPr algn="ctr"/>
            <a:r>
              <a:rPr lang="en-US" altLang="zh-CN" sz="1200" dirty="0"/>
              <a:t>…</a:t>
            </a:r>
            <a:endParaRPr lang="zh-CN" altLang="en-US" sz="1200" dirty="0"/>
          </a:p>
        </p:txBody>
      </p:sp>
      <p:sp>
        <p:nvSpPr>
          <p:cNvPr id="51" name="椭圆 50"/>
          <p:cNvSpPr/>
          <p:nvPr/>
        </p:nvSpPr>
        <p:spPr>
          <a:xfrm>
            <a:off x="5345386" y="532272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4931699" y="5322724"/>
            <a:ext cx="316872" cy="276999"/>
          </a:xfrm>
          <a:prstGeom prst="rect">
            <a:avLst/>
          </a:prstGeom>
          <a:noFill/>
        </p:spPr>
        <p:txBody>
          <a:bodyPr wrap="square" rtlCol="0" anchor="ctr">
            <a:spAutoFit/>
          </a:bodyPr>
          <a:lstStyle/>
          <a:p>
            <a:pPr algn="ctr"/>
            <a:r>
              <a:rPr lang="en-US" altLang="zh-CN" sz="1200" dirty="0"/>
              <a:t>…</a:t>
            </a:r>
            <a:endParaRPr lang="zh-CN" altLang="en-US" sz="1200" dirty="0"/>
          </a:p>
        </p:txBody>
      </p:sp>
      <p:sp>
        <p:nvSpPr>
          <p:cNvPr id="53" name="椭圆 52"/>
          <p:cNvSpPr/>
          <p:nvPr/>
        </p:nvSpPr>
        <p:spPr>
          <a:xfrm>
            <a:off x="5712502" y="5322724"/>
            <a:ext cx="216000" cy="2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086388" y="4299104"/>
            <a:ext cx="216000" cy="2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993666" y="3262553"/>
            <a:ext cx="216000" cy="2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951413" y="426919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464982" y="426208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294779" y="5286724"/>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9928915" y="2209477"/>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833003" y="3226553"/>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注: 线形(带强调线) 60"/>
          <p:cNvSpPr/>
          <p:nvPr/>
        </p:nvSpPr>
        <p:spPr>
          <a:xfrm flipH="1">
            <a:off x="104553" y="2057042"/>
            <a:ext cx="1534125" cy="641834"/>
          </a:xfrm>
          <a:prstGeom prst="accentCallout1">
            <a:avLst>
              <a:gd name="adj1" fmla="val 18750"/>
              <a:gd name="adj2" fmla="val -8333"/>
              <a:gd name="adj3" fmla="val 46204"/>
              <a:gd name="adj4" fmla="val -4102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tx1"/>
                </a:solidFill>
              </a:rPr>
              <a:t>部落</a:t>
            </a:r>
            <a:r>
              <a:rPr lang="en-US" altLang="zh-CN" sz="1400" b="1" dirty="0">
                <a:solidFill>
                  <a:schemeClr val="tx1"/>
                </a:solidFill>
              </a:rPr>
              <a:t>——</a:t>
            </a:r>
            <a:r>
              <a:rPr lang="zh-CN" altLang="en-US" sz="1400" b="1" dirty="0">
                <a:solidFill>
                  <a:schemeClr val="tx1"/>
                </a:solidFill>
              </a:rPr>
              <a:t>对业务细分或职能领域负责</a:t>
            </a:r>
            <a:endParaRPr lang="zh-CN" altLang="en-US" sz="1400" b="1" dirty="0">
              <a:solidFill>
                <a:schemeClr val="tx1"/>
              </a:solidFill>
            </a:endParaRPr>
          </a:p>
        </p:txBody>
      </p:sp>
      <p:sp>
        <p:nvSpPr>
          <p:cNvPr id="62" name="标注: 线形(带强调线) 61"/>
          <p:cNvSpPr/>
          <p:nvPr/>
        </p:nvSpPr>
        <p:spPr>
          <a:xfrm>
            <a:off x="8833984" y="3049636"/>
            <a:ext cx="2061407" cy="641834"/>
          </a:xfrm>
          <a:prstGeom prst="accentCallout1">
            <a:avLst>
              <a:gd name="adj1" fmla="val 18750"/>
              <a:gd name="adj2" fmla="val -8333"/>
              <a:gd name="adj3" fmla="val 46204"/>
              <a:gd name="adj4" fmla="val -4102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tx1"/>
                </a:solidFill>
              </a:rPr>
              <a:t>敏捷小组</a:t>
            </a:r>
            <a:r>
              <a:rPr lang="en-US" altLang="zh-CN" sz="1400" b="1" dirty="0">
                <a:solidFill>
                  <a:schemeClr val="tx1"/>
                </a:solidFill>
              </a:rPr>
              <a:t>——</a:t>
            </a:r>
            <a:r>
              <a:rPr lang="zh-CN" altLang="en-US" sz="1400" b="1" dirty="0">
                <a:solidFill>
                  <a:schemeClr val="tx1"/>
                </a:solidFill>
              </a:rPr>
              <a:t>自组织跨职能小组</a:t>
            </a:r>
            <a:endParaRPr lang="zh-CN" altLang="en-US" sz="1400" b="1" dirty="0">
              <a:solidFill>
                <a:schemeClr val="tx1"/>
              </a:solidFill>
            </a:endParaRPr>
          </a:p>
        </p:txBody>
      </p:sp>
      <p:cxnSp>
        <p:nvCxnSpPr>
          <p:cNvPr id="63" name="直接连接符 62"/>
          <p:cNvCxnSpPr/>
          <p:nvPr/>
        </p:nvCxnSpPr>
        <p:spPr>
          <a:xfrm>
            <a:off x="3279886" y="6037369"/>
            <a:ext cx="991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68" idx="2"/>
          </p:cNvCxnSpPr>
          <p:nvPr/>
        </p:nvCxnSpPr>
        <p:spPr>
          <a:xfrm flipH="1" flipV="1">
            <a:off x="3616051" y="5739897"/>
            <a:ext cx="360952" cy="29747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3202810" y="6062103"/>
            <a:ext cx="2370047" cy="307777"/>
          </a:xfrm>
          <a:prstGeom prst="rect">
            <a:avLst/>
          </a:prstGeom>
          <a:noFill/>
        </p:spPr>
        <p:txBody>
          <a:bodyPr wrap="square" rtlCol="0">
            <a:spAutoFit/>
          </a:bodyPr>
          <a:lstStyle/>
          <a:p>
            <a:r>
              <a:rPr lang="zh-CN" altLang="en-US" sz="1400" b="1" dirty="0"/>
              <a:t>职能</a:t>
            </a:r>
            <a:r>
              <a:rPr lang="en-US" altLang="zh-CN" sz="1400" b="1" dirty="0"/>
              <a:t>——</a:t>
            </a:r>
            <a:r>
              <a:rPr lang="zh-CN" altLang="en-US" sz="1400" b="1" dirty="0"/>
              <a:t>同一领域专家小组</a:t>
            </a:r>
            <a:endParaRPr lang="zh-CN" altLang="en-US" sz="1400" b="1" dirty="0"/>
          </a:p>
        </p:txBody>
      </p:sp>
      <p:sp>
        <p:nvSpPr>
          <p:cNvPr id="66" name="文本框 65"/>
          <p:cNvSpPr txBox="1"/>
          <p:nvPr/>
        </p:nvSpPr>
        <p:spPr>
          <a:xfrm>
            <a:off x="8709659" y="1473620"/>
            <a:ext cx="1011029" cy="307777"/>
          </a:xfrm>
          <a:prstGeom prst="rect">
            <a:avLst/>
          </a:prstGeom>
          <a:noFill/>
        </p:spPr>
        <p:txBody>
          <a:bodyPr wrap="square" rtlCol="0">
            <a:spAutoFit/>
          </a:bodyPr>
          <a:lstStyle/>
          <a:p>
            <a:r>
              <a:rPr lang="zh-CN" altLang="en-US" sz="1400" dirty="0"/>
              <a:t>敏捷组长</a:t>
            </a:r>
            <a:endParaRPr lang="zh-CN" altLang="en-US" sz="1400" dirty="0"/>
          </a:p>
        </p:txBody>
      </p:sp>
      <p:sp>
        <p:nvSpPr>
          <p:cNvPr id="67" name="文本框 66"/>
          <p:cNvSpPr txBox="1"/>
          <p:nvPr/>
        </p:nvSpPr>
        <p:spPr>
          <a:xfrm>
            <a:off x="8709659" y="1841548"/>
            <a:ext cx="1103220" cy="307777"/>
          </a:xfrm>
          <a:prstGeom prst="rect">
            <a:avLst/>
          </a:prstGeom>
          <a:noFill/>
        </p:spPr>
        <p:txBody>
          <a:bodyPr wrap="square" rtlCol="0">
            <a:spAutoFit/>
          </a:bodyPr>
          <a:lstStyle/>
          <a:p>
            <a:r>
              <a:rPr lang="zh-CN" altLang="en-US" sz="1400" dirty="0"/>
              <a:t>业务分析师</a:t>
            </a:r>
            <a:endParaRPr lang="zh-CN" altLang="en-US" sz="1400" dirty="0"/>
          </a:p>
        </p:txBody>
      </p:sp>
      <p:sp>
        <p:nvSpPr>
          <p:cNvPr id="68" name="矩形 67"/>
          <p:cNvSpPr/>
          <p:nvPr/>
        </p:nvSpPr>
        <p:spPr>
          <a:xfrm>
            <a:off x="3464982" y="3147166"/>
            <a:ext cx="302138" cy="25927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8709659" y="2209477"/>
            <a:ext cx="1103220" cy="307777"/>
          </a:xfrm>
          <a:prstGeom prst="rect">
            <a:avLst/>
          </a:prstGeom>
          <a:noFill/>
        </p:spPr>
        <p:txBody>
          <a:bodyPr wrap="square" rtlCol="0">
            <a:spAutoFit/>
          </a:bodyPr>
          <a:lstStyle/>
          <a:p>
            <a:r>
              <a:rPr lang="zh-CN" altLang="en-US" sz="1400" dirty="0"/>
              <a:t>市场营销师</a:t>
            </a:r>
            <a:endParaRPr lang="zh-CN" altLang="en-US" sz="1400" dirty="0"/>
          </a:p>
        </p:txBody>
      </p:sp>
      <p:sp>
        <p:nvSpPr>
          <p:cNvPr id="70" name="文本框 69"/>
          <p:cNvSpPr txBox="1"/>
          <p:nvPr/>
        </p:nvSpPr>
        <p:spPr>
          <a:xfrm>
            <a:off x="10281497" y="1508974"/>
            <a:ext cx="1103220" cy="307777"/>
          </a:xfrm>
          <a:prstGeom prst="rect">
            <a:avLst/>
          </a:prstGeom>
          <a:noFill/>
        </p:spPr>
        <p:txBody>
          <a:bodyPr wrap="square" rtlCol="0">
            <a:spAutoFit/>
          </a:bodyPr>
          <a:lstStyle/>
          <a:p>
            <a:r>
              <a:rPr lang="zh-CN" altLang="en-US" sz="1400" dirty="0"/>
              <a:t>开发工程师</a:t>
            </a:r>
            <a:endParaRPr lang="zh-CN" altLang="en-US" sz="1400" dirty="0"/>
          </a:p>
        </p:txBody>
      </p:sp>
      <p:sp>
        <p:nvSpPr>
          <p:cNvPr id="71" name="文本框 70"/>
          <p:cNvSpPr txBox="1"/>
          <p:nvPr/>
        </p:nvSpPr>
        <p:spPr>
          <a:xfrm>
            <a:off x="10281497" y="1852794"/>
            <a:ext cx="1103220" cy="307777"/>
          </a:xfrm>
          <a:prstGeom prst="rect">
            <a:avLst/>
          </a:prstGeom>
          <a:noFill/>
        </p:spPr>
        <p:txBody>
          <a:bodyPr wrap="square" rtlCol="0">
            <a:spAutoFit/>
          </a:bodyPr>
          <a:lstStyle/>
          <a:p>
            <a:r>
              <a:rPr lang="zh-CN" altLang="en-US" sz="1400" dirty="0"/>
              <a:t>测试工程师</a:t>
            </a:r>
            <a:endParaRPr lang="zh-CN" altLang="en-US" sz="1400" dirty="0"/>
          </a:p>
        </p:txBody>
      </p:sp>
      <p:sp>
        <p:nvSpPr>
          <p:cNvPr id="72" name="文本框 71"/>
          <p:cNvSpPr txBox="1"/>
          <p:nvPr/>
        </p:nvSpPr>
        <p:spPr>
          <a:xfrm>
            <a:off x="10281497" y="2196614"/>
            <a:ext cx="1103220" cy="307777"/>
          </a:xfrm>
          <a:prstGeom prst="rect">
            <a:avLst/>
          </a:prstGeom>
          <a:noFill/>
        </p:spPr>
        <p:txBody>
          <a:bodyPr wrap="square" rtlCol="0">
            <a:spAutoFit/>
          </a:bodyPr>
          <a:lstStyle/>
          <a:p>
            <a:r>
              <a:rPr lang="zh-CN" altLang="en-US" sz="1400" dirty="0"/>
              <a:t>职能领导</a:t>
            </a:r>
            <a:endParaRPr lang="zh-CN" altLang="en-US" sz="140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企业数字化转型的六个阶段</a:t>
            </a:r>
            <a:endParaRPr lang="zh-HK" altLang="en-US" dirty="0"/>
          </a:p>
        </p:txBody>
      </p:sp>
      <p:grpSp>
        <p:nvGrpSpPr>
          <p:cNvPr id="35" name="1859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89660" y="1358199"/>
            <a:ext cx="10858499" cy="4586952"/>
            <a:chOff x="660400" y="1556673"/>
            <a:chExt cx="10858499" cy="4586952"/>
          </a:xfrm>
        </p:grpSpPr>
        <p:sp>
          <p:nvSpPr>
            <p:cNvPr id="36" name="í$ľíḓê"/>
            <p:cNvSpPr txBox="1"/>
            <p:nvPr/>
          </p:nvSpPr>
          <p:spPr bwMode="auto">
            <a:xfrm>
              <a:off x="9779000" y="2003100"/>
              <a:ext cx="1739899" cy="4140525"/>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数字化转型成为了一种商业方式，因为管理人员和战略专家们认识到变化是一种常态。应当建立一个新的生态系统，以便根据技术和市场趋势来确定和采取行动，并最终形成规模。</a:t>
              </a:r>
              <a:endParaRPr lang="en-US" altLang="zh-CN" dirty="0">
                <a:solidFill>
                  <a:schemeClr val="tx1"/>
                </a:solidFill>
              </a:endParaRPr>
            </a:p>
          </p:txBody>
        </p:sp>
        <p:sp>
          <p:nvSpPr>
            <p:cNvPr id="37" name="ï$1îďê"/>
            <p:cNvSpPr txBox="1"/>
            <p:nvPr/>
          </p:nvSpPr>
          <p:spPr bwMode="auto">
            <a:xfrm>
              <a:off x="9778999" y="1556673"/>
              <a:ext cx="1739899" cy="395951"/>
            </a:xfrm>
            <a:prstGeom prst="rect">
              <a:avLst/>
            </a:prstGeom>
            <a:solidFill>
              <a:schemeClr val="accent1"/>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rPr>
                <a:t>阶段六：创新并适应</a:t>
              </a:r>
              <a:endParaRPr lang="en-US" altLang="zh-CN" sz="1300" b="1" dirty="0">
                <a:solidFill>
                  <a:schemeClr val="bg1"/>
                </a:solidFill>
              </a:endParaRPr>
            </a:p>
          </p:txBody>
        </p:sp>
        <p:sp>
          <p:nvSpPr>
            <p:cNvPr id="40" name="ïṥḷíḍé"/>
            <p:cNvSpPr txBox="1"/>
            <p:nvPr/>
          </p:nvSpPr>
          <p:spPr bwMode="auto">
            <a:xfrm>
              <a:off x="7955281" y="2443363"/>
              <a:ext cx="1739899" cy="3700262"/>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专注于数字化转型的组织以业务和客户为中心的目标形成了指导策略。企业的新的基础设施构建了角色、专业知识、模型、流程和系统来支持数字化转型的目标实现。</a:t>
              </a:r>
              <a:endParaRPr lang="en-US" altLang="zh-CN" dirty="0">
                <a:solidFill>
                  <a:schemeClr val="tx1"/>
                </a:solidFill>
              </a:endParaRPr>
            </a:p>
          </p:txBody>
        </p:sp>
        <p:sp>
          <p:nvSpPr>
            <p:cNvPr id="41" name="íṡļíḍe"/>
            <p:cNvSpPr txBox="1"/>
            <p:nvPr/>
          </p:nvSpPr>
          <p:spPr bwMode="auto">
            <a:xfrm>
              <a:off x="7955280" y="1996935"/>
              <a:ext cx="1739899" cy="395951"/>
            </a:xfrm>
            <a:prstGeom prst="rect">
              <a:avLst/>
            </a:prstGeom>
            <a:solidFill>
              <a:schemeClr val="accent2"/>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rPr>
                <a:t>阶段五：集中性</a:t>
              </a:r>
              <a:endParaRPr lang="en-US" altLang="zh-CN" sz="1300" b="1" dirty="0">
                <a:solidFill>
                  <a:schemeClr val="bg1"/>
                </a:solidFill>
              </a:endParaRPr>
            </a:p>
          </p:txBody>
        </p:sp>
        <p:sp>
          <p:nvSpPr>
            <p:cNvPr id="46" name="ïšļíḋé"/>
            <p:cNvSpPr txBox="1"/>
            <p:nvPr/>
          </p:nvSpPr>
          <p:spPr bwMode="auto">
            <a:xfrm>
              <a:off x="6131561" y="2897060"/>
              <a:ext cx="1739899" cy="3246565"/>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个体小组发现了协作的优势，因为他们的研究、工作以及共享的观点有助于完成企业级别数字化转型、并且形成针对数字化转型的业务、技术以及投资战略路线图。</a:t>
              </a:r>
              <a:endParaRPr lang="en-US" altLang="zh-CN" dirty="0">
                <a:solidFill>
                  <a:schemeClr val="tx1"/>
                </a:solidFill>
              </a:endParaRPr>
            </a:p>
          </p:txBody>
        </p:sp>
        <p:sp>
          <p:nvSpPr>
            <p:cNvPr id="47" name="îŝ1iḑe"/>
            <p:cNvSpPr txBox="1"/>
            <p:nvPr/>
          </p:nvSpPr>
          <p:spPr bwMode="auto">
            <a:xfrm>
              <a:off x="6131560" y="2450634"/>
              <a:ext cx="1739899" cy="395951"/>
            </a:xfrm>
            <a:prstGeom prst="rect">
              <a:avLst/>
            </a:prstGeom>
            <a:solidFill>
              <a:schemeClr val="accent2"/>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rPr>
                <a:t>阶段四：战略性</a:t>
              </a:r>
              <a:endParaRPr lang="en-US" altLang="zh-CN" sz="1300" b="1" dirty="0">
                <a:solidFill>
                  <a:schemeClr val="bg1"/>
                </a:solidFill>
              </a:endParaRPr>
            </a:p>
          </p:txBody>
        </p:sp>
        <p:sp>
          <p:nvSpPr>
            <p:cNvPr id="50" name="ïsľide"/>
            <p:cNvSpPr txBox="1"/>
            <p:nvPr/>
          </p:nvSpPr>
          <p:spPr bwMode="auto">
            <a:xfrm>
              <a:off x="4307841" y="3344596"/>
              <a:ext cx="1739899" cy="2799029"/>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数字化能力的引入变成是主动行为，并且在更有潜力、更有能力的水平上执行。计划变得更加有效、全面。其结果是，寻找到了数字化合作伙伴、新的资源和技术来支持执行。</a:t>
              </a:r>
              <a:endParaRPr lang="en-US" altLang="zh-CN" dirty="0">
                <a:solidFill>
                  <a:schemeClr val="tx1"/>
                </a:solidFill>
              </a:endParaRPr>
            </a:p>
          </p:txBody>
        </p:sp>
        <p:sp>
          <p:nvSpPr>
            <p:cNvPr id="51" name="îSḻiḍé"/>
            <p:cNvSpPr txBox="1"/>
            <p:nvPr/>
          </p:nvSpPr>
          <p:spPr bwMode="auto">
            <a:xfrm>
              <a:off x="4307840" y="2898169"/>
              <a:ext cx="1739899" cy="395951"/>
            </a:xfrm>
            <a:prstGeom prst="rect">
              <a:avLst/>
            </a:prstGeom>
            <a:solidFill>
              <a:schemeClr val="accent2"/>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rPr>
                <a:t>阶段三：正规化</a:t>
              </a:r>
              <a:endParaRPr lang="en-US" altLang="zh-CN" sz="1300" b="1" dirty="0">
                <a:solidFill>
                  <a:schemeClr val="bg1"/>
                </a:solidFill>
              </a:endParaRPr>
            </a:p>
          </p:txBody>
        </p:sp>
        <p:sp>
          <p:nvSpPr>
            <p:cNvPr id="54" name="ïśļiḍê"/>
            <p:cNvSpPr txBox="1"/>
            <p:nvPr/>
          </p:nvSpPr>
          <p:spPr bwMode="auto">
            <a:xfrm>
              <a:off x="2484121" y="3798294"/>
              <a:ext cx="1739899" cy="234533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尝试采用有限数量的数字化技术驱动公司范围内的数字化素养和创造力提升（尽管程度各不相同），旨在寻找数字化接触点和流程。</a:t>
              </a:r>
              <a:endParaRPr lang="en-US" altLang="zh-CN" dirty="0">
                <a:solidFill>
                  <a:schemeClr val="tx1"/>
                </a:solidFill>
              </a:endParaRPr>
            </a:p>
          </p:txBody>
        </p:sp>
        <p:sp>
          <p:nvSpPr>
            <p:cNvPr id="55" name="ïSlïḑe"/>
            <p:cNvSpPr txBox="1"/>
            <p:nvPr/>
          </p:nvSpPr>
          <p:spPr bwMode="auto">
            <a:xfrm>
              <a:off x="2484120" y="3351868"/>
              <a:ext cx="1739899" cy="395951"/>
            </a:xfrm>
            <a:prstGeom prst="rect">
              <a:avLst/>
            </a:prstGeom>
            <a:solidFill>
              <a:schemeClr val="accent2"/>
            </a:solidFill>
            <a:ln>
              <a:noFill/>
            </a:ln>
          </p:spPr>
          <p:txBody>
            <a:bodyPr wrap="square" lIns="91440" tIns="45720" rIns="91440" bIns="45720" anchor="ctr">
              <a:normAutofit fontScale="92500"/>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400" b="1" dirty="0">
                  <a:solidFill>
                    <a:schemeClr val="bg1"/>
                  </a:solidFill>
                </a:rPr>
                <a:t>阶段二：存在并活跃</a:t>
              </a:r>
              <a:endParaRPr lang="en-US" altLang="zh-CN" sz="1400" b="1" dirty="0">
                <a:solidFill>
                  <a:schemeClr val="bg1"/>
                </a:solidFill>
              </a:endParaRPr>
            </a:p>
          </p:txBody>
        </p:sp>
        <p:sp>
          <p:nvSpPr>
            <p:cNvPr id="58" name="íś1ïďê"/>
            <p:cNvSpPr txBox="1"/>
            <p:nvPr/>
          </p:nvSpPr>
          <p:spPr bwMode="auto">
            <a:xfrm>
              <a:off x="660401" y="4248912"/>
              <a:ext cx="1739899" cy="1894713"/>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171450" indent="-171450">
                <a:lnSpc>
                  <a:spcPct val="150000"/>
                </a:lnSpc>
                <a:spcBef>
                  <a:spcPct val="0"/>
                </a:spcBef>
                <a:buFont typeface="Arial" panose="020B0604020202020204" pitchFamily="34" charset="0"/>
                <a:buChar cha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dirty="0">
                  <a:solidFill>
                    <a:schemeClr val="tx1"/>
                  </a:solidFill>
                </a:rPr>
                <a:t>企业从一个熟悉而传统的客户、流程、指标、商业模式和技术角度进行运作，并且相信这是与数字化相关的解决方案。</a:t>
              </a:r>
              <a:endParaRPr lang="en-US" altLang="zh-CN" sz="1100" dirty="0">
                <a:solidFill>
                  <a:schemeClr val="tx1"/>
                </a:solidFill>
              </a:endParaRPr>
            </a:p>
          </p:txBody>
        </p:sp>
        <p:sp>
          <p:nvSpPr>
            <p:cNvPr id="59" name="íSḷîḋê"/>
            <p:cNvSpPr txBox="1"/>
            <p:nvPr/>
          </p:nvSpPr>
          <p:spPr bwMode="auto">
            <a:xfrm>
              <a:off x="660400" y="3802485"/>
              <a:ext cx="1739899" cy="395951"/>
            </a:xfrm>
            <a:prstGeom prst="rect">
              <a:avLst/>
            </a:prstGeom>
            <a:solidFill>
              <a:schemeClr val="accent2"/>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rPr>
                <a:t>阶段一：传统运营</a:t>
              </a:r>
              <a:endParaRPr lang="en-US" altLang="zh-CN" sz="1300" b="1" dirty="0">
                <a:solidFill>
                  <a:schemeClr val="bg1"/>
                </a:solidFill>
              </a:endParaRPr>
            </a:p>
          </p:txBody>
        </p:sp>
      </p:grpSp>
      <p:sp>
        <p:nvSpPr>
          <p:cNvPr id="8" name="箭头: 右 7"/>
          <p:cNvSpPr/>
          <p:nvPr/>
        </p:nvSpPr>
        <p:spPr>
          <a:xfrm>
            <a:off x="589660" y="6103088"/>
            <a:ext cx="10957298" cy="425303"/>
          </a:xfrm>
          <a:prstGeom prst="rightArrow">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不同类型的业务可能同一时间处于不同的阶段，这是正常的发展现象</a:t>
            </a:r>
            <a:endParaRPr lang="zh-HK" altLang="en-US" sz="1600" b="1"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endParaRPr lang="zh-CN" altLang="en-US"/>
          </a:p>
        </p:txBody>
      </p:sp>
      <p:sp>
        <p:nvSpPr>
          <p:cNvPr id="8" name="文本占位符 7"/>
          <p:cNvSpPr>
            <a:spLocks noGrp="1"/>
          </p:cNvSpPr>
          <p:nvPr>
            <p:ph type="body" sz="quarter" idx="4294967295"/>
          </p:nvPr>
        </p:nvSpPr>
        <p:spPr>
          <a:xfrm>
            <a:off x="0" y="961390"/>
            <a:ext cx="10852150" cy="5388610"/>
          </a:xfrm>
        </p:spPr>
        <p:txBody>
          <a:bodyPr/>
          <a:lstStyle/>
          <a:p>
            <a:pPr marL="0" indent="0">
              <a:buNone/>
            </a:pPr>
            <a:r>
              <a:rPr lang="en-US" altLang="zh-CN" sz="4400" dirty="0">
                <a:ln/>
                <a:solidFill>
                  <a:schemeClr val="accent1"/>
                </a:solidFill>
                <a:effectLst>
                  <a:outerShdw blurRad="38100" dist="25400" dir="5400000" algn="ctr" rotWithShape="0">
                    <a:srgbClr val="6E747A">
                      <a:alpha val="43000"/>
                    </a:srgbClr>
                  </a:outerShdw>
                </a:effectLst>
              </a:rPr>
              <a:t>     </a:t>
            </a:r>
            <a:endParaRPr lang="en-US" altLang="zh-CN" sz="4400" dirty="0">
              <a:ln/>
              <a:solidFill>
                <a:schemeClr val="accent1"/>
              </a:solidFill>
              <a:effectLst>
                <a:outerShdw blurRad="38100" dist="25400" dir="5400000" algn="ctr" rotWithShape="0">
                  <a:srgbClr val="6E747A">
                    <a:alpha val="43000"/>
                  </a:srgbClr>
                </a:outerShdw>
              </a:effectLst>
            </a:endParaRPr>
          </a:p>
          <a:p>
            <a:endParaRPr lang="en-US" altLang="zh-CN" sz="4400" dirty="0">
              <a:ln/>
              <a:solidFill>
                <a:schemeClr val="accent1"/>
              </a:solidFill>
              <a:effectLst>
                <a:outerShdw blurRad="38100" dist="25400" dir="5400000" algn="ctr" rotWithShape="0">
                  <a:srgbClr val="6E747A">
                    <a:alpha val="43000"/>
                  </a:srgbClr>
                </a:outerShdw>
              </a:effectLst>
            </a:endParaRPr>
          </a:p>
          <a:p>
            <a:pPr marL="0" indent="0">
              <a:buNone/>
            </a:pPr>
            <a:r>
              <a:rPr lang="en-US" altLang="zh-CN" sz="4400" dirty="0">
                <a:ln/>
                <a:solidFill>
                  <a:schemeClr val="accent1"/>
                </a:solidFill>
                <a:effectLst>
                  <a:outerShdw blurRad="38100" dist="25400" dir="5400000" algn="ctr" rotWithShape="0">
                    <a:srgbClr val="6E747A">
                      <a:alpha val="43000"/>
                    </a:srgbClr>
                  </a:outerShdw>
                </a:effectLst>
              </a:rPr>
              <a:t>        </a:t>
            </a:r>
            <a:r>
              <a:rPr lang="zh-CN" altLang="en-US" sz="4400" dirty="0">
                <a:ln/>
                <a:solidFill>
                  <a:schemeClr val="accent1"/>
                </a:solidFill>
                <a:effectLst>
                  <a:outerShdw blurRad="38100" dist="25400" dir="5400000" algn="ctr" rotWithShape="0">
                    <a:srgbClr val="6E747A">
                      <a:alpha val="43000"/>
                    </a:srgbClr>
                  </a:outerShdw>
                </a:effectLst>
              </a:rPr>
              <a:t>十四五信息化规划要点</a:t>
            </a:r>
            <a:endParaRPr lang="zh-CN" altLang="en-US" sz="4400" dirty="0">
              <a:ln/>
              <a:solidFill>
                <a:schemeClr val="accent1"/>
              </a:solidFill>
              <a:effectLst>
                <a:outerShdw blurRad="38100" dist="25400" dir="5400000" algn="ctr" rotWithShape="0">
                  <a:srgbClr val="6E747A">
                    <a:alpha val="43000"/>
                  </a:srgbClr>
                </a:outerShdw>
              </a:effectLst>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企业智能化的六个阶段</a:t>
            </a:r>
            <a:endParaRPr lang="zh-CN" altLang="en-US" dirty="0"/>
          </a:p>
        </p:txBody>
      </p:sp>
      <p:graphicFrame>
        <p:nvGraphicFramePr>
          <p:cNvPr id="3" name="图示 2"/>
          <p:cNvGraphicFramePr/>
          <p:nvPr/>
        </p:nvGraphicFramePr>
        <p:xfrm>
          <a:off x="589660" y="1089386"/>
          <a:ext cx="1101268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数字化规划定义以及过程</a:t>
            </a:r>
            <a:endParaRPr lang="zh-HK" altLang="en-US" dirty="0"/>
          </a:p>
        </p:txBody>
      </p:sp>
      <p:sp>
        <p:nvSpPr>
          <p:cNvPr id="5" name="文本占位符 4"/>
          <p:cNvSpPr>
            <a:spLocks noGrp="1"/>
          </p:cNvSpPr>
          <p:nvPr>
            <p:ph type="body" sz="quarter" idx="16"/>
          </p:nvPr>
        </p:nvSpPr>
        <p:spPr>
          <a:xfrm>
            <a:off x="584994" y="1238665"/>
            <a:ext cx="11022012" cy="1439735"/>
          </a:xfrm>
        </p:spPr>
        <p:txBody>
          <a:bodyPr/>
          <a:lstStyle/>
          <a:p>
            <a:pPr marL="285750" indent="-285750">
              <a:buFont typeface="Arial" panose="020B0604020202020204" pitchFamily="34" charset="0"/>
              <a:buChar char="•"/>
            </a:pPr>
            <a:r>
              <a:rPr lang="zh-CN" altLang="en-US" dirty="0"/>
              <a:t>数字化规划是指为满足企业经营需求、实现企业战略目标，由</a:t>
            </a:r>
            <a:r>
              <a:rPr lang="zh-CN" altLang="en-US" b="1" dirty="0">
                <a:solidFill>
                  <a:srgbClr val="FF0000"/>
                </a:solidFill>
              </a:rPr>
              <a:t>企业高层领导、数字化技术专家、数字化用户代表</a:t>
            </a:r>
            <a:r>
              <a:rPr lang="zh-CN" altLang="en-US" dirty="0"/>
              <a:t>根据企业总体战略的要求，对企业数字化的发展目标和方向所制定的基本谋划。</a:t>
            </a:r>
            <a:endParaRPr lang="zh-CN" altLang="en-US" dirty="0"/>
          </a:p>
          <a:p>
            <a:pPr marL="285750" indent="-285750">
              <a:buFont typeface="Arial" panose="020B0604020202020204" pitchFamily="34" charset="0"/>
              <a:buChar char="•"/>
            </a:pPr>
            <a:r>
              <a:rPr lang="zh-CN" altLang="en-US" dirty="0"/>
              <a:t>定义出企业数字化建设的</a:t>
            </a:r>
            <a:r>
              <a:rPr lang="zh-CN" altLang="en-US" b="1" dirty="0">
                <a:solidFill>
                  <a:srgbClr val="FF0000"/>
                </a:solidFill>
              </a:rPr>
              <a:t>远景、使命、目标和战略</a:t>
            </a:r>
            <a:r>
              <a:rPr lang="zh-CN" altLang="en-US" dirty="0"/>
              <a:t>，规划出企业数字化建设的未来架构。</a:t>
            </a:r>
            <a:endParaRPr lang="zh-CN" altLang="en-US" dirty="0"/>
          </a:p>
          <a:p>
            <a:pPr marL="285750" indent="-285750">
              <a:buFont typeface="Arial" panose="020B0604020202020204" pitchFamily="34" charset="0"/>
              <a:buChar char="•"/>
            </a:pPr>
            <a:r>
              <a:rPr lang="zh-CN" altLang="en-US" dirty="0"/>
              <a:t>它是对企业数字化建设的一个战略部署，最终目标是推动企业战略目标的实现，并达到总体拥有成本最低。 </a:t>
            </a:r>
            <a:endParaRPr lang="zh-CN" altLang="en-US" dirty="0"/>
          </a:p>
        </p:txBody>
      </p:sp>
      <p:graphicFrame>
        <p:nvGraphicFramePr>
          <p:cNvPr id="6" name="图示 5"/>
          <p:cNvGraphicFramePr/>
          <p:nvPr/>
        </p:nvGraphicFramePr>
        <p:xfrm>
          <a:off x="2032000" y="2827679"/>
          <a:ext cx="8128000" cy="34599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数字化规划的关键点</a:t>
            </a:r>
            <a:endParaRPr lang="zh-HK" altLang="en-US" dirty="0"/>
          </a:p>
        </p:txBody>
      </p:sp>
      <p:sp>
        <p:nvSpPr>
          <p:cNvPr id="18" name="AutoShape 4"/>
          <p:cNvSpPr>
            <a:spLocks noChangeArrowheads="1"/>
          </p:cNvSpPr>
          <p:nvPr/>
        </p:nvSpPr>
        <p:spPr bwMode="auto">
          <a:xfrm>
            <a:off x="900000" y="4170696"/>
            <a:ext cx="10339200" cy="2248545"/>
          </a:xfrm>
          <a:prstGeom prst="roundRect">
            <a:avLst>
              <a:gd name="adj" fmla="val 16667"/>
            </a:avLst>
          </a:prstGeom>
          <a:solidFill>
            <a:schemeClr val="bg1"/>
          </a:solidFill>
          <a:ln w="9525">
            <a:solidFill>
              <a:srgbClr val="AE0B2A"/>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None/>
            </a:pPr>
            <a:r>
              <a:rPr kumimoji="0" lang="zh-CN" altLang="en-US" sz="3200" b="1" dirty="0">
                <a:latin typeface="Arial Black" panose="020B0A04020102020204" charset="0"/>
                <a:ea typeface="华文新魏" charset="0"/>
                <a:cs typeface="华文新魏" charset="0"/>
              </a:rPr>
              <a:t>“一个达成共识的、没有很多创新的规划方案</a:t>
            </a:r>
            <a:endParaRPr kumimoji="0" lang="en-US" altLang="zh-CN" sz="3200" b="1" dirty="0">
              <a:latin typeface="Arial Black" panose="020B0A04020102020204" charset="0"/>
              <a:ea typeface="华文新魏" charset="0"/>
              <a:cs typeface="华文新魏" charset="0"/>
            </a:endParaRPr>
          </a:p>
          <a:p>
            <a:pPr algn="ctr">
              <a:buNone/>
            </a:pPr>
            <a:r>
              <a:rPr kumimoji="0" lang="zh-CN" altLang="en-US" sz="3200" b="1" dirty="0">
                <a:latin typeface="Arial Black" panose="020B0A04020102020204" charset="0"/>
                <a:ea typeface="华文新魏" charset="0"/>
                <a:cs typeface="华文新魏" charset="0"/>
              </a:rPr>
              <a:t>远远好于</a:t>
            </a:r>
            <a:endParaRPr kumimoji="0" lang="en-US" altLang="zh-CN" sz="3200" b="1" dirty="0">
              <a:latin typeface="Arial Black" panose="020B0A04020102020204" charset="0"/>
              <a:ea typeface="华文新魏" charset="0"/>
              <a:cs typeface="华文新魏" charset="0"/>
            </a:endParaRPr>
          </a:p>
          <a:p>
            <a:pPr algn="ctr">
              <a:buNone/>
            </a:pPr>
            <a:r>
              <a:rPr kumimoji="0" lang="zh-CN" altLang="en-US" sz="3200" b="1" dirty="0">
                <a:latin typeface="Arial Black" panose="020B0A04020102020204" charset="0"/>
                <a:ea typeface="华文新魏" charset="0"/>
                <a:cs typeface="华文新魏" charset="0"/>
              </a:rPr>
              <a:t>一个有很多创新，但迟迟不能达成共识，</a:t>
            </a:r>
            <a:endParaRPr kumimoji="0" lang="en-US" altLang="zh-CN" sz="3200" b="1" dirty="0">
              <a:latin typeface="Arial Black" panose="020B0A04020102020204" charset="0"/>
              <a:ea typeface="华文新魏" charset="0"/>
              <a:cs typeface="华文新魏" charset="0"/>
            </a:endParaRPr>
          </a:p>
          <a:p>
            <a:pPr algn="ctr">
              <a:buNone/>
            </a:pPr>
            <a:r>
              <a:rPr kumimoji="0" lang="zh-CN" altLang="en-US" sz="3200" b="1" dirty="0">
                <a:latin typeface="Arial Black" panose="020B0A04020102020204" charset="0"/>
                <a:ea typeface="华文新魏" charset="0"/>
                <a:cs typeface="华文新魏" charset="0"/>
              </a:rPr>
              <a:t>也迟迟不能落实贯彻的规划方案”</a:t>
            </a:r>
            <a:endParaRPr kumimoji="0" lang="zh-CN" altLang="en-US" sz="3200" b="1" dirty="0">
              <a:latin typeface="Arial Black" panose="020B0A04020102020204" charset="0"/>
              <a:ea typeface="华文新魏" charset="0"/>
              <a:cs typeface="华文新魏" charset="0"/>
            </a:endParaRPr>
          </a:p>
        </p:txBody>
      </p:sp>
      <p:sp>
        <p:nvSpPr>
          <p:cNvPr id="6" name="矩形 5"/>
          <p:cNvSpPr/>
          <p:nvPr/>
        </p:nvSpPr>
        <p:spPr>
          <a:xfrm>
            <a:off x="2457890" y="1200624"/>
            <a:ext cx="2354400" cy="42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不是“大而全”</a:t>
            </a:r>
            <a:endParaRPr lang="zh-HK" altLang="en-US" b="1">
              <a:solidFill>
                <a:schemeClr val="bg1"/>
              </a:solidFill>
            </a:endParaRPr>
          </a:p>
        </p:txBody>
      </p:sp>
      <p:sp>
        <p:nvSpPr>
          <p:cNvPr id="20" name="矩形 19"/>
          <p:cNvSpPr/>
          <p:nvPr/>
        </p:nvSpPr>
        <p:spPr>
          <a:xfrm>
            <a:off x="2457890" y="1803640"/>
            <a:ext cx="2354400" cy="42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不是“热点组合”</a:t>
            </a:r>
            <a:endParaRPr lang="zh-HK" altLang="en-US" b="1">
              <a:solidFill>
                <a:schemeClr val="bg1"/>
              </a:solidFill>
            </a:endParaRPr>
          </a:p>
        </p:txBody>
      </p:sp>
      <p:sp>
        <p:nvSpPr>
          <p:cNvPr id="21" name="矩形 20"/>
          <p:cNvSpPr/>
          <p:nvPr/>
        </p:nvSpPr>
        <p:spPr>
          <a:xfrm>
            <a:off x="2457890" y="2406656"/>
            <a:ext cx="2354400" cy="42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不是“盲目跟风”</a:t>
            </a:r>
            <a:endParaRPr lang="zh-HK" altLang="en-US" b="1">
              <a:solidFill>
                <a:schemeClr val="bg1"/>
              </a:solidFill>
            </a:endParaRPr>
          </a:p>
        </p:txBody>
      </p:sp>
      <p:sp>
        <p:nvSpPr>
          <p:cNvPr id="22" name="矩形 21"/>
          <p:cNvSpPr/>
          <p:nvPr/>
        </p:nvSpPr>
        <p:spPr>
          <a:xfrm>
            <a:off x="2457890" y="3009672"/>
            <a:ext cx="2354400" cy="42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不是“形成报告”</a:t>
            </a:r>
            <a:endParaRPr lang="zh-HK" altLang="en-US" b="1">
              <a:solidFill>
                <a:schemeClr val="bg1"/>
              </a:solidFill>
            </a:endParaRPr>
          </a:p>
        </p:txBody>
      </p:sp>
      <p:sp>
        <p:nvSpPr>
          <p:cNvPr id="23" name="矩形 22"/>
          <p:cNvSpPr/>
          <p:nvPr/>
        </p:nvSpPr>
        <p:spPr>
          <a:xfrm>
            <a:off x="6915890" y="1195152"/>
            <a:ext cx="2354400" cy="424800"/>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而是“准而精”</a:t>
            </a:r>
            <a:endParaRPr lang="zh-HK" altLang="en-US" b="1">
              <a:solidFill>
                <a:schemeClr val="bg1"/>
              </a:solidFill>
            </a:endParaRPr>
          </a:p>
        </p:txBody>
      </p:sp>
      <p:sp>
        <p:nvSpPr>
          <p:cNvPr id="24" name="矩形 23"/>
          <p:cNvSpPr/>
          <p:nvPr/>
        </p:nvSpPr>
        <p:spPr>
          <a:xfrm>
            <a:off x="6915890" y="1798168"/>
            <a:ext cx="2354400" cy="424800"/>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bg1"/>
                </a:solidFill>
              </a:rPr>
              <a:t>而是“需求点组合”</a:t>
            </a:r>
            <a:endParaRPr lang="zh-HK" altLang="en-US" b="1">
              <a:solidFill>
                <a:schemeClr val="bg1"/>
              </a:solidFill>
            </a:endParaRPr>
          </a:p>
        </p:txBody>
      </p:sp>
      <p:sp>
        <p:nvSpPr>
          <p:cNvPr id="25" name="矩形 24"/>
          <p:cNvSpPr/>
          <p:nvPr/>
        </p:nvSpPr>
        <p:spPr>
          <a:xfrm>
            <a:off x="6915890" y="2401184"/>
            <a:ext cx="2354400" cy="424800"/>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而是“为我所用”</a:t>
            </a:r>
            <a:endParaRPr lang="zh-HK" altLang="en-US" b="1" dirty="0">
              <a:solidFill>
                <a:schemeClr val="bg1"/>
              </a:solidFill>
            </a:endParaRPr>
          </a:p>
        </p:txBody>
      </p:sp>
      <p:sp>
        <p:nvSpPr>
          <p:cNvPr id="27" name="矩形 26"/>
          <p:cNvSpPr/>
          <p:nvPr/>
        </p:nvSpPr>
        <p:spPr>
          <a:xfrm>
            <a:off x="6915890" y="3004200"/>
            <a:ext cx="2354400" cy="424800"/>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而是“达成共识”</a:t>
            </a:r>
            <a:endParaRPr lang="zh-HK" altLang="en-US" b="1" dirty="0">
              <a:solidFill>
                <a:schemeClr val="bg1"/>
              </a:solidFill>
            </a:endParaRPr>
          </a:p>
        </p:txBody>
      </p:sp>
      <p:sp>
        <p:nvSpPr>
          <p:cNvPr id="19" name="箭头: 右 18"/>
          <p:cNvSpPr/>
          <p:nvPr/>
        </p:nvSpPr>
        <p:spPr>
          <a:xfrm>
            <a:off x="5501527" y="2157629"/>
            <a:ext cx="979200" cy="376586"/>
          </a:xfrm>
          <a:prstGeom prst="rightArrow">
            <a:avLst/>
          </a:prstGeom>
          <a:gradFill flip="none" rotWithShape="1">
            <a:gsLst>
              <a:gs pos="0">
                <a:srgbClr val="AE0B2A"/>
              </a:gs>
              <a:gs pos="50000">
                <a:schemeClr val="accent1">
                  <a:tint val="44500"/>
                  <a:satMod val="160000"/>
                </a:schemeClr>
              </a:gs>
              <a:gs pos="100000">
                <a:srgbClr val="09588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矩形 12"/>
          <p:cNvSpPr/>
          <p:nvPr/>
        </p:nvSpPr>
        <p:spPr>
          <a:xfrm>
            <a:off x="2457890" y="3612688"/>
            <a:ext cx="2354400" cy="42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不是“整体启动”</a:t>
            </a:r>
            <a:endParaRPr lang="zh-HK" altLang="en-US" b="1" dirty="0">
              <a:solidFill>
                <a:schemeClr val="bg1"/>
              </a:solidFill>
            </a:endParaRPr>
          </a:p>
        </p:txBody>
      </p:sp>
      <p:sp>
        <p:nvSpPr>
          <p:cNvPr id="14" name="矩形 13"/>
          <p:cNvSpPr/>
          <p:nvPr/>
        </p:nvSpPr>
        <p:spPr>
          <a:xfrm>
            <a:off x="6915890" y="3607216"/>
            <a:ext cx="2354400" cy="424800"/>
          </a:xfrm>
          <a:prstGeom prst="rect">
            <a:avLst/>
          </a:prstGeom>
          <a:solidFill>
            <a:srgbClr val="09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而是“速赢落地”</a:t>
            </a:r>
            <a:endParaRPr lang="zh-HK" altLang="en-US" b="1" dirty="0">
              <a:solidFill>
                <a:schemeClr val="bg1"/>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落地速赢业务方案是数字化转型启动的重要保障</a:t>
            </a:r>
            <a:endParaRPr lang="zh-HK" altLang="en-US" dirty="0"/>
          </a:p>
        </p:txBody>
      </p:sp>
      <p:sp>
        <p:nvSpPr>
          <p:cNvPr id="5" name="文本占位符 4"/>
          <p:cNvSpPr>
            <a:spLocks noGrp="1"/>
          </p:cNvSpPr>
          <p:nvPr>
            <p:ph type="body" sz="quarter" idx="15"/>
          </p:nvPr>
        </p:nvSpPr>
        <p:spPr>
          <a:xfrm>
            <a:off x="584994" y="1238664"/>
            <a:ext cx="11022012" cy="834580"/>
          </a:xfrm>
        </p:spPr>
        <p:txBody>
          <a:bodyPr/>
          <a:lstStyle/>
          <a:p>
            <a:pPr marL="285750" indent="-285750">
              <a:buFont typeface="Arial" panose="020B0604020202020204" pitchFamily="34" charset="0"/>
              <a:buChar char="•"/>
            </a:pPr>
            <a:r>
              <a:rPr lang="zh-CN" altLang="en-US" dirty="0"/>
              <a:t>速赢方案的迅速落地，可以帮助企业快速建立数字化转型的信心，并明确启动数字化转型的过程。</a:t>
            </a:r>
            <a:endParaRPr lang="en-US" altLang="zh-CN" dirty="0"/>
          </a:p>
          <a:p>
            <a:pPr marL="285750" indent="-285750">
              <a:buFont typeface="Arial" panose="020B0604020202020204" pitchFamily="34" charset="0"/>
              <a:buChar char="•"/>
            </a:pPr>
            <a:r>
              <a:rPr lang="zh-CN" altLang="en-US" dirty="0"/>
              <a:t>可以明确数字化转型的模式、标准、规范、参与者以及与业务部门的合作方式等未来项目需要遵守的规则。</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zh-CN" altLang="zh-CN" dirty="0"/>
          </a:p>
        </p:txBody>
      </p:sp>
      <p:cxnSp>
        <p:nvCxnSpPr>
          <p:cNvPr id="4" name="直接箭头连接符 3"/>
          <p:cNvCxnSpPr/>
          <p:nvPr/>
        </p:nvCxnSpPr>
        <p:spPr>
          <a:xfrm flipV="1">
            <a:off x="3003897" y="2157262"/>
            <a:ext cx="0" cy="4183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直接箭头连接符 5"/>
          <p:cNvCxnSpPr/>
          <p:nvPr/>
        </p:nvCxnSpPr>
        <p:spPr>
          <a:xfrm>
            <a:off x="3003897" y="6340462"/>
            <a:ext cx="5283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矩形 6"/>
          <p:cNvSpPr/>
          <p:nvPr/>
        </p:nvSpPr>
        <p:spPr>
          <a:xfrm>
            <a:off x="3111897" y="2551148"/>
            <a:ext cx="2383200" cy="169771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投资低，价值高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对数字化成熟度有较大提升</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应优先实施的领域</a:t>
            </a:r>
            <a:endParaRPr kumimoji="0" lang="zh-HK"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3111897" y="4445805"/>
            <a:ext cx="2383200" cy="1697714"/>
          </a:xfrm>
          <a:prstGeom prst="rect">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投入低，价值也低</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属于日常性或低技术类工作</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应与其他业务整合或外包</a:t>
            </a:r>
            <a:endParaRPr kumimoji="0" lang="zh-HK"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810689" y="4445805"/>
            <a:ext cx="2383200" cy="16977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投入高，但价值低</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相对性价比比较低的领域</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应放到最低优先级考虑</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5810689" y="2551148"/>
            <a:ext cx="2383200" cy="16977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投资高，价值也高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代表未来发展趋势</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应重点关注及研究的领域</a:t>
            </a:r>
            <a:endParaRPr kumimoji="0" lang="zh-HK"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5246701" y="6368129"/>
            <a:ext cx="7979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成本</a:t>
            </a:r>
            <a:endParaRPr kumimoji="0" lang="zh-HK" altLang="en-US" sz="16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2798102" y="6340462"/>
            <a:ext cx="411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低</a:t>
            </a:r>
            <a:endParaRPr kumimoji="0" lang="zh-HK"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7875910" y="6340461"/>
            <a:ext cx="411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高</a:t>
            </a:r>
            <a:endParaRPr kumimoji="0" lang="zh-HK"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2526300" y="4072529"/>
            <a:ext cx="4775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价值</a:t>
            </a:r>
            <a:endParaRPr kumimoji="0" lang="zh-HK" altLang="en-US" sz="16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2592308" y="2244122"/>
            <a:ext cx="411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高</a:t>
            </a:r>
            <a:endParaRPr kumimoji="0" lang="zh-HK"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2592308" y="6058313"/>
            <a:ext cx="411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低</a:t>
            </a:r>
            <a:endParaRPr kumimoji="0" lang="zh-HK" altLang="en-US" sz="12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cxnSp>
        <p:nvCxnSpPr>
          <p:cNvPr id="17" name="直接连接符 16"/>
          <p:cNvCxnSpPr/>
          <p:nvPr/>
        </p:nvCxnSpPr>
        <p:spPr>
          <a:xfrm>
            <a:off x="3003896" y="4343317"/>
            <a:ext cx="5283601" cy="9945"/>
          </a:xfrm>
          <a:prstGeom prst="line">
            <a:avLst/>
          </a:prstGeom>
        </p:spPr>
        <p:style>
          <a:lnRef idx="2">
            <a:schemeClr val="dk1"/>
          </a:lnRef>
          <a:fillRef idx="0">
            <a:schemeClr val="dk1"/>
          </a:fillRef>
          <a:effectRef idx="1">
            <a:schemeClr val="dk1"/>
          </a:effectRef>
          <a:fontRef idx="minor">
            <a:schemeClr val="tx1"/>
          </a:fontRef>
        </p:style>
      </p:cxnSp>
      <p:cxnSp>
        <p:nvCxnSpPr>
          <p:cNvPr id="18" name="直接连接符 17"/>
          <p:cNvCxnSpPr/>
          <p:nvPr/>
        </p:nvCxnSpPr>
        <p:spPr>
          <a:xfrm>
            <a:off x="5645696" y="2222522"/>
            <a:ext cx="1" cy="4124007"/>
          </a:xfrm>
          <a:prstGeom prst="line">
            <a:avLst/>
          </a:prstGeom>
        </p:spPr>
        <p:style>
          <a:lnRef idx="2">
            <a:schemeClr val="dk1"/>
          </a:lnRef>
          <a:fillRef idx="0">
            <a:schemeClr val="dk1"/>
          </a:fillRef>
          <a:effectRef idx="1">
            <a:schemeClr val="dk1"/>
          </a:effectRef>
          <a:fontRef idx="minor">
            <a:schemeClr val="tx1"/>
          </a:fontRef>
        </p:style>
      </p:cxnSp>
      <p:sp>
        <p:nvSpPr>
          <p:cNvPr id="19" name="爆炸形: 8 pt  18"/>
          <p:cNvSpPr/>
          <p:nvPr/>
        </p:nvSpPr>
        <p:spPr>
          <a:xfrm>
            <a:off x="3013486" y="2260124"/>
            <a:ext cx="1414207" cy="896068"/>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速赢方案</a:t>
            </a:r>
            <a:endParaRPr kumimoji="0" lang="zh-HK" altLang="en-US" sz="1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制造业</a:t>
            </a:r>
            <a:r>
              <a:rPr lang="zh-CN" altLang="zh-CN" dirty="0"/>
              <a:t>企业</a:t>
            </a:r>
            <a:r>
              <a:rPr lang="zh-CN" altLang="en-US" dirty="0"/>
              <a:t>数字化</a:t>
            </a:r>
            <a:r>
              <a:rPr lang="zh-CN" altLang="zh-CN" dirty="0"/>
              <a:t>转型</a:t>
            </a:r>
            <a:r>
              <a:rPr lang="zh-CN" altLang="en-US" dirty="0"/>
              <a:t>的</a:t>
            </a:r>
            <a:r>
              <a:rPr lang="zh-CN" altLang="zh-CN" dirty="0"/>
              <a:t>目标是建成数字化企业</a:t>
            </a:r>
            <a:endParaRPr lang="zh-HK" altLang="en-US" dirty="0"/>
          </a:p>
        </p:txBody>
      </p:sp>
      <p:sp>
        <p:nvSpPr>
          <p:cNvPr id="5" name="文本占位符 4"/>
          <p:cNvSpPr>
            <a:spLocks noGrp="1"/>
          </p:cNvSpPr>
          <p:nvPr>
            <p:ph type="body" sz="quarter" idx="16"/>
          </p:nvPr>
        </p:nvSpPr>
        <p:spPr>
          <a:xfrm>
            <a:off x="584994" y="1238664"/>
            <a:ext cx="11022012" cy="1680027"/>
          </a:xfrm>
        </p:spPr>
        <p:txBody>
          <a:bodyPr/>
          <a:lstStyle/>
          <a:p>
            <a:pPr marL="285750" indent="-285750">
              <a:buFont typeface="Arial" panose="020B0604020202020204" pitchFamily="34" charset="0"/>
              <a:buChar char="•"/>
            </a:pPr>
            <a:r>
              <a:rPr lang="zh-CN" altLang="zh-CN" dirty="0"/>
              <a:t>数字化企业是要用新的数字化企业理念、数字化企业模式、数字化企业技术，打破和颠覆目前的企业理念、模式、手段、方法。数字化企业是以企业整体的模式重构为出发点，以改变效率为手段，以网络运行为依托，最终构建起建立在先进技术架构基础上的新的企业运行体系。</a:t>
            </a:r>
            <a:endParaRPr lang="zh-CN" altLang="zh-CN" dirty="0"/>
          </a:p>
          <a:p>
            <a:pPr marL="285750" indent="-285750">
              <a:buFont typeface="Arial" panose="020B0604020202020204" pitchFamily="34" charset="0"/>
              <a:buChar char="•"/>
            </a:pPr>
            <a:r>
              <a:rPr lang="zh-CN" altLang="zh-CN" dirty="0"/>
              <a:t>企业在数字化转型开始，首先要有一个系统的规划。这个规划能够明确企业的未来转型方向，明确企业的转型目标，确定好自己的转型路径。可以按照先易后难的原则，分步完成企业转型。</a:t>
            </a:r>
            <a:endParaRPr lang="zh-CN" altLang="zh-CN" dirty="0"/>
          </a:p>
        </p:txBody>
      </p:sp>
      <p:sp>
        <p:nvSpPr>
          <p:cNvPr id="6" name="矩形: 圆角 5"/>
          <p:cNvSpPr/>
          <p:nvPr/>
        </p:nvSpPr>
        <p:spPr>
          <a:xfrm>
            <a:off x="6761017" y="3486891"/>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bg1"/>
                </a:solidFill>
              </a:rPr>
              <a:t>要具备较强的市场整合能力</a:t>
            </a:r>
            <a:endParaRPr lang="zh-HK" altLang="en-US" dirty="0">
              <a:solidFill>
                <a:schemeClr val="bg1"/>
              </a:solidFill>
            </a:endParaRPr>
          </a:p>
        </p:txBody>
      </p:sp>
      <p:sp>
        <p:nvSpPr>
          <p:cNvPr id="12" name="矩形: 圆角 11"/>
          <p:cNvSpPr/>
          <p:nvPr/>
        </p:nvSpPr>
        <p:spPr>
          <a:xfrm>
            <a:off x="6961909" y="4239078"/>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bg1"/>
                </a:solidFill>
              </a:rPr>
              <a:t>要有建立生态化企业系统的能力</a:t>
            </a:r>
            <a:endParaRPr lang="zh-HK" altLang="en-US" dirty="0">
              <a:solidFill>
                <a:schemeClr val="bg1"/>
              </a:solidFill>
            </a:endParaRPr>
          </a:p>
        </p:txBody>
      </p:sp>
      <p:sp>
        <p:nvSpPr>
          <p:cNvPr id="13" name="矩形: 圆角 12"/>
          <p:cNvSpPr/>
          <p:nvPr/>
        </p:nvSpPr>
        <p:spPr>
          <a:xfrm>
            <a:off x="6761016" y="4991264"/>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bg1"/>
                </a:solidFill>
              </a:rPr>
              <a:t>要建立企业的数据利用能力</a:t>
            </a:r>
            <a:endParaRPr lang="zh-HK" altLang="en-US" dirty="0">
              <a:solidFill>
                <a:schemeClr val="bg1"/>
              </a:solidFill>
            </a:endParaRPr>
          </a:p>
        </p:txBody>
      </p:sp>
      <p:sp>
        <p:nvSpPr>
          <p:cNvPr id="14" name="矩形: 圆角 13"/>
          <p:cNvSpPr/>
          <p:nvPr/>
        </p:nvSpPr>
        <p:spPr>
          <a:xfrm>
            <a:off x="1487057" y="3485736"/>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bg1"/>
                </a:solidFill>
              </a:rPr>
              <a:t>要具备新的数字化领导力</a:t>
            </a:r>
            <a:endParaRPr lang="zh-HK" altLang="en-US" dirty="0">
              <a:solidFill>
                <a:schemeClr val="bg1"/>
              </a:solidFill>
            </a:endParaRPr>
          </a:p>
        </p:txBody>
      </p:sp>
      <p:sp>
        <p:nvSpPr>
          <p:cNvPr id="15" name="矩形: 圆角 14"/>
          <p:cNvSpPr/>
          <p:nvPr/>
        </p:nvSpPr>
        <p:spPr>
          <a:xfrm>
            <a:off x="1286164" y="4239078"/>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chemeClr val="bg1"/>
                </a:solidFill>
              </a:rPr>
              <a:t>要拥有数字化人才</a:t>
            </a:r>
            <a:endParaRPr lang="zh-HK" altLang="en-US" dirty="0">
              <a:solidFill>
                <a:schemeClr val="bg1"/>
              </a:solidFill>
            </a:endParaRPr>
          </a:p>
        </p:txBody>
      </p:sp>
      <p:sp>
        <p:nvSpPr>
          <p:cNvPr id="16" name="矩形: 圆角 15"/>
          <p:cNvSpPr/>
          <p:nvPr/>
        </p:nvSpPr>
        <p:spPr>
          <a:xfrm>
            <a:off x="1487057" y="4991264"/>
            <a:ext cx="3943927" cy="628072"/>
          </a:xfrm>
          <a:prstGeom prst="roundRect">
            <a:avLst/>
          </a:prstGeom>
          <a:solidFill>
            <a:srgbClr val="AE0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bg1"/>
                </a:solidFill>
              </a:rPr>
              <a:t>要具备对市场的快速反应能力</a:t>
            </a:r>
            <a:endParaRPr lang="zh-HK" altLang="en-US" dirty="0">
              <a:solidFill>
                <a:schemeClr val="bg1"/>
              </a:solidFill>
            </a:endParaRPr>
          </a:p>
        </p:txBody>
      </p:sp>
      <p:sp>
        <p:nvSpPr>
          <p:cNvPr id="4" name="椭圆 3"/>
          <p:cNvSpPr/>
          <p:nvPr/>
        </p:nvSpPr>
        <p:spPr>
          <a:xfrm>
            <a:off x="5029200" y="3485736"/>
            <a:ext cx="2133600" cy="213360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数字化转型核心能力</a:t>
            </a:r>
            <a:endParaRPr lang="zh-HK" altLang="en-US" sz="2000" b="1" dirty="0">
              <a:solidFill>
                <a:schemeClr val="tx1"/>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企业数字化转型要具备新的数字化领导力</a:t>
            </a:r>
            <a:endParaRPr lang="zh-HK" altLang="en-US" dirty="0"/>
          </a:p>
        </p:txBody>
      </p:sp>
      <p:sp>
        <p:nvSpPr>
          <p:cNvPr id="5" name="文本占位符 4"/>
          <p:cNvSpPr>
            <a:spLocks noGrp="1"/>
          </p:cNvSpPr>
          <p:nvPr>
            <p:ph type="body" sz="quarter" idx="16"/>
          </p:nvPr>
        </p:nvSpPr>
        <p:spPr>
          <a:xfrm>
            <a:off x="589660" y="1089386"/>
            <a:ext cx="11022012" cy="1053450"/>
          </a:xfrm>
        </p:spPr>
        <p:txBody>
          <a:bodyPr/>
          <a:lstStyle/>
          <a:p>
            <a:pPr marL="285750" indent="-285750">
              <a:buFont typeface="Arial" panose="020B0604020202020204" pitchFamily="34" charset="0"/>
              <a:buChar char="•"/>
            </a:pPr>
            <a:r>
              <a:rPr lang="zh-CN" altLang="zh-CN" dirty="0"/>
              <a:t>企业的数字化转型一定需要从企业的顶层设计开始。所以，企业的数字化转型必须要首先从</a:t>
            </a:r>
            <a:r>
              <a:rPr lang="zh-CN" altLang="en-US" dirty="0"/>
              <a:t>企业的最高管理者</a:t>
            </a:r>
            <a:r>
              <a:rPr lang="zh-CN" altLang="zh-CN" dirty="0"/>
              <a:t>开始。</a:t>
            </a:r>
            <a:r>
              <a:rPr lang="zh-CN" altLang="en-US" dirty="0"/>
              <a:t>企业最高管理者</a:t>
            </a:r>
            <a:r>
              <a:rPr lang="zh-CN" altLang="zh-CN" dirty="0"/>
              <a:t>要首先转型。企业的主要管理者必须要基本弄清楚未来数字化发展的方向，转换新的数字化管理企业理念，学习掌握一定的数字化基础知识</a:t>
            </a:r>
            <a:r>
              <a:rPr lang="zh-CN" altLang="en-US" dirty="0"/>
              <a:t>。</a:t>
            </a:r>
            <a:endParaRPr lang="zh-CN" altLang="zh-CN" dirty="0"/>
          </a:p>
        </p:txBody>
      </p:sp>
      <p:sp>
        <p:nvSpPr>
          <p:cNvPr id="3" name="矩形 2"/>
          <p:cNvSpPr/>
          <p:nvPr/>
        </p:nvSpPr>
        <p:spPr>
          <a:xfrm>
            <a:off x="589661" y="5673637"/>
            <a:ext cx="11022011" cy="923330"/>
          </a:xfrm>
          <a:prstGeom prst="rect">
            <a:avLst/>
          </a:prstGeom>
        </p:spPr>
        <p:txBody>
          <a:bodyPr wrap="square">
            <a:spAutoFit/>
          </a:bodyPr>
          <a:lstStyle/>
          <a:p>
            <a:pPr marL="285750" indent="-285750">
              <a:buFont typeface="Arial" panose="020B0604020202020204" pitchFamily="34" charset="0"/>
              <a:buChar char="•"/>
            </a:pPr>
            <a:r>
              <a:rPr lang="zh-CN" altLang="zh-CN" dirty="0"/>
              <a:t>企业数字化变革，并且在整个的转型过程中，必须是</a:t>
            </a:r>
            <a:r>
              <a:rPr lang="zh-CN" altLang="en-US" dirty="0"/>
              <a:t>要</a:t>
            </a:r>
            <a:r>
              <a:rPr lang="zh-CN" altLang="en-US" b="1" dirty="0">
                <a:solidFill>
                  <a:srgbClr val="FF0000"/>
                </a:solidFill>
              </a:rPr>
              <a:t>最高管理者</a:t>
            </a:r>
            <a:r>
              <a:rPr lang="zh-CN" altLang="zh-CN" b="1" dirty="0">
                <a:solidFill>
                  <a:srgbClr val="FF0000"/>
                </a:solidFill>
              </a:rPr>
              <a:t>直接规划、组织、指挥转型</a:t>
            </a:r>
            <a:r>
              <a:rPr lang="zh-CN" altLang="zh-CN" dirty="0"/>
              <a:t>。</a:t>
            </a:r>
            <a:r>
              <a:rPr lang="zh-CN" altLang="en-US" dirty="0"/>
              <a:t>管理者</a:t>
            </a:r>
            <a:r>
              <a:rPr lang="zh-CN" altLang="zh-CN" dirty="0"/>
              <a:t>没有搞清楚不要转，</a:t>
            </a:r>
            <a:r>
              <a:rPr lang="zh-CN" altLang="en-US" dirty="0"/>
              <a:t>管理者</a:t>
            </a:r>
            <a:r>
              <a:rPr lang="zh-CN" altLang="zh-CN" dirty="0"/>
              <a:t>还没有转变理念不能转。</a:t>
            </a:r>
            <a:r>
              <a:rPr lang="zh-CN" altLang="en-US" b="1" dirty="0">
                <a:solidFill>
                  <a:srgbClr val="FF0000"/>
                </a:solidFill>
              </a:rPr>
              <a:t>最高管理者</a:t>
            </a:r>
            <a:r>
              <a:rPr lang="zh-CN" altLang="zh-CN" b="1" dirty="0">
                <a:solidFill>
                  <a:srgbClr val="FF0000"/>
                </a:solidFill>
              </a:rPr>
              <a:t>首先具备数字化的领导力，是企业转型的基础。</a:t>
            </a:r>
            <a:endParaRPr lang="zh-CN" altLang="zh-CN" b="1" dirty="0">
              <a:solidFill>
                <a:srgbClr val="FF0000"/>
              </a:solidFill>
            </a:endParaRPr>
          </a:p>
        </p:txBody>
      </p:sp>
      <p:sp>
        <p:nvSpPr>
          <p:cNvPr id="4" name="矩形 3"/>
          <p:cNvSpPr/>
          <p:nvPr/>
        </p:nvSpPr>
        <p:spPr>
          <a:xfrm>
            <a:off x="1182255" y="2844800"/>
            <a:ext cx="1588655" cy="485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传统企业</a:t>
            </a:r>
            <a:endParaRPr lang="zh-HK" altLang="en-US" b="1" dirty="0"/>
          </a:p>
        </p:txBody>
      </p:sp>
      <p:sp>
        <p:nvSpPr>
          <p:cNvPr id="6" name="矩形 5"/>
          <p:cNvSpPr/>
          <p:nvPr/>
        </p:nvSpPr>
        <p:spPr>
          <a:xfrm>
            <a:off x="1182254" y="3314150"/>
            <a:ext cx="1588655" cy="2024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dirty="0">
                <a:solidFill>
                  <a:schemeClr val="tx1"/>
                </a:solidFill>
              </a:rPr>
              <a:t>用人去解决企业的运营问题</a:t>
            </a:r>
            <a:endParaRPr lang="zh-HK" altLang="en-US" dirty="0">
              <a:solidFill>
                <a:schemeClr val="tx1"/>
              </a:solidFill>
            </a:endParaRPr>
          </a:p>
        </p:txBody>
      </p:sp>
      <p:sp>
        <p:nvSpPr>
          <p:cNvPr id="7" name="矩形 6"/>
          <p:cNvSpPr/>
          <p:nvPr/>
        </p:nvSpPr>
        <p:spPr>
          <a:xfrm>
            <a:off x="3597564" y="2844800"/>
            <a:ext cx="1588655" cy="485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数字化企业</a:t>
            </a:r>
            <a:endParaRPr lang="zh-HK" altLang="en-US" b="1" dirty="0"/>
          </a:p>
        </p:txBody>
      </p:sp>
      <p:sp>
        <p:nvSpPr>
          <p:cNvPr id="8" name="矩形 7"/>
          <p:cNvSpPr/>
          <p:nvPr/>
        </p:nvSpPr>
        <p:spPr>
          <a:xfrm>
            <a:off x="3606799" y="3314150"/>
            <a:ext cx="1588655" cy="2024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dirty="0">
                <a:solidFill>
                  <a:schemeClr val="tx1"/>
                </a:solidFill>
              </a:rPr>
              <a:t>是要用</a:t>
            </a:r>
            <a:r>
              <a:rPr lang="zh-CN" altLang="en-US" dirty="0">
                <a:solidFill>
                  <a:schemeClr val="tx1"/>
                </a:solidFill>
              </a:rPr>
              <a:t>数据</a:t>
            </a:r>
            <a:r>
              <a:rPr lang="zh-CN" altLang="zh-CN" dirty="0">
                <a:solidFill>
                  <a:schemeClr val="tx1"/>
                </a:solidFill>
              </a:rPr>
              <a:t>解决企业运营问题</a:t>
            </a:r>
            <a:endParaRPr lang="zh-HK" altLang="en-US" dirty="0">
              <a:solidFill>
                <a:schemeClr val="tx1"/>
              </a:solidFill>
            </a:endParaRPr>
          </a:p>
        </p:txBody>
      </p:sp>
      <p:sp>
        <p:nvSpPr>
          <p:cNvPr id="10" name="矩形 9"/>
          <p:cNvSpPr/>
          <p:nvPr/>
        </p:nvSpPr>
        <p:spPr>
          <a:xfrm>
            <a:off x="2420111" y="2325115"/>
            <a:ext cx="1569660" cy="369332"/>
          </a:xfrm>
          <a:prstGeom prst="rect">
            <a:avLst/>
          </a:prstGeom>
        </p:spPr>
        <p:txBody>
          <a:bodyPr wrap="none">
            <a:spAutoFit/>
          </a:bodyPr>
          <a:lstStyle/>
          <a:p>
            <a:r>
              <a:rPr lang="zh-CN" altLang="en-US" b="1" dirty="0"/>
              <a:t>企业</a:t>
            </a:r>
            <a:r>
              <a:rPr lang="zh-CN" altLang="zh-CN" b="1" dirty="0"/>
              <a:t>运营逻辑</a:t>
            </a:r>
            <a:endParaRPr lang="zh-HK" altLang="en-US" b="1" dirty="0"/>
          </a:p>
        </p:txBody>
      </p:sp>
      <p:sp>
        <p:nvSpPr>
          <p:cNvPr id="11" name="箭头: 右 10"/>
          <p:cNvSpPr/>
          <p:nvPr/>
        </p:nvSpPr>
        <p:spPr>
          <a:xfrm>
            <a:off x="2770909" y="4141718"/>
            <a:ext cx="82665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矩形: 圆角 11"/>
          <p:cNvSpPr/>
          <p:nvPr/>
        </p:nvSpPr>
        <p:spPr>
          <a:xfrm>
            <a:off x="6022109" y="2659568"/>
            <a:ext cx="5589563" cy="105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zh-CN" altLang="en-US" sz="1400" dirty="0">
                <a:solidFill>
                  <a:schemeClr val="tx1"/>
                </a:solidFill>
              </a:rPr>
              <a:t>信息化系统把企业内部的运行用这套信息系统全部管理规范起来。并且甩掉了企业以往可以看得见的帐、单、表、证。解决了企业内部管理的流程效率问题。信息化是用系统去管理人、流程、工作。</a:t>
            </a:r>
            <a:endParaRPr lang="zh-CN" altLang="en-US" sz="1400" dirty="0">
              <a:solidFill>
                <a:schemeClr val="tx1"/>
              </a:solidFill>
            </a:endParaRPr>
          </a:p>
        </p:txBody>
      </p:sp>
      <p:sp>
        <p:nvSpPr>
          <p:cNvPr id="13" name="矩形: 圆角 12"/>
          <p:cNvSpPr/>
          <p:nvPr/>
        </p:nvSpPr>
        <p:spPr>
          <a:xfrm>
            <a:off x="6022109" y="4285168"/>
            <a:ext cx="5589563" cy="105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1400" dirty="0">
                <a:solidFill>
                  <a:schemeClr val="tx1"/>
                </a:solidFill>
              </a:rPr>
              <a:t>借助数字化能力打通企业内部与外部、打通企业各个环节之间的链接。以连接为主线，重构企业的模式、流程。把企业的相关业务动作，迁移到网络环境下完成，使企业的运行效率获得显著的提升。</a:t>
            </a:r>
            <a:endParaRPr lang="zh-CN" altLang="en-US" sz="1400" dirty="0">
              <a:solidFill>
                <a:schemeClr val="tx1"/>
              </a:solidFill>
            </a:endParaRPr>
          </a:p>
        </p:txBody>
      </p:sp>
      <p:sp>
        <p:nvSpPr>
          <p:cNvPr id="15" name="矩形: 圆角 14"/>
          <p:cNvSpPr/>
          <p:nvPr/>
        </p:nvSpPr>
        <p:spPr>
          <a:xfrm>
            <a:off x="6373089" y="2485454"/>
            <a:ext cx="1348509"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信息化</a:t>
            </a:r>
            <a:endParaRPr lang="zh-HK" altLang="en-US" sz="1600" dirty="0"/>
          </a:p>
        </p:txBody>
      </p:sp>
      <p:sp>
        <p:nvSpPr>
          <p:cNvPr id="16" name="矩形: 圆角 15"/>
          <p:cNvSpPr/>
          <p:nvPr/>
        </p:nvSpPr>
        <p:spPr>
          <a:xfrm>
            <a:off x="6373089" y="4103455"/>
            <a:ext cx="1348509"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数字化</a:t>
            </a:r>
            <a:endParaRPr lang="zh-HK" altLang="en-US" sz="1600" dirty="0"/>
          </a:p>
        </p:txBody>
      </p:sp>
      <p:sp>
        <p:nvSpPr>
          <p:cNvPr id="9" name="日期占位符 8"/>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企业数字化转型要拥有数字化人才</a:t>
            </a:r>
            <a:endParaRPr lang="zh-HK" altLang="en-US" dirty="0"/>
          </a:p>
        </p:txBody>
      </p:sp>
      <p:sp>
        <p:nvSpPr>
          <p:cNvPr id="5" name="文本占位符 4"/>
          <p:cNvSpPr>
            <a:spLocks noGrp="1"/>
          </p:cNvSpPr>
          <p:nvPr>
            <p:ph type="body" sz="quarter" idx="16"/>
          </p:nvPr>
        </p:nvSpPr>
        <p:spPr>
          <a:xfrm>
            <a:off x="584994" y="1238664"/>
            <a:ext cx="11022012" cy="368463"/>
          </a:xfrm>
        </p:spPr>
        <p:txBody>
          <a:bodyPr/>
          <a:lstStyle/>
          <a:p>
            <a:pPr marL="285750" indent="-285750">
              <a:buFont typeface="Arial" panose="020B0604020202020204" pitchFamily="34" charset="0"/>
              <a:buChar char="•"/>
            </a:pPr>
            <a:r>
              <a:rPr lang="zh-CN" altLang="en-US" dirty="0"/>
              <a:t>企业转型，关键是人的转型，团队的转型。企业转型数字化</a:t>
            </a:r>
            <a:r>
              <a:rPr lang="zh-CN" altLang="en-US" b="1" dirty="0">
                <a:solidFill>
                  <a:srgbClr val="FF0000"/>
                </a:solidFill>
              </a:rPr>
              <a:t>必须要拥有相应的数字化人才</a:t>
            </a:r>
            <a:r>
              <a:rPr lang="zh-CN" altLang="en-US" dirty="0"/>
              <a:t>。</a:t>
            </a:r>
            <a:endParaRPr lang="zh-CN" altLang="en-US" dirty="0"/>
          </a:p>
        </p:txBody>
      </p:sp>
      <p:sp>
        <p:nvSpPr>
          <p:cNvPr id="3" name="矩形 2"/>
          <p:cNvSpPr/>
          <p:nvPr/>
        </p:nvSpPr>
        <p:spPr>
          <a:xfrm>
            <a:off x="584994" y="5429788"/>
            <a:ext cx="11022012" cy="646331"/>
          </a:xfrm>
          <a:prstGeom prst="rect">
            <a:avLst/>
          </a:prstGeom>
        </p:spPr>
        <p:txBody>
          <a:bodyPr wrap="square">
            <a:spAutoFit/>
          </a:bodyPr>
          <a:lstStyle/>
          <a:p>
            <a:pPr marL="285750" indent="-285750">
              <a:buFont typeface="Arial" panose="020B0604020202020204" pitchFamily="34" charset="0"/>
              <a:buChar char="•"/>
            </a:pPr>
            <a:r>
              <a:rPr lang="zh-CN" altLang="en-US" dirty="0"/>
              <a:t>鉴于数字化转型是一项庞大的系统工程，并且目前技术领域的快速发展、快速迭代，企业要重视与相关技术公司的合作，及时发现新技术、新工具，提升企业的技术能力。</a:t>
            </a:r>
            <a:endParaRPr lang="zh-CN" altLang="zh-CN" b="1" dirty="0">
              <a:solidFill>
                <a:srgbClr val="FF0000"/>
              </a:solidFill>
            </a:endParaRPr>
          </a:p>
        </p:txBody>
      </p:sp>
      <p:grpSp>
        <p:nvGrpSpPr>
          <p:cNvPr id="6" name="Group 916"/>
          <p:cNvGrpSpPr/>
          <p:nvPr/>
        </p:nvGrpSpPr>
        <p:grpSpPr>
          <a:xfrm>
            <a:off x="2466209" y="3258877"/>
            <a:ext cx="677721" cy="519159"/>
            <a:chOff x="6153151" y="1125537"/>
            <a:chExt cx="879475" cy="561976"/>
          </a:xfrm>
          <a:solidFill>
            <a:schemeClr val="tx1"/>
          </a:solidFill>
        </p:grpSpPr>
        <p:sp>
          <p:nvSpPr>
            <p:cNvPr id="7" name="Freeform 89"/>
            <p:cNvSpPr>
              <a:spLocks noEditPoints="1"/>
            </p:cNvSpPr>
            <p:nvPr/>
          </p:nvSpPr>
          <p:spPr bwMode="auto">
            <a:xfrm>
              <a:off x="6153151" y="1179512"/>
              <a:ext cx="879475" cy="468313"/>
            </a:xfrm>
            <a:custGeom>
              <a:avLst/>
              <a:gdLst>
                <a:gd name="T0" fmla="*/ 152 w 485"/>
                <a:gd name="T1" fmla="*/ 38 h 258"/>
                <a:gd name="T2" fmla="*/ 156 w 485"/>
                <a:gd name="T3" fmla="*/ 8 h 258"/>
                <a:gd name="T4" fmla="*/ 123 w 485"/>
                <a:gd name="T5" fmla="*/ 0 h 258"/>
                <a:gd name="T6" fmla="*/ 59 w 485"/>
                <a:gd name="T7" fmla="*/ 64 h 258"/>
                <a:gd name="T8" fmla="*/ 102 w 485"/>
                <a:gd name="T9" fmla="*/ 139 h 258"/>
                <a:gd name="T10" fmla="*/ 102 w 485"/>
                <a:gd name="T11" fmla="*/ 164 h 258"/>
                <a:gd name="T12" fmla="*/ 0 w 485"/>
                <a:gd name="T13" fmla="*/ 246 h 258"/>
                <a:gd name="T14" fmla="*/ 83 w 485"/>
                <a:gd name="T15" fmla="*/ 258 h 258"/>
                <a:gd name="T16" fmla="*/ 84 w 485"/>
                <a:gd name="T17" fmla="*/ 245 h 258"/>
                <a:gd name="T18" fmla="*/ 113 w 485"/>
                <a:gd name="T19" fmla="*/ 170 h 258"/>
                <a:gd name="T20" fmla="*/ 201 w 485"/>
                <a:gd name="T21" fmla="*/ 134 h 258"/>
                <a:gd name="T22" fmla="*/ 201 w 485"/>
                <a:gd name="T23" fmla="*/ 134 h 258"/>
                <a:gd name="T24" fmla="*/ 152 w 485"/>
                <a:gd name="T25" fmla="*/ 38 h 258"/>
                <a:gd name="T26" fmla="*/ 481 w 485"/>
                <a:gd name="T27" fmla="*/ 228 h 258"/>
                <a:gd name="T28" fmla="*/ 382 w 485"/>
                <a:gd name="T29" fmla="*/ 164 h 258"/>
                <a:gd name="T30" fmla="*/ 382 w 485"/>
                <a:gd name="T31" fmla="*/ 139 h 258"/>
                <a:gd name="T32" fmla="*/ 425 w 485"/>
                <a:gd name="T33" fmla="*/ 64 h 258"/>
                <a:gd name="T34" fmla="*/ 361 w 485"/>
                <a:gd name="T35" fmla="*/ 0 h 258"/>
                <a:gd name="T36" fmla="*/ 328 w 485"/>
                <a:gd name="T37" fmla="*/ 8 h 258"/>
                <a:gd name="T38" fmla="*/ 332 w 485"/>
                <a:gd name="T39" fmla="*/ 38 h 258"/>
                <a:gd name="T40" fmla="*/ 283 w 485"/>
                <a:gd name="T41" fmla="*/ 134 h 258"/>
                <a:gd name="T42" fmla="*/ 283 w 485"/>
                <a:gd name="T43" fmla="*/ 134 h 258"/>
                <a:gd name="T44" fmla="*/ 369 w 485"/>
                <a:gd name="T45" fmla="*/ 167 h 258"/>
                <a:gd name="T46" fmla="*/ 401 w 485"/>
                <a:gd name="T47" fmla="*/ 245 h 258"/>
                <a:gd name="T48" fmla="*/ 401 w 485"/>
                <a:gd name="T49" fmla="*/ 258 h 258"/>
                <a:gd name="T50" fmla="*/ 485 w 485"/>
                <a:gd name="T51" fmla="*/ 246 h 258"/>
                <a:gd name="T52" fmla="*/ 481 w 485"/>
                <a:gd name="T53"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5" h="258">
                  <a:moveTo>
                    <a:pt x="152" y="38"/>
                  </a:moveTo>
                  <a:cubicBezTo>
                    <a:pt x="152" y="28"/>
                    <a:pt x="154" y="18"/>
                    <a:pt x="156" y="8"/>
                  </a:cubicBezTo>
                  <a:cubicBezTo>
                    <a:pt x="147" y="3"/>
                    <a:pt x="135" y="0"/>
                    <a:pt x="123" y="0"/>
                  </a:cubicBezTo>
                  <a:cubicBezTo>
                    <a:pt x="88" y="0"/>
                    <a:pt x="59" y="25"/>
                    <a:pt x="59" y="64"/>
                  </a:cubicBezTo>
                  <a:cubicBezTo>
                    <a:pt x="59" y="96"/>
                    <a:pt x="77" y="127"/>
                    <a:pt x="102" y="139"/>
                  </a:cubicBezTo>
                  <a:cubicBezTo>
                    <a:pt x="102" y="164"/>
                    <a:pt x="102" y="164"/>
                    <a:pt x="102" y="164"/>
                  </a:cubicBezTo>
                  <a:cubicBezTo>
                    <a:pt x="22" y="169"/>
                    <a:pt x="6" y="203"/>
                    <a:pt x="0" y="246"/>
                  </a:cubicBezTo>
                  <a:cubicBezTo>
                    <a:pt x="83" y="258"/>
                    <a:pt x="83" y="258"/>
                    <a:pt x="83" y="258"/>
                  </a:cubicBezTo>
                  <a:cubicBezTo>
                    <a:pt x="84" y="245"/>
                    <a:pt x="84" y="245"/>
                    <a:pt x="84" y="245"/>
                  </a:cubicBezTo>
                  <a:cubicBezTo>
                    <a:pt x="88" y="218"/>
                    <a:pt x="94" y="191"/>
                    <a:pt x="113" y="170"/>
                  </a:cubicBezTo>
                  <a:cubicBezTo>
                    <a:pt x="131" y="152"/>
                    <a:pt x="159" y="139"/>
                    <a:pt x="201" y="134"/>
                  </a:cubicBezTo>
                  <a:cubicBezTo>
                    <a:pt x="201" y="134"/>
                    <a:pt x="201" y="134"/>
                    <a:pt x="201" y="134"/>
                  </a:cubicBezTo>
                  <a:cubicBezTo>
                    <a:pt x="173" y="116"/>
                    <a:pt x="152" y="79"/>
                    <a:pt x="152" y="38"/>
                  </a:cubicBezTo>
                  <a:close/>
                  <a:moveTo>
                    <a:pt x="481" y="228"/>
                  </a:moveTo>
                  <a:cubicBezTo>
                    <a:pt x="472" y="194"/>
                    <a:pt x="450" y="168"/>
                    <a:pt x="382" y="164"/>
                  </a:cubicBezTo>
                  <a:cubicBezTo>
                    <a:pt x="382" y="139"/>
                    <a:pt x="382" y="139"/>
                    <a:pt x="382" y="139"/>
                  </a:cubicBezTo>
                  <a:cubicBezTo>
                    <a:pt x="407" y="127"/>
                    <a:pt x="425" y="96"/>
                    <a:pt x="425" y="64"/>
                  </a:cubicBezTo>
                  <a:cubicBezTo>
                    <a:pt x="425" y="25"/>
                    <a:pt x="396" y="0"/>
                    <a:pt x="361" y="0"/>
                  </a:cubicBezTo>
                  <a:cubicBezTo>
                    <a:pt x="349" y="0"/>
                    <a:pt x="338" y="3"/>
                    <a:pt x="328" y="8"/>
                  </a:cubicBezTo>
                  <a:cubicBezTo>
                    <a:pt x="331" y="18"/>
                    <a:pt x="332" y="28"/>
                    <a:pt x="332" y="38"/>
                  </a:cubicBezTo>
                  <a:cubicBezTo>
                    <a:pt x="332" y="79"/>
                    <a:pt x="312" y="116"/>
                    <a:pt x="283" y="134"/>
                  </a:cubicBezTo>
                  <a:cubicBezTo>
                    <a:pt x="283" y="134"/>
                    <a:pt x="283" y="134"/>
                    <a:pt x="283" y="134"/>
                  </a:cubicBezTo>
                  <a:cubicBezTo>
                    <a:pt x="324" y="139"/>
                    <a:pt x="352" y="150"/>
                    <a:pt x="369" y="167"/>
                  </a:cubicBezTo>
                  <a:cubicBezTo>
                    <a:pt x="390" y="188"/>
                    <a:pt x="397" y="217"/>
                    <a:pt x="401" y="245"/>
                  </a:cubicBezTo>
                  <a:cubicBezTo>
                    <a:pt x="401" y="258"/>
                    <a:pt x="401" y="258"/>
                    <a:pt x="401" y="258"/>
                  </a:cubicBezTo>
                  <a:cubicBezTo>
                    <a:pt x="485" y="246"/>
                    <a:pt x="485" y="246"/>
                    <a:pt x="485" y="246"/>
                  </a:cubicBezTo>
                  <a:cubicBezTo>
                    <a:pt x="484" y="240"/>
                    <a:pt x="483" y="234"/>
                    <a:pt x="481"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8" name="Freeform 90"/>
            <p:cNvSpPr/>
            <p:nvPr/>
          </p:nvSpPr>
          <p:spPr bwMode="auto">
            <a:xfrm>
              <a:off x="6459538" y="1125537"/>
              <a:ext cx="263525" cy="300038"/>
            </a:xfrm>
            <a:custGeom>
              <a:avLst/>
              <a:gdLst>
                <a:gd name="T0" fmla="*/ 73 w 146"/>
                <a:gd name="T1" fmla="*/ 165 h 165"/>
                <a:gd name="T2" fmla="*/ 97 w 146"/>
                <a:gd name="T3" fmla="*/ 159 h 165"/>
                <a:gd name="T4" fmla="*/ 146 w 146"/>
                <a:gd name="T5" fmla="*/ 74 h 165"/>
                <a:gd name="T6" fmla="*/ 73 w 146"/>
                <a:gd name="T7" fmla="*/ 0 h 165"/>
                <a:gd name="T8" fmla="*/ 0 w 146"/>
                <a:gd name="T9" fmla="*/ 74 h 165"/>
                <a:gd name="T10" fmla="*/ 49 w 146"/>
                <a:gd name="T11" fmla="*/ 159 h 165"/>
                <a:gd name="T12" fmla="*/ 73 w 14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6" h="165">
                  <a:moveTo>
                    <a:pt x="73" y="165"/>
                  </a:moveTo>
                  <a:cubicBezTo>
                    <a:pt x="86" y="165"/>
                    <a:pt x="97" y="159"/>
                    <a:pt x="97" y="159"/>
                  </a:cubicBezTo>
                  <a:cubicBezTo>
                    <a:pt x="126" y="146"/>
                    <a:pt x="146" y="110"/>
                    <a:pt x="146" y="74"/>
                  </a:cubicBezTo>
                  <a:cubicBezTo>
                    <a:pt x="146" y="28"/>
                    <a:pt x="114" y="0"/>
                    <a:pt x="73" y="0"/>
                  </a:cubicBezTo>
                  <a:cubicBezTo>
                    <a:pt x="33" y="0"/>
                    <a:pt x="0" y="28"/>
                    <a:pt x="0" y="74"/>
                  </a:cubicBezTo>
                  <a:cubicBezTo>
                    <a:pt x="0" y="110"/>
                    <a:pt x="21" y="146"/>
                    <a:pt x="49" y="159"/>
                  </a:cubicBezTo>
                  <a:cubicBezTo>
                    <a:pt x="49" y="159"/>
                    <a:pt x="61" y="165"/>
                    <a:pt x="73"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9" name="Freeform 91"/>
            <p:cNvSpPr/>
            <p:nvPr/>
          </p:nvSpPr>
          <p:spPr bwMode="auto">
            <a:xfrm>
              <a:off x="6615113" y="1450975"/>
              <a:ext cx="233363" cy="236538"/>
            </a:xfrm>
            <a:custGeom>
              <a:avLst/>
              <a:gdLst>
                <a:gd name="T0" fmla="*/ 126 w 129"/>
                <a:gd name="T1" fmla="*/ 81 h 131"/>
                <a:gd name="T2" fmla="*/ 29 w 129"/>
                <a:gd name="T3" fmla="*/ 0 h 131"/>
                <a:gd name="T4" fmla="*/ 0 w 129"/>
                <a:gd name="T5" fmla="*/ 131 h 131"/>
                <a:gd name="T6" fmla="*/ 129 w 129"/>
                <a:gd name="T7" fmla="*/ 118 h 131"/>
                <a:gd name="T8" fmla="*/ 126 w 129"/>
                <a:gd name="T9" fmla="*/ 81 h 131"/>
              </a:gdLst>
              <a:ahLst/>
              <a:cxnLst>
                <a:cxn ang="0">
                  <a:pos x="T0" y="T1"/>
                </a:cxn>
                <a:cxn ang="0">
                  <a:pos x="T2" y="T3"/>
                </a:cxn>
                <a:cxn ang="0">
                  <a:pos x="T4" y="T5"/>
                </a:cxn>
                <a:cxn ang="0">
                  <a:pos x="T6" y="T7"/>
                </a:cxn>
                <a:cxn ang="0">
                  <a:pos x="T8" y="T9"/>
                </a:cxn>
              </a:cxnLst>
              <a:rect l="0" t="0" r="r" b="b"/>
              <a:pathLst>
                <a:path w="129" h="131">
                  <a:moveTo>
                    <a:pt x="126" y="81"/>
                  </a:moveTo>
                  <a:cubicBezTo>
                    <a:pt x="118" y="39"/>
                    <a:pt x="104" y="7"/>
                    <a:pt x="29" y="0"/>
                  </a:cubicBezTo>
                  <a:cubicBezTo>
                    <a:pt x="0" y="131"/>
                    <a:pt x="0" y="131"/>
                    <a:pt x="0" y="131"/>
                  </a:cubicBezTo>
                  <a:cubicBezTo>
                    <a:pt x="90" y="130"/>
                    <a:pt x="129" y="118"/>
                    <a:pt x="129" y="118"/>
                  </a:cubicBezTo>
                  <a:cubicBezTo>
                    <a:pt x="128" y="114"/>
                    <a:pt x="127" y="85"/>
                    <a:pt x="12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10" name="Freeform 92"/>
            <p:cNvSpPr/>
            <p:nvPr/>
          </p:nvSpPr>
          <p:spPr bwMode="auto">
            <a:xfrm>
              <a:off x="6335713" y="1450975"/>
              <a:ext cx="233363" cy="236538"/>
            </a:xfrm>
            <a:custGeom>
              <a:avLst/>
              <a:gdLst>
                <a:gd name="T0" fmla="*/ 1 w 129"/>
                <a:gd name="T1" fmla="*/ 83 h 131"/>
                <a:gd name="T2" fmla="*/ 0 w 129"/>
                <a:gd name="T3" fmla="*/ 118 h 131"/>
                <a:gd name="T4" fmla="*/ 129 w 129"/>
                <a:gd name="T5" fmla="*/ 131 h 131"/>
                <a:gd name="T6" fmla="*/ 99 w 129"/>
                <a:gd name="T7" fmla="*/ 0 h 131"/>
                <a:gd name="T8" fmla="*/ 1 w 129"/>
                <a:gd name="T9" fmla="*/ 83 h 131"/>
              </a:gdLst>
              <a:ahLst/>
              <a:cxnLst>
                <a:cxn ang="0">
                  <a:pos x="T0" y="T1"/>
                </a:cxn>
                <a:cxn ang="0">
                  <a:pos x="T2" y="T3"/>
                </a:cxn>
                <a:cxn ang="0">
                  <a:pos x="T4" y="T5"/>
                </a:cxn>
                <a:cxn ang="0">
                  <a:pos x="T6" y="T7"/>
                </a:cxn>
                <a:cxn ang="0">
                  <a:pos x="T8" y="T9"/>
                </a:cxn>
              </a:cxnLst>
              <a:rect l="0" t="0" r="r" b="b"/>
              <a:pathLst>
                <a:path w="129" h="131">
                  <a:moveTo>
                    <a:pt x="1" y="83"/>
                  </a:moveTo>
                  <a:cubicBezTo>
                    <a:pt x="1" y="86"/>
                    <a:pt x="0" y="114"/>
                    <a:pt x="0" y="118"/>
                  </a:cubicBezTo>
                  <a:cubicBezTo>
                    <a:pt x="0" y="118"/>
                    <a:pt x="33" y="130"/>
                    <a:pt x="129" y="131"/>
                  </a:cubicBezTo>
                  <a:cubicBezTo>
                    <a:pt x="99" y="0"/>
                    <a:pt x="99" y="0"/>
                    <a:pt x="99" y="0"/>
                  </a:cubicBezTo>
                  <a:cubicBezTo>
                    <a:pt x="22" y="7"/>
                    <a:pt x="10" y="40"/>
                    <a:pt x="1"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11" name="Freeform 93"/>
            <p:cNvSpPr/>
            <p:nvPr/>
          </p:nvSpPr>
          <p:spPr bwMode="auto">
            <a:xfrm>
              <a:off x="6564313" y="1452562"/>
              <a:ext cx="55563" cy="30163"/>
            </a:xfrm>
            <a:custGeom>
              <a:avLst/>
              <a:gdLst>
                <a:gd name="T0" fmla="*/ 15 w 31"/>
                <a:gd name="T1" fmla="*/ 2 h 17"/>
                <a:gd name="T2" fmla="*/ 0 w 31"/>
                <a:gd name="T3" fmla="*/ 0 h 17"/>
                <a:gd name="T4" fmla="*/ 7 w 31"/>
                <a:gd name="T5" fmla="*/ 17 h 17"/>
                <a:gd name="T6" fmla="*/ 24 w 31"/>
                <a:gd name="T7" fmla="*/ 17 h 17"/>
                <a:gd name="T8" fmla="*/ 31 w 31"/>
                <a:gd name="T9" fmla="*/ 0 h 17"/>
                <a:gd name="T10" fmla="*/ 15 w 31"/>
                <a:gd name="T11" fmla="*/ 2 h 17"/>
              </a:gdLst>
              <a:ahLst/>
              <a:cxnLst>
                <a:cxn ang="0">
                  <a:pos x="T0" y="T1"/>
                </a:cxn>
                <a:cxn ang="0">
                  <a:pos x="T2" y="T3"/>
                </a:cxn>
                <a:cxn ang="0">
                  <a:pos x="T4" y="T5"/>
                </a:cxn>
                <a:cxn ang="0">
                  <a:pos x="T6" y="T7"/>
                </a:cxn>
                <a:cxn ang="0">
                  <a:pos x="T8" y="T9"/>
                </a:cxn>
                <a:cxn ang="0">
                  <a:pos x="T10" y="T11"/>
                </a:cxn>
              </a:cxnLst>
              <a:rect l="0" t="0" r="r" b="b"/>
              <a:pathLst>
                <a:path w="31" h="17">
                  <a:moveTo>
                    <a:pt x="15" y="2"/>
                  </a:moveTo>
                  <a:cubicBezTo>
                    <a:pt x="7" y="2"/>
                    <a:pt x="0" y="0"/>
                    <a:pt x="0" y="0"/>
                  </a:cubicBezTo>
                  <a:cubicBezTo>
                    <a:pt x="7" y="17"/>
                    <a:pt x="7" y="17"/>
                    <a:pt x="7" y="17"/>
                  </a:cubicBezTo>
                  <a:cubicBezTo>
                    <a:pt x="24" y="17"/>
                    <a:pt x="24" y="17"/>
                    <a:pt x="24" y="17"/>
                  </a:cubicBezTo>
                  <a:cubicBezTo>
                    <a:pt x="31" y="0"/>
                    <a:pt x="31" y="0"/>
                    <a:pt x="31" y="0"/>
                  </a:cubicBezTo>
                  <a:cubicBezTo>
                    <a:pt x="31" y="0"/>
                    <a:pt x="25"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12" name="Freeform 94"/>
            <p:cNvSpPr/>
            <p:nvPr/>
          </p:nvSpPr>
          <p:spPr bwMode="auto">
            <a:xfrm>
              <a:off x="6564313" y="1503362"/>
              <a:ext cx="53975" cy="179388"/>
            </a:xfrm>
            <a:custGeom>
              <a:avLst/>
              <a:gdLst>
                <a:gd name="T0" fmla="*/ 34 w 34"/>
                <a:gd name="T1" fmla="*/ 33 h 113"/>
                <a:gd name="T2" fmla="*/ 26 w 34"/>
                <a:gd name="T3" fmla="*/ 0 h 113"/>
                <a:gd name="T4" fmla="*/ 8 w 34"/>
                <a:gd name="T5" fmla="*/ 0 h 113"/>
                <a:gd name="T6" fmla="*/ 0 w 34"/>
                <a:gd name="T7" fmla="*/ 34 h 113"/>
                <a:gd name="T8" fmla="*/ 17 w 34"/>
                <a:gd name="T9" fmla="*/ 113 h 113"/>
                <a:gd name="T10" fmla="*/ 34 w 34"/>
                <a:gd name="T11" fmla="*/ 33 h 113"/>
              </a:gdLst>
              <a:ahLst/>
              <a:cxnLst>
                <a:cxn ang="0">
                  <a:pos x="T0" y="T1"/>
                </a:cxn>
                <a:cxn ang="0">
                  <a:pos x="T2" y="T3"/>
                </a:cxn>
                <a:cxn ang="0">
                  <a:pos x="T4" y="T5"/>
                </a:cxn>
                <a:cxn ang="0">
                  <a:pos x="T6" y="T7"/>
                </a:cxn>
                <a:cxn ang="0">
                  <a:pos x="T8" y="T9"/>
                </a:cxn>
                <a:cxn ang="0">
                  <a:pos x="T10" y="T11"/>
                </a:cxn>
              </a:cxnLst>
              <a:rect l="0" t="0" r="r" b="b"/>
              <a:pathLst>
                <a:path w="34" h="113">
                  <a:moveTo>
                    <a:pt x="34" y="33"/>
                  </a:moveTo>
                  <a:lnTo>
                    <a:pt x="26" y="0"/>
                  </a:lnTo>
                  <a:lnTo>
                    <a:pt x="8" y="0"/>
                  </a:lnTo>
                  <a:lnTo>
                    <a:pt x="0" y="34"/>
                  </a:lnTo>
                  <a:lnTo>
                    <a:pt x="17" y="113"/>
                  </a:lnTo>
                  <a:lnTo>
                    <a:pt x="3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sp>
          <p:nvSpPr>
            <p:cNvPr id="13" name="Freeform 95"/>
            <p:cNvSpPr/>
            <p:nvPr/>
          </p:nvSpPr>
          <p:spPr bwMode="auto">
            <a:xfrm>
              <a:off x="6677026" y="1579562"/>
              <a:ext cx="90488" cy="22225"/>
            </a:xfrm>
            <a:custGeom>
              <a:avLst/>
              <a:gdLst>
                <a:gd name="T0" fmla="*/ 57 w 57"/>
                <a:gd name="T1" fmla="*/ 14 h 14"/>
                <a:gd name="T2" fmla="*/ 0 w 57"/>
                <a:gd name="T3" fmla="*/ 14 h 14"/>
                <a:gd name="T4" fmla="*/ 0 w 57"/>
                <a:gd name="T5" fmla="*/ 0 h 14"/>
                <a:gd name="T6" fmla="*/ 34 w 57"/>
                <a:gd name="T7" fmla="*/ 0 h 14"/>
                <a:gd name="T8" fmla="*/ 57 w 57"/>
                <a:gd name="T9" fmla="*/ 0 h 14"/>
                <a:gd name="T10" fmla="*/ 57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57" y="14"/>
                  </a:moveTo>
                  <a:lnTo>
                    <a:pt x="0" y="14"/>
                  </a:lnTo>
                  <a:lnTo>
                    <a:pt x="0" y="0"/>
                  </a:lnTo>
                  <a:lnTo>
                    <a:pt x="34" y="0"/>
                  </a:lnTo>
                  <a:lnTo>
                    <a:pt x="57" y="0"/>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E"/>
            </a:p>
          </p:txBody>
        </p:sp>
      </p:grpSp>
      <p:sp>
        <p:nvSpPr>
          <p:cNvPr id="4" name="矩形: 圆角 3"/>
          <p:cNvSpPr/>
          <p:nvPr/>
        </p:nvSpPr>
        <p:spPr>
          <a:xfrm>
            <a:off x="971288" y="2391621"/>
            <a:ext cx="831272" cy="2253673"/>
          </a:xfrm>
          <a:prstGeom prst="roundRect">
            <a:avLst>
              <a:gd name="adj" fmla="val 27778"/>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业务能力</a:t>
            </a:r>
            <a:endParaRPr lang="zh-HK" altLang="en-US" sz="2400" dirty="0">
              <a:solidFill>
                <a:schemeClr val="tx1"/>
              </a:solidFill>
            </a:endParaRPr>
          </a:p>
        </p:txBody>
      </p:sp>
      <p:sp>
        <p:nvSpPr>
          <p:cNvPr id="14" name="矩形: 圆角 13"/>
          <p:cNvSpPr/>
          <p:nvPr/>
        </p:nvSpPr>
        <p:spPr>
          <a:xfrm>
            <a:off x="3831613" y="2391621"/>
            <a:ext cx="831272" cy="2253673"/>
          </a:xfrm>
          <a:prstGeom prst="roundRect">
            <a:avLst>
              <a:gd name="adj" fmla="val 27778"/>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数字化能力</a:t>
            </a:r>
            <a:endParaRPr lang="zh-HK" altLang="en-US" sz="2400" dirty="0">
              <a:solidFill>
                <a:schemeClr val="tx1"/>
              </a:solidFill>
            </a:endParaRPr>
          </a:p>
        </p:txBody>
      </p:sp>
      <p:sp>
        <p:nvSpPr>
          <p:cNvPr id="15" name="矩形 14"/>
          <p:cNvSpPr/>
          <p:nvPr/>
        </p:nvSpPr>
        <p:spPr>
          <a:xfrm>
            <a:off x="890974" y="4783453"/>
            <a:ext cx="3957863" cy="584775"/>
          </a:xfrm>
          <a:prstGeom prst="rect">
            <a:avLst/>
          </a:prstGeom>
        </p:spPr>
        <p:txBody>
          <a:bodyPr wrap="square">
            <a:spAutoFit/>
          </a:bodyPr>
          <a:lstStyle/>
          <a:p>
            <a:r>
              <a:rPr lang="zh-CN" altLang="en-US" sz="1600" b="1" dirty="0"/>
              <a:t>数字化转型人才：在数字化环境下的企业运营模式，用数字化手段、技术表现出来。</a:t>
            </a:r>
            <a:endParaRPr lang="zh-CN" altLang="en-US" sz="1600" b="1" dirty="0"/>
          </a:p>
        </p:txBody>
      </p:sp>
      <p:sp>
        <p:nvSpPr>
          <p:cNvPr id="16" name="箭头: 右 15"/>
          <p:cNvSpPr/>
          <p:nvPr/>
        </p:nvSpPr>
        <p:spPr>
          <a:xfrm>
            <a:off x="1856711" y="3389402"/>
            <a:ext cx="555347" cy="439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箭头: 右 16"/>
          <p:cNvSpPr/>
          <p:nvPr/>
        </p:nvSpPr>
        <p:spPr>
          <a:xfrm flipH="1">
            <a:off x="3203309" y="3389402"/>
            <a:ext cx="555347" cy="439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矩形 17"/>
          <p:cNvSpPr/>
          <p:nvPr/>
        </p:nvSpPr>
        <p:spPr>
          <a:xfrm>
            <a:off x="1903598" y="1808642"/>
            <a:ext cx="1800493" cy="369332"/>
          </a:xfrm>
          <a:prstGeom prst="rect">
            <a:avLst/>
          </a:prstGeom>
        </p:spPr>
        <p:txBody>
          <a:bodyPr wrap="none">
            <a:spAutoFit/>
          </a:bodyPr>
          <a:lstStyle/>
          <a:p>
            <a:r>
              <a:rPr lang="zh-CN" altLang="en-US" b="1" dirty="0"/>
              <a:t>数字化人才转型</a:t>
            </a:r>
            <a:endParaRPr lang="zh-HK" altLang="en-US" b="1" dirty="0"/>
          </a:p>
        </p:txBody>
      </p:sp>
      <p:sp>
        <p:nvSpPr>
          <p:cNvPr id="19" name="矩形 18"/>
          <p:cNvSpPr/>
          <p:nvPr/>
        </p:nvSpPr>
        <p:spPr>
          <a:xfrm>
            <a:off x="7847198" y="1806846"/>
            <a:ext cx="1800493" cy="369332"/>
          </a:xfrm>
          <a:prstGeom prst="rect">
            <a:avLst/>
          </a:prstGeom>
        </p:spPr>
        <p:txBody>
          <a:bodyPr wrap="none">
            <a:spAutoFit/>
          </a:bodyPr>
          <a:lstStyle/>
          <a:p>
            <a:r>
              <a:rPr lang="zh-CN" altLang="en-US" b="1" dirty="0"/>
              <a:t>数字化团队转型</a:t>
            </a:r>
            <a:endParaRPr lang="zh-HK" altLang="en-US" b="1" dirty="0"/>
          </a:p>
        </p:txBody>
      </p:sp>
      <p:sp>
        <p:nvSpPr>
          <p:cNvPr id="20" name="矩形 19"/>
          <p:cNvSpPr/>
          <p:nvPr/>
        </p:nvSpPr>
        <p:spPr>
          <a:xfrm>
            <a:off x="7980219" y="2970070"/>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A</a:t>
            </a:r>
            <a:endParaRPr lang="zh-HK" altLang="en-US" sz="1400" dirty="0">
              <a:solidFill>
                <a:schemeClr val="tx1"/>
              </a:solidFill>
            </a:endParaRPr>
          </a:p>
        </p:txBody>
      </p:sp>
      <p:sp>
        <p:nvSpPr>
          <p:cNvPr id="23" name="矩形 22"/>
          <p:cNvSpPr/>
          <p:nvPr/>
        </p:nvSpPr>
        <p:spPr>
          <a:xfrm>
            <a:off x="7980219" y="3620896"/>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B</a:t>
            </a:r>
            <a:endParaRPr lang="zh-HK" altLang="en-US" sz="1400" dirty="0">
              <a:solidFill>
                <a:schemeClr val="tx1"/>
              </a:solidFill>
            </a:endParaRPr>
          </a:p>
        </p:txBody>
      </p:sp>
      <p:sp>
        <p:nvSpPr>
          <p:cNvPr id="24" name="矩形 23"/>
          <p:cNvSpPr/>
          <p:nvPr/>
        </p:nvSpPr>
        <p:spPr>
          <a:xfrm>
            <a:off x="7980219" y="4271722"/>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C</a:t>
            </a:r>
            <a:endParaRPr lang="zh-HK" altLang="en-US" sz="1400" dirty="0">
              <a:solidFill>
                <a:schemeClr val="tx1"/>
              </a:solidFill>
            </a:endParaRPr>
          </a:p>
        </p:txBody>
      </p:sp>
      <p:sp>
        <p:nvSpPr>
          <p:cNvPr id="25" name="矩形 24"/>
          <p:cNvSpPr/>
          <p:nvPr/>
        </p:nvSpPr>
        <p:spPr>
          <a:xfrm>
            <a:off x="7389091" y="2322191"/>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主管</a:t>
            </a:r>
            <a:endParaRPr lang="zh-HK" altLang="en-US" sz="1400" dirty="0">
              <a:solidFill>
                <a:schemeClr val="tx1"/>
              </a:solidFill>
            </a:endParaRPr>
          </a:p>
        </p:txBody>
      </p:sp>
      <p:cxnSp>
        <p:nvCxnSpPr>
          <p:cNvPr id="27" name="连接符: 肘形 26"/>
          <p:cNvCxnSpPr>
            <a:stCxn id="25" idx="2"/>
            <a:endCxn id="20" idx="1"/>
          </p:cNvCxnSpPr>
          <p:nvPr/>
        </p:nvCxnSpPr>
        <p:spPr>
          <a:xfrm rot="16200000" flipH="1">
            <a:off x="7716229" y="2927581"/>
            <a:ext cx="426378"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28" name="连接符: 肘形 27"/>
          <p:cNvCxnSpPr>
            <a:stCxn id="25" idx="2"/>
            <a:endCxn id="23" idx="1"/>
          </p:cNvCxnSpPr>
          <p:nvPr/>
        </p:nvCxnSpPr>
        <p:spPr>
          <a:xfrm rot="16200000" flipH="1">
            <a:off x="7390816" y="3252994"/>
            <a:ext cx="1077204"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31" name="连接符: 肘形 30"/>
          <p:cNvCxnSpPr>
            <a:stCxn id="25" idx="2"/>
            <a:endCxn id="24" idx="1"/>
          </p:cNvCxnSpPr>
          <p:nvPr/>
        </p:nvCxnSpPr>
        <p:spPr>
          <a:xfrm rot="16200000" flipH="1">
            <a:off x="7065403" y="3578407"/>
            <a:ext cx="1728030" cy="101601"/>
          </a:xfrm>
          <a:prstGeom prst="bentConnector2">
            <a:avLst/>
          </a:prstGeom>
        </p:spPr>
        <p:style>
          <a:lnRef idx="1">
            <a:schemeClr val="dk1"/>
          </a:lnRef>
          <a:fillRef idx="0">
            <a:schemeClr val="dk1"/>
          </a:fillRef>
          <a:effectRef idx="0">
            <a:schemeClr val="dk1"/>
          </a:effectRef>
          <a:fontRef idx="minor">
            <a:schemeClr val="tx1"/>
          </a:fontRef>
        </p:style>
      </p:cxnSp>
      <p:sp>
        <p:nvSpPr>
          <p:cNvPr id="34" name="矩形 33"/>
          <p:cNvSpPr/>
          <p:nvPr/>
        </p:nvSpPr>
        <p:spPr>
          <a:xfrm>
            <a:off x="9369355" y="2970070"/>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A</a:t>
            </a:r>
            <a:endParaRPr lang="zh-HK" altLang="en-US" sz="1400" dirty="0">
              <a:solidFill>
                <a:schemeClr val="tx1"/>
              </a:solidFill>
            </a:endParaRPr>
          </a:p>
        </p:txBody>
      </p:sp>
      <p:sp>
        <p:nvSpPr>
          <p:cNvPr id="35" name="矩形 34"/>
          <p:cNvSpPr/>
          <p:nvPr/>
        </p:nvSpPr>
        <p:spPr>
          <a:xfrm>
            <a:off x="9369355" y="3620896"/>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B</a:t>
            </a:r>
            <a:endParaRPr lang="zh-HK" altLang="en-US" sz="1400" dirty="0">
              <a:solidFill>
                <a:schemeClr val="tx1"/>
              </a:solidFill>
            </a:endParaRPr>
          </a:p>
        </p:txBody>
      </p:sp>
      <p:sp>
        <p:nvSpPr>
          <p:cNvPr id="36" name="矩形 35"/>
          <p:cNvSpPr/>
          <p:nvPr/>
        </p:nvSpPr>
        <p:spPr>
          <a:xfrm>
            <a:off x="9369355" y="4271722"/>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C</a:t>
            </a:r>
            <a:endParaRPr lang="zh-HK" altLang="en-US" sz="1400" dirty="0">
              <a:solidFill>
                <a:schemeClr val="tx1"/>
              </a:solidFill>
            </a:endParaRPr>
          </a:p>
        </p:txBody>
      </p:sp>
      <p:sp>
        <p:nvSpPr>
          <p:cNvPr id="37" name="矩形 36"/>
          <p:cNvSpPr/>
          <p:nvPr/>
        </p:nvSpPr>
        <p:spPr>
          <a:xfrm>
            <a:off x="8778227" y="2322191"/>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主管</a:t>
            </a:r>
            <a:endParaRPr lang="zh-HK" altLang="en-US" sz="1400" dirty="0">
              <a:solidFill>
                <a:schemeClr val="tx1"/>
              </a:solidFill>
            </a:endParaRPr>
          </a:p>
        </p:txBody>
      </p:sp>
      <p:cxnSp>
        <p:nvCxnSpPr>
          <p:cNvPr id="38" name="连接符: 肘形 37"/>
          <p:cNvCxnSpPr>
            <a:stCxn id="37" idx="2"/>
            <a:endCxn id="34" idx="1"/>
          </p:cNvCxnSpPr>
          <p:nvPr/>
        </p:nvCxnSpPr>
        <p:spPr>
          <a:xfrm rot="16200000" flipH="1">
            <a:off x="9105365" y="2927581"/>
            <a:ext cx="426378"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39" name="连接符: 肘形 38"/>
          <p:cNvCxnSpPr>
            <a:stCxn id="37" idx="2"/>
            <a:endCxn id="35" idx="1"/>
          </p:cNvCxnSpPr>
          <p:nvPr/>
        </p:nvCxnSpPr>
        <p:spPr>
          <a:xfrm rot="16200000" flipH="1">
            <a:off x="8779952" y="3252994"/>
            <a:ext cx="1077204"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40" name="连接符: 肘形 39"/>
          <p:cNvCxnSpPr>
            <a:stCxn id="37" idx="2"/>
            <a:endCxn id="36" idx="1"/>
          </p:cNvCxnSpPr>
          <p:nvPr/>
        </p:nvCxnSpPr>
        <p:spPr>
          <a:xfrm rot="16200000" flipH="1">
            <a:off x="8454539" y="3578407"/>
            <a:ext cx="1728030" cy="101601"/>
          </a:xfrm>
          <a:prstGeom prst="bentConnector2">
            <a:avLst/>
          </a:prstGeom>
        </p:spPr>
        <p:style>
          <a:lnRef idx="1">
            <a:schemeClr val="dk1"/>
          </a:lnRef>
          <a:fillRef idx="0">
            <a:schemeClr val="dk1"/>
          </a:fillRef>
          <a:effectRef idx="0">
            <a:schemeClr val="dk1"/>
          </a:effectRef>
          <a:fontRef idx="minor">
            <a:schemeClr val="tx1"/>
          </a:fontRef>
        </p:style>
      </p:cxnSp>
      <p:sp>
        <p:nvSpPr>
          <p:cNvPr id="41" name="矩形 40"/>
          <p:cNvSpPr/>
          <p:nvPr/>
        </p:nvSpPr>
        <p:spPr>
          <a:xfrm>
            <a:off x="10731185" y="2970070"/>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A</a:t>
            </a:r>
            <a:endParaRPr lang="zh-HK" altLang="en-US" sz="1400" dirty="0">
              <a:solidFill>
                <a:schemeClr val="tx1"/>
              </a:solidFill>
            </a:endParaRPr>
          </a:p>
        </p:txBody>
      </p:sp>
      <p:sp>
        <p:nvSpPr>
          <p:cNvPr id="42" name="矩形 41"/>
          <p:cNvSpPr/>
          <p:nvPr/>
        </p:nvSpPr>
        <p:spPr>
          <a:xfrm>
            <a:off x="10731185" y="3620896"/>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B</a:t>
            </a:r>
            <a:endParaRPr lang="zh-HK" altLang="en-US" sz="1400" dirty="0">
              <a:solidFill>
                <a:schemeClr val="tx1"/>
              </a:solidFill>
            </a:endParaRPr>
          </a:p>
        </p:txBody>
      </p:sp>
      <p:sp>
        <p:nvSpPr>
          <p:cNvPr id="43" name="矩形 42"/>
          <p:cNvSpPr/>
          <p:nvPr/>
        </p:nvSpPr>
        <p:spPr>
          <a:xfrm>
            <a:off x="10731185" y="4271722"/>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职员</a:t>
            </a:r>
            <a:r>
              <a:rPr lang="en-US" altLang="zh-CN" sz="1400" dirty="0">
                <a:solidFill>
                  <a:schemeClr val="tx1"/>
                </a:solidFill>
              </a:rPr>
              <a:t>C</a:t>
            </a:r>
            <a:endParaRPr lang="zh-HK" altLang="en-US" sz="1400" dirty="0">
              <a:solidFill>
                <a:schemeClr val="tx1"/>
              </a:solidFill>
            </a:endParaRPr>
          </a:p>
        </p:txBody>
      </p:sp>
      <p:sp>
        <p:nvSpPr>
          <p:cNvPr id="44" name="矩形 43"/>
          <p:cNvSpPr/>
          <p:nvPr/>
        </p:nvSpPr>
        <p:spPr>
          <a:xfrm>
            <a:off x="10140057" y="2322191"/>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主管</a:t>
            </a:r>
            <a:endParaRPr lang="zh-HK" altLang="en-US" sz="1400" dirty="0">
              <a:solidFill>
                <a:schemeClr val="tx1"/>
              </a:solidFill>
            </a:endParaRPr>
          </a:p>
        </p:txBody>
      </p:sp>
      <p:cxnSp>
        <p:nvCxnSpPr>
          <p:cNvPr id="45" name="连接符: 肘形 44"/>
          <p:cNvCxnSpPr>
            <a:stCxn id="44" idx="2"/>
            <a:endCxn id="41" idx="1"/>
          </p:cNvCxnSpPr>
          <p:nvPr/>
        </p:nvCxnSpPr>
        <p:spPr>
          <a:xfrm rot="16200000" flipH="1">
            <a:off x="10467195" y="2927581"/>
            <a:ext cx="426378"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46" name="连接符: 肘形 45"/>
          <p:cNvCxnSpPr>
            <a:stCxn id="44" idx="2"/>
            <a:endCxn id="42" idx="1"/>
          </p:cNvCxnSpPr>
          <p:nvPr/>
        </p:nvCxnSpPr>
        <p:spPr>
          <a:xfrm rot="16200000" flipH="1">
            <a:off x="10141782" y="3252994"/>
            <a:ext cx="1077204"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47" name="连接符: 肘形 46"/>
          <p:cNvCxnSpPr>
            <a:stCxn id="44" idx="2"/>
            <a:endCxn id="43" idx="1"/>
          </p:cNvCxnSpPr>
          <p:nvPr/>
        </p:nvCxnSpPr>
        <p:spPr>
          <a:xfrm rot="16200000" flipH="1">
            <a:off x="9816369" y="3578407"/>
            <a:ext cx="1728030" cy="101601"/>
          </a:xfrm>
          <a:prstGeom prst="bentConnector2">
            <a:avLst/>
          </a:prstGeom>
        </p:spPr>
        <p:style>
          <a:lnRef idx="1">
            <a:schemeClr val="dk1"/>
          </a:lnRef>
          <a:fillRef idx="0">
            <a:schemeClr val="dk1"/>
          </a:fillRef>
          <a:effectRef idx="0">
            <a:schemeClr val="dk1"/>
          </a:effectRef>
          <a:fontRef idx="minor">
            <a:schemeClr val="tx1"/>
          </a:fontRef>
        </p:style>
      </p:cxnSp>
      <p:grpSp>
        <p:nvGrpSpPr>
          <p:cNvPr id="55" name="组合 54"/>
          <p:cNvGrpSpPr/>
          <p:nvPr/>
        </p:nvGrpSpPr>
        <p:grpSpPr>
          <a:xfrm>
            <a:off x="5712884" y="2322190"/>
            <a:ext cx="1570182" cy="2392533"/>
            <a:chOff x="5712884" y="2322190"/>
            <a:chExt cx="1570182" cy="2392533"/>
          </a:xfrm>
        </p:grpSpPr>
        <p:sp>
          <p:nvSpPr>
            <p:cNvPr id="48" name="矩形 47"/>
            <p:cNvSpPr/>
            <p:nvPr/>
          </p:nvSpPr>
          <p:spPr>
            <a:xfrm>
              <a:off x="6304012" y="2970069"/>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项目经理</a:t>
              </a:r>
              <a:endParaRPr lang="zh-HK" altLang="en-US" sz="1400" dirty="0">
                <a:solidFill>
                  <a:schemeClr val="tx1"/>
                </a:solidFill>
              </a:endParaRPr>
            </a:p>
          </p:txBody>
        </p:sp>
        <p:sp>
          <p:nvSpPr>
            <p:cNvPr id="49" name="矩形 48"/>
            <p:cNvSpPr/>
            <p:nvPr/>
          </p:nvSpPr>
          <p:spPr>
            <a:xfrm>
              <a:off x="6304012" y="3620895"/>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项目经理</a:t>
              </a:r>
              <a:endParaRPr lang="zh-HK" altLang="en-US" sz="1400" dirty="0">
                <a:solidFill>
                  <a:schemeClr val="tx1"/>
                </a:solidFill>
              </a:endParaRPr>
            </a:p>
          </p:txBody>
        </p:sp>
        <p:sp>
          <p:nvSpPr>
            <p:cNvPr id="50" name="矩形 49"/>
            <p:cNvSpPr/>
            <p:nvPr/>
          </p:nvSpPr>
          <p:spPr>
            <a:xfrm>
              <a:off x="6304012" y="4271721"/>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项目经理</a:t>
              </a:r>
              <a:endParaRPr lang="zh-HK" altLang="en-US" sz="1400" dirty="0">
                <a:solidFill>
                  <a:schemeClr val="tx1"/>
                </a:solidFill>
              </a:endParaRPr>
            </a:p>
          </p:txBody>
        </p:sp>
        <p:sp>
          <p:nvSpPr>
            <p:cNvPr id="51" name="矩形 50"/>
            <p:cNvSpPr/>
            <p:nvPr/>
          </p:nvSpPr>
          <p:spPr>
            <a:xfrm>
              <a:off x="5712884" y="2322190"/>
              <a:ext cx="979054" cy="443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PMO</a:t>
              </a:r>
              <a:endParaRPr lang="zh-HK" altLang="en-US" sz="1400" dirty="0">
                <a:solidFill>
                  <a:schemeClr val="tx1"/>
                </a:solidFill>
              </a:endParaRPr>
            </a:p>
          </p:txBody>
        </p:sp>
        <p:cxnSp>
          <p:nvCxnSpPr>
            <p:cNvPr id="52" name="连接符: 肘形 51"/>
            <p:cNvCxnSpPr>
              <a:stCxn id="51" idx="2"/>
              <a:endCxn id="48" idx="1"/>
            </p:cNvCxnSpPr>
            <p:nvPr/>
          </p:nvCxnSpPr>
          <p:spPr>
            <a:xfrm rot="16200000" flipH="1">
              <a:off x="6040022" y="2927580"/>
              <a:ext cx="426378"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53" name="连接符: 肘形 52"/>
            <p:cNvCxnSpPr>
              <a:stCxn id="51" idx="2"/>
              <a:endCxn id="49" idx="1"/>
            </p:cNvCxnSpPr>
            <p:nvPr/>
          </p:nvCxnSpPr>
          <p:spPr>
            <a:xfrm rot="16200000" flipH="1">
              <a:off x="5714609" y="3252993"/>
              <a:ext cx="1077204" cy="101601"/>
            </a:xfrm>
            <a:prstGeom prst="bentConnector2">
              <a:avLst/>
            </a:prstGeom>
          </p:spPr>
          <p:style>
            <a:lnRef idx="1">
              <a:schemeClr val="dk1"/>
            </a:lnRef>
            <a:fillRef idx="0">
              <a:schemeClr val="dk1"/>
            </a:fillRef>
            <a:effectRef idx="0">
              <a:schemeClr val="dk1"/>
            </a:effectRef>
            <a:fontRef idx="minor">
              <a:schemeClr val="tx1"/>
            </a:fontRef>
          </p:style>
        </p:cxnSp>
        <p:cxnSp>
          <p:nvCxnSpPr>
            <p:cNvPr id="54" name="连接符: 肘形 53"/>
            <p:cNvCxnSpPr>
              <a:stCxn id="51" idx="2"/>
              <a:endCxn id="50" idx="1"/>
            </p:cNvCxnSpPr>
            <p:nvPr/>
          </p:nvCxnSpPr>
          <p:spPr>
            <a:xfrm rot="16200000" flipH="1">
              <a:off x="5389196" y="3578406"/>
              <a:ext cx="1728030" cy="101601"/>
            </a:xfrm>
            <a:prstGeom prst="bentConnector2">
              <a:avLst/>
            </a:prstGeom>
          </p:spPr>
          <p:style>
            <a:lnRef idx="1">
              <a:schemeClr val="dk1"/>
            </a:lnRef>
            <a:fillRef idx="0">
              <a:schemeClr val="dk1"/>
            </a:fillRef>
            <a:effectRef idx="0">
              <a:schemeClr val="dk1"/>
            </a:effectRef>
            <a:fontRef idx="minor">
              <a:schemeClr val="tx1"/>
            </a:fontRef>
          </p:style>
        </p:cxnSp>
      </p:grpSp>
      <p:sp>
        <p:nvSpPr>
          <p:cNvPr id="56" name="矩形 55"/>
          <p:cNvSpPr/>
          <p:nvPr/>
        </p:nvSpPr>
        <p:spPr>
          <a:xfrm>
            <a:off x="5989591" y="3573096"/>
            <a:ext cx="5929745" cy="539283"/>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7" name="矩形 56"/>
          <p:cNvSpPr/>
          <p:nvPr/>
        </p:nvSpPr>
        <p:spPr>
          <a:xfrm>
            <a:off x="5920511" y="4792938"/>
            <a:ext cx="5997355" cy="584775"/>
          </a:xfrm>
          <a:prstGeom prst="rect">
            <a:avLst/>
          </a:prstGeom>
        </p:spPr>
        <p:txBody>
          <a:bodyPr wrap="square">
            <a:spAutoFit/>
          </a:bodyPr>
          <a:lstStyle/>
          <a:p>
            <a:r>
              <a:rPr lang="zh-CN" altLang="en-US" sz="1600" b="1" dirty="0"/>
              <a:t>数字化转型团队：相关技术人员、业务人员组织成立单独的项目组，集合各自的能力，实现转型的目标。</a:t>
            </a:r>
            <a:endParaRPr lang="zh-CN" altLang="en-US" sz="1600" b="1" dirty="0"/>
          </a:p>
        </p:txBody>
      </p:sp>
      <p:sp>
        <p:nvSpPr>
          <p:cNvPr id="21" name="日期占位符 20"/>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企业数字化转型要具备对市场的快速反应能力</a:t>
            </a:r>
            <a:endParaRPr lang="zh-HK" altLang="en-US" dirty="0"/>
          </a:p>
        </p:txBody>
      </p:sp>
      <p:sp>
        <p:nvSpPr>
          <p:cNvPr id="5" name="文本占位符 4"/>
          <p:cNvSpPr>
            <a:spLocks noGrp="1"/>
          </p:cNvSpPr>
          <p:nvPr>
            <p:ph type="body" sz="quarter" idx="16"/>
          </p:nvPr>
        </p:nvSpPr>
        <p:spPr>
          <a:xfrm>
            <a:off x="584994" y="1238664"/>
            <a:ext cx="11022012" cy="682500"/>
          </a:xfrm>
        </p:spPr>
        <p:txBody>
          <a:bodyPr/>
          <a:lstStyle/>
          <a:p>
            <a:pPr marL="285750" indent="-285750">
              <a:buFont typeface="Arial" panose="020B0604020202020204" pitchFamily="34" charset="0"/>
              <a:buChar char="•"/>
            </a:pPr>
            <a:r>
              <a:rPr lang="zh-CN" altLang="en-US" dirty="0"/>
              <a:t>企业转型数字化主要</a:t>
            </a:r>
            <a:r>
              <a:rPr lang="zh-CN" altLang="en-US" b="1" dirty="0">
                <a:solidFill>
                  <a:srgbClr val="FF0000"/>
                </a:solidFill>
              </a:rPr>
              <a:t>解决的是企业运行效率问题</a:t>
            </a:r>
            <a:r>
              <a:rPr lang="zh-CN" altLang="en-US" dirty="0"/>
              <a:t>。从一定角度讲是要解决企业对市场的快速反映问题。从目前来看，很多传统企业是要改变以往的企业基因，提升企业的快速反应能力。</a:t>
            </a:r>
            <a:endParaRPr lang="zh-CN" altLang="en-US" dirty="0"/>
          </a:p>
        </p:txBody>
      </p:sp>
      <p:sp>
        <p:nvSpPr>
          <p:cNvPr id="3" name="矩形 2"/>
          <p:cNvSpPr/>
          <p:nvPr/>
        </p:nvSpPr>
        <p:spPr>
          <a:xfrm>
            <a:off x="584994" y="5619336"/>
            <a:ext cx="11022012" cy="923330"/>
          </a:xfrm>
          <a:prstGeom prst="rect">
            <a:avLst/>
          </a:prstGeom>
        </p:spPr>
        <p:txBody>
          <a:bodyPr wrap="square">
            <a:spAutoFit/>
          </a:bodyPr>
          <a:lstStyle/>
          <a:p>
            <a:pPr marL="285750" indent="-285750">
              <a:buFont typeface="Arial" panose="020B0604020202020204" pitchFamily="34" charset="0"/>
              <a:buChar char="•"/>
            </a:pPr>
            <a:r>
              <a:rPr lang="zh-CN" altLang="en-US" dirty="0"/>
              <a:t>未来的市场，企业所面对的环境将会朝向更加快速变革的方向发展。传统企业转型，成为具备数字化的基因的企业，目的就是要帮助企业提升快速反应能力，</a:t>
            </a:r>
            <a:r>
              <a:rPr lang="zh-CN" altLang="en-US" b="1" dirty="0">
                <a:solidFill>
                  <a:srgbClr val="FF0000"/>
                </a:solidFill>
              </a:rPr>
              <a:t>用数字化打通全链路的连接关系，使企业借助数字化手段，提升快速反应能力</a:t>
            </a:r>
            <a:r>
              <a:rPr lang="zh-CN" altLang="en-US" dirty="0"/>
              <a:t>。</a:t>
            </a:r>
            <a:endParaRPr lang="zh-CN" altLang="en-US" dirty="0"/>
          </a:p>
        </p:txBody>
      </p:sp>
      <p:sp>
        <p:nvSpPr>
          <p:cNvPr id="6" name="椭圆 5"/>
          <p:cNvSpPr/>
          <p:nvPr/>
        </p:nvSpPr>
        <p:spPr>
          <a:xfrm>
            <a:off x="717300" y="2962134"/>
            <a:ext cx="1782619" cy="1782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不确定性因素</a:t>
            </a:r>
            <a:endParaRPr lang="zh-HK" altLang="en-US" b="1" dirty="0"/>
          </a:p>
        </p:txBody>
      </p:sp>
      <p:grpSp>
        <p:nvGrpSpPr>
          <p:cNvPr id="8" name="ï$ḻîďe"/>
          <p:cNvGrpSpPr/>
          <p:nvPr/>
        </p:nvGrpSpPr>
        <p:grpSpPr>
          <a:xfrm>
            <a:off x="2120096" y="2207491"/>
            <a:ext cx="9494074" cy="334750"/>
            <a:chOff x="2112932" y="1842246"/>
            <a:chExt cx="9494074" cy="537882"/>
          </a:xfrm>
        </p:grpSpPr>
        <p:sp>
          <p:nvSpPr>
            <p:cNvPr id="9" name="ïşḻïďè"/>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Bef>
                  <a:spcPct val="0"/>
                </a:spcBef>
              </a:pPr>
              <a:r>
                <a:rPr lang="zh-CN" altLang="en-US" sz="1600" b="1" dirty="0"/>
                <a:t>市场</a:t>
              </a:r>
              <a:endParaRPr lang="en-US" altLang="zh-CN" sz="1600" dirty="0"/>
            </a:p>
          </p:txBody>
        </p:sp>
        <p:sp>
          <p:nvSpPr>
            <p:cNvPr id="10" name="ïŝľiḋè"/>
            <p:cNvSpPr/>
            <p:nvPr/>
          </p:nvSpPr>
          <p:spPr bwMode="auto">
            <a:xfrm>
              <a:off x="4383504" y="1917415"/>
              <a:ext cx="7223502"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dirty="0"/>
                <a:t>瞬息万变的市场；多行业融合；生态型商业，平台型组织。。。</a:t>
              </a:r>
              <a:endParaRPr lang="en-US" altLang="zh-CN" sz="1600" dirty="0"/>
            </a:p>
          </p:txBody>
        </p:sp>
      </p:grpSp>
      <p:grpSp>
        <p:nvGrpSpPr>
          <p:cNvPr id="11" name="íṩḻíďé"/>
          <p:cNvGrpSpPr/>
          <p:nvPr/>
        </p:nvGrpSpPr>
        <p:grpSpPr>
          <a:xfrm>
            <a:off x="2507084" y="2955966"/>
            <a:ext cx="9107086" cy="334750"/>
            <a:chOff x="2112932" y="1842246"/>
            <a:chExt cx="9107086" cy="537882"/>
          </a:xfrm>
        </p:grpSpPr>
        <p:sp>
          <p:nvSpPr>
            <p:cNvPr id="12" name="íšľïde"/>
            <p:cNvSpPr/>
            <p:nvPr/>
          </p:nvSpPr>
          <p:spPr>
            <a:xfrm>
              <a:off x="2112932" y="1842246"/>
              <a:ext cx="2270572" cy="537882"/>
            </a:xfrm>
            <a:prstGeom prst="roundRect">
              <a:avLst>
                <a:gd name="adj" fmla="val 50000"/>
              </a:avLst>
            </a:prstGeom>
            <a:solidFill>
              <a:schemeClr val="accent2"/>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Bef>
                  <a:spcPct val="0"/>
                </a:spcBef>
              </a:pPr>
              <a:r>
                <a:rPr lang="zh-CN" altLang="en-US" sz="1600" b="1" dirty="0"/>
                <a:t>供应链</a:t>
              </a:r>
              <a:endParaRPr lang="en-US" altLang="zh-CN" sz="1600" dirty="0"/>
            </a:p>
          </p:txBody>
        </p:sp>
        <p:sp>
          <p:nvSpPr>
            <p:cNvPr id="13" name="iš1íḑe"/>
            <p:cNvSpPr/>
            <p:nvPr/>
          </p:nvSpPr>
          <p:spPr bwMode="auto">
            <a:xfrm>
              <a:off x="4383504" y="1917415"/>
              <a:ext cx="6836514"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r>
                <a:rPr lang="zh-CN" altLang="en-US" sz="1600" dirty="0"/>
                <a:t>数字化供应链；战略供应商；柔性供应链。。。</a:t>
              </a:r>
              <a:endParaRPr lang="zh-CN" altLang="en-US" sz="1600" dirty="0"/>
            </a:p>
          </p:txBody>
        </p:sp>
      </p:grpSp>
      <p:grpSp>
        <p:nvGrpSpPr>
          <p:cNvPr id="14" name="ï$ḻïďê"/>
          <p:cNvGrpSpPr/>
          <p:nvPr/>
        </p:nvGrpSpPr>
        <p:grpSpPr>
          <a:xfrm>
            <a:off x="2695343" y="3704441"/>
            <a:ext cx="8918827" cy="334750"/>
            <a:chOff x="2112932" y="1842246"/>
            <a:chExt cx="8918827" cy="537882"/>
          </a:xfrm>
        </p:grpSpPr>
        <p:sp>
          <p:nvSpPr>
            <p:cNvPr id="15" name="îŝļïdé"/>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Bef>
                  <a:spcPct val="0"/>
                </a:spcBef>
              </a:pPr>
              <a:r>
                <a:rPr lang="zh-CN" altLang="en-US" sz="1600" b="1" dirty="0"/>
                <a:t>用户</a:t>
              </a:r>
              <a:endParaRPr lang="en-US" altLang="zh-CN" sz="1600" dirty="0"/>
            </a:p>
          </p:txBody>
        </p:sp>
        <p:sp>
          <p:nvSpPr>
            <p:cNvPr id="16" name="ïSlide"/>
            <p:cNvSpPr/>
            <p:nvPr/>
          </p:nvSpPr>
          <p:spPr bwMode="auto">
            <a:xfrm>
              <a:off x="4383503" y="1917415"/>
              <a:ext cx="6648256"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dirty="0"/>
                <a:t>对新的技术、产品、商业模式的迅速接纳；用户粘性降低；社交化需求。。。</a:t>
              </a:r>
              <a:endParaRPr lang="en-US" altLang="zh-CN" sz="1600" dirty="0"/>
            </a:p>
          </p:txBody>
        </p:sp>
      </p:grpSp>
      <p:grpSp>
        <p:nvGrpSpPr>
          <p:cNvPr id="17" name="íşḷíḋè"/>
          <p:cNvGrpSpPr/>
          <p:nvPr/>
        </p:nvGrpSpPr>
        <p:grpSpPr>
          <a:xfrm>
            <a:off x="2507084" y="4452916"/>
            <a:ext cx="9107086" cy="334750"/>
            <a:chOff x="2112932" y="1842246"/>
            <a:chExt cx="9107086" cy="537882"/>
          </a:xfrm>
        </p:grpSpPr>
        <p:sp>
          <p:nvSpPr>
            <p:cNvPr id="18" name="ïś1îďê"/>
            <p:cNvSpPr/>
            <p:nvPr/>
          </p:nvSpPr>
          <p:spPr>
            <a:xfrm>
              <a:off x="2112932" y="1842246"/>
              <a:ext cx="2270572" cy="537882"/>
            </a:xfrm>
            <a:prstGeom prst="roundRect">
              <a:avLst>
                <a:gd name="adj" fmla="val 50000"/>
              </a:avLst>
            </a:prstGeom>
            <a:solidFill>
              <a:schemeClr val="accent2"/>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Bef>
                  <a:spcPct val="0"/>
                </a:spcBef>
              </a:pPr>
              <a:r>
                <a:rPr lang="zh-CN" altLang="en-US" sz="1600" b="1" dirty="0"/>
                <a:t>技术</a:t>
              </a:r>
              <a:endParaRPr lang="en-US" altLang="zh-CN" sz="1600" dirty="0"/>
            </a:p>
          </p:txBody>
        </p:sp>
        <p:sp>
          <p:nvSpPr>
            <p:cNvPr id="19" name="îşľíḓe"/>
            <p:cNvSpPr/>
            <p:nvPr/>
          </p:nvSpPr>
          <p:spPr bwMode="auto">
            <a:xfrm>
              <a:off x="4383504" y="1917415"/>
              <a:ext cx="6836514"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dirty="0"/>
                <a:t>AI</a:t>
              </a:r>
              <a:r>
                <a:rPr lang="zh-CN" altLang="en-US" sz="1600" dirty="0"/>
                <a:t>辅助研发；数字孪生；智慧生产。。。</a:t>
              </a:r>
              <a:endParaRPr lang="en-US" altLang="zh-CN" sz="1600" dirty="0"/>
            </a:p>
          </p:txBody>
        </p:sp>
      </p:grpSp>
      <p:grpSp>
        <p:nvGrpSpPr>
          <p:cNvPr id="20" name="iṣ1íḑé"/>
          <p:cNvGrpSpPr/>
          <p:nvPr/>
        </p:nvGrpSpPr>
        <p:grpSpPr>
          <a:xfrm>
            <a:off x="2120096" y="5201391"/>
            <a:ext cx="9494074" cy="334750"/>
            <a:chOff x="2112932" y="1842246"/>
            <a:chExt cx="9494074" cy="537882"/>
          </a:xfrm>
        </p:grpSpPr>
        <p:sp>
          <p:nvSpPr>
            <p:cNvPr id="21" name="ïslíḋê"/>
            <p:cNvSpPr/>
            <p:nvPr/>
          </p:nvSpPr>
          <p:spPr>
            <a:xfrm>
              <a:off x="2112932" y="1842246"/>
              <a:ext cx="2270572" cy="537882"/>
            </a:xfrm>
            <a:prstGeom prst="roundRect">
              <a:avLst>
                <a:gd name="adj" fmla="val 50000"/>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Bef>
                  <a:spcPct val="0"/>
                </a:spcBef>
              </a:pPr>
              <a:r>
                <a:rPr lang="zh-CN" altLang="en-US" sz="1600" b="1" dirty="0"/>
                <a:t>对手</a:t>
              </a:r>
              <a:endParaRPr lang="en-US" altLang="zh-CN" sz="1600" dirty="0"/>
            </a:p>
          </p:txBody>
        </p:sp>
        <p:sp>
          <p:nvSpPr>
            <p:cNvPr id="22" name="iṩľîḍè"/>
            <p:cNvSpPr/>
            <p:nvPr/>
          </p:nvSpPr>
          <p:spPr bwMode="auto">
            <a:xfrm>
              <a:off x="4383504" y="1917415"/>
              <a:ext cx="7223502" cy="387544"/>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dirty="0"/>
                <a:t>跨界、降维对手；生态圈；数据、知识垄断。。。</a:t>
              </a:r>
              <a:endParaRPr lang="en-US" altLang="zh-CN" sz="1600" dirty="0"/>
            </a:p>
          </p:txBody>
        </p:sp>
      </p:gr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a:t>
            </a:r>
            <a:r>
              <a:rPr lang="zh-CN" altLang="zh-CN" dirty="0"/>
              <a:t>要具备较强的市场整合能力</a:t>
            </a:r>
            <a:endParaRPr lang="zh-HK" altLang="en-US" dirty="0"/>
          </a:p>
        </p:txBody>
      </p:sp>
      <p:sp>
        <p:nvSpPr>
          <p:cNvPr id="5" name="文本占位符 4"/>
          <p:cNvSpPr>
            <a:spLocks noGrp="1"/>
          </p:cNvSpPr>
          <p:nvPr>
            <p:ph type="body" sz="quarter" idx="16"/>
          </p:nvPr>
        </p:nvSpPr>
        <p:spPr>
          <a:xfrm>
            <a:off x="584994" y="1089386"/>
            <a:ext cx="11022012" cy="1469087"/>
          </a:xfrm>
        </p:spPr>
        <p:txBody>
          <a:bodyPr/>
          <a:lstStyle/>
          <a:p>
            <a:pPr marL="285750" indent="-285750">
              <a:buFont typeface="Arial" panose="020B0604020202020204" pitchFamily="34" charset="0"/>
              <a:buChar char="•"/>
            </a:pPr>
            <a:r>
              <a:rPr lang="zh-CN" altLang="zh-CN" dirty="0"/>
              <a:t>数字化企业是要打通链接，建立起以数字化链接手段，</a:t>
            </a:r>
            <a:r>
              <a:rPr lang="zh-CN" altLang="zh-CN" b="1" dirty="0">
                <a:solidFill>
                  <a:srgbClr val="FF0000"/>
                </a:solidFill>
              </a:rPr>
              <a:t>实现企业内部资源与外部资源的链接</a:t>
            </a:r>
            <a:r>
              <a:rPr lang="zh-CN" altLang="zh-CN" dirty="0"/>
              <a:t>，实现企业各个业务流程的全面链接。数字化企业将打破以往企业封闭的、以企业为中心的运行模式</a:t>
            </a:r>
            <a:r>
              <a:rPr lang="zh-CN" altLang="en-US" dirty="0"/>
              <a:t>，</a:t>
            </a:r>
            <a:r>
              <a:rPr lang="zh-CN" altLang="zh-CN" dirty="0"/>
              <a:t>构建以用户为中心，实现高效运行的企业模式。这种打通链接并不是把企业的外部资源纳入到企业内部，而是需要用</a:t>
            </a:r>
            <a:r>
              <a:rPr lang="zh-CN" altLang="en-US" dirty="0"/>
              <a:t>数字化</a:t>
            </a:r>
            <a:r>
              <a:rPr lang="zh-CN" altLang="zh-CN" dirty="0"/>
              <a:t>的方式，打通与所有企业资源的链接。企业需要具备在这种连接环境下的市场整合能力。</a:t>
            </a:r>
            <a:endParaRPr lang="zh-CN" altLang="zh-CN" dirty="0"/>
          </a:p>
        </p:txBody>
      </p:sp>
      <p:sp>
        <p:nvSpPr>
          <p:cNvPr id="3" name="矩形 2"/>
          <p:cNvSpPr/>
          <p:nvPr/>
        </p:nvSpPr>
        <p:spPr>
          <a:xfrm>
            <a:off x="584994" y="5565659"/>
            <a:ext cx="11022012" cy="923330"/>
          </a:xfrm>
          <a:prstGeom prst="rect">
            <a:avLst/>
          </a:prstGeom>
        </p:spPr>
        <p:txBody>
          <a:bodyPr wrap="square">
            <a:spAutoFit/>
          </a:bodyPr>
          <a:lstStyle/>
          <a:p>
            <a:pPr marL="285750" indent="-285750">
              <a:buFont typeface="Arial" panose="020B0604020202020204" pitchFamily="34" charset="0"/>
              <a:buChar char="•"/>
            </a:pPr>
            <a:r>
              <a:rPr lang="zh-CN" altLang="en-US" dirty="0"/>
              <a:t>数字化</a:t>
            </a:r>
            <a:r>
              <a:rPr lang="zh-CN" altLang="zh-CN" dirty="0"/>
              <a:t>在把社会变成一种链接关系。企业需要把与企业相关的各个要素、各种资源变成一种链接关系，</a:t>
            </a:r>
            <a:r>
              <a:rPr lang="zh-CN" altLang="en-US" dirty="0"/>
              <a:t>这就</a:t>
            </a:r>
            <a:r>
              <a:rPr lang="zh-CN" altLang="zh-CN" dirty="0"/>
              <a:t>需要具备在这种环境下的市场</a:t>
            </a:r>
            <a:r>
              <a:rPr lang="zh-CN" altLang="en-US" dirty="0"/>
              <a:t>连接</a:t>
            </a:r>
            <a:r>
              <a:rPr lang="zh-CN" altLang="zh-CN" dirty="0"/>
              <a:t>能力。这种整合能力不是“据为己有”，而是用连接整合各种价值资源。</a:t>
            </a:r>
            <a:r>
              <a:rPr lang="zh-CN" altLang="en-US" dirty="0"/>
              <a:t>企业</a:t>
            </a:r>
            <a:r>
              <a:rPr lang="zh-CN" altLang="zh-CN" dirty="0"/>
              <a:t>把各种价值资源整合到运行体系当中，来推动企业更好地发展。</a:t>
            </a:r>
            <a:endParaRPr lang="zh-CN" altLang="zh-CN" dirty="0"/>
          </a:p>
        </p:txBody>
      </p:sp>
      <p:grpSp>
        <p:nvGrpSpPr>
          <p:cNvPr id="11" name="组合 10"/>
          <p:cNvGrpSpPr/>
          <p:nvPr/>
        </p:nvGrpSpPr>
        <p:grpSpPr>
          <a:xfrm>
            <a:off x="6365903" y="3376135"/>
            <a:ext cx="1145309" cy="720437"/>
            <a:chOff x="6631709" y="2927927"/>
            <a:chExt cx="1145309" cy="720437"/>
          </a:xfrm>
        </p:grpSpPr>
        <p:sp>
          <p:nvSpPr>
            <p:cNvPr id="4" name="云形 3"/>
            <p:cNvSpPr/>
            <p:nvPr/>
          </p:nvSpPr>
          <p:spPr>
            <a:xfrm>
              <a:off x="6631709" y="292792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 name="椭圆 5"/>
            <p:cNvSpPr/>
            <p:nvPr/>
          </p:nvSpPr>
          <p:spPr>
            <a:xfrm>
              <a:off x="7382279" y="3317253"/>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椭圆 6"/>
            <p:cNvSpPr/>
            <p:nvPr/>
          </p:nvSpPr>
          <p:spPr>
            <a:xfrm>
              <a:off x="7108861" y="3378261"/>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椭圆 7"/>
            <p:cNvSpPr/>
            <p:nvPr/>
          </p:nvSpPr>
          <p:spPr>
            <a:xfrm>
              <a:off x="6822498" y="3283649"/>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椭圆 8"/>
            <p:cNvSpPr/>
            <p:nvPr/>
          </p:nvSpPr>
          <p:spPr>
            <a:xfrm>
              <a:off x="7431477" y="3164110"/>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椭圆 9"/>
            <p:cNvSpPr/>
            <p:nvPr/>
          </p:nvSpPr>
          <p:spPr>
            <a:xfrm>
              <a:off x="7069484" y="3119704"/>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12" name="组合 11"/>
          <p:cNvGrpSpPr/>
          <p:nvPr/>
        </p:nvGrpSpPr>
        <p:grpSpPr>
          <a:xfrm>
            <a:off x="7934195" y="2723508"/>
            <a:ext cx="1145309" cy="720437"/>
            <a:chOff x="6631709" y="2927927"/>
            <a:chExt cx="1145309" cy="720437"/>
          </a:xfrm>
        </p:grpSpPr>
        <p:sp>
          <p:nvSpPr>
            <p:cNvPr id="13" name="云形 12"/>
            <p:cNvSpPr/>
            <p:nvPr/>
          </p:nvSpPr>
          <p:spPr>
            <a:xfrm>
              <a:off x="6631709" y="292792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椭圆 13"/>
            <p:cNvSpPr/>
            <p:nvPr/>
          </p:nvSpPr>
          <p:spPr>
            <a:xfrm>
              <a:off x="7382279" y="3317253"/>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椭圆 14"/>
            <p:cNvSpPr/>
            <p:nvPr/>
          </p:nvSpPr>
          <p:spPr>
            <a:xfrm>
              <a:off x="7108861" y="3378261"/>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椭圆 15"/>
            <p:cNvSpPr/>
            <p:nvPr/>
          </p:nvSpPr>
          <p:spPr>
            <a:xfrm>
              <a:off x="6822498" y="3283649"/>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椭圆 16"/>
            <p:cNvSpPr/>
            <p:nvPr/>
          </p:nvSpPr>
          <p:spPr>
            <a:xfrm>
              <a:off x="7431477" y="3164110"/>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椭圆 17"/>
            <p:cNvSpPr/>
            <p:nvPr/>
          </p:nvSpPr>
          <p:spPr>
            <a:xfrm>
              <a:off x="7069484" y="3119704"/>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19" name="组合 18"/>
          <p:cNvGrpSpPr/>
          <p:nvPr/>
        </p:nvGrpSpPr>
        <p:grpSpPr>
          <a:xfrm>
            <a:off x="7305985" y="4719480"/>
            <a:ext cx="1145309" cy="720437"/>
            <a:chOff x="6631709" y="2927927"/>
            <a:chExt cx="1145309" cy="720437"/>
          </a:xfrm>
        </p:grpSpPr>
        <p:sp>
          <p:nvSpPr>
            <p:cNvPr id="20" name="云形 19"/>
            <p:cNvSpPr/>
            <p:nvPr/>
          </p:nvSpPr>
          <p:spPr>
            <a:xfrm>
              <a:off x="6631709" y="292792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椭圆 20"/>
            <p:cNvSpPr/>
            <p:nvPr/>
          </p:nvSpPr>
          <p:spPr>
            <a:xfrm>
              <a:off x="7382279" y="3317253"/>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椭圆 21"/>
            <p:cNvSpPr/>
            <p:nvPr/>
          </p:nvSpPr>
          <p:spPr>
            <a:xfrm>
              <a:off x="7108861" y="3378261"/>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3" name="椭圆 22"/>
            <p:cNvSpPr/>
            <p:nvPr/>
          </p:nvSpPr>
          <p:spPr>
            <a:xfrm>
              <a:off x="6822498" y="3283649"/>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椭圆 23"/>
            <p:cNvSpPr/>
            <p:nvPr/>
          </p:nvSpPr>
          <p:spPr>
            <a:xfrm>
              <a:off x="7431477" y="3164110"/>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椭圆 24"/>
            <p:cNvSpPr/>
            <p:nvPr/>
          </p:nvSpPr>
          <p:spPr>
            <a:xfrm>
              <a:off x="7069484" y="3119704"/>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26" name="组合 25"/>
          <p:cNvGrpSpPr/>
          <p:nvPr/>
        </p:nvGrpSpPr>
        <p:grpSpPr>
          <a:xfrm>
            <a:off x="10350009" y="4420744"/>
            <a:ext cx="1145309" cy="720437"/>
            <a:chOff x="6631709" y="2927927"/>
            <a:chExt cx="1145309" cy="720437"/>
          </a:xfrm>
        </p:grpSpPr>
        <p:sp>
          <p:nvSpPr>
            <p:cNvPr id="27" name="云形 26"/>
            <p:cNvSpPr/>
            <p:nvPr/>
          </p:nvSpPr>
          <p:spPr>
            <a:xfrm>
              <a:off x="6631709" y="292792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椭圆 27"/>
            <p:cNvSpPr/>
            <p:nvPr/>
          </p:nvSpPr>
          <p:spPr>
            <a:xfrm>
              <a:off x="7382279" y="3317253"/>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椭圆 28"/>
            <p:cNvSpPr/>
            <p:nvPr/>
          </p:nvSpPr>
          <p:spPr>
            <a:xfrm>
              <a:off x="7108861" y="3378261"/>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椭圆 29"/>
            <p:cNvSpPr/>
            <p:nvPr/>
          </p:nvSpPr>
          <p:spPr>
            <a:xfrm>
              <a:off x="6822498" y="3283649"/>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椭圆 30"/>
            <p:cNvSpPr/>
            <p:nvPr/>
          </p:nvSpPr>
          <p:spPr>
            <a:xfrm>
              <a:off x="7431477" y="3164110"/>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椭圆 31"/>
            <p:cNvSpPr/>
            <p:nvPr/>
          </p:nvSpPr>
          <p:spPr>
            <a:xfrm>
              <a:off x="7069484" y="3119704"/>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3" name="组合 32"/>
          <p:cNvGrpSpPr/>
          <p:nvPr/>
        </p:nvGrpSpPr>
        <p:grpSpPr>
          <a:xfrm>
            <a:off x="9708284" y="2773079"/>
            <a:ext cx="1145309" cy="720437"/>
            <a:chOff x="6631709" y="2927927"/>
            <a:chExt cx="1145309" cy="720437"/>
          </a:xfrm>
        </p:grpSpPr>
        <p:sp>
          <p:nvSpPr>
            <p:cNvPr id="34" name="云形 33"/>
            <p:cNvSpPr/>
            <p:nvPr/>
          </p:nvSpPr>
          <p:spPr>
            <a:xfrm>
              <a:off x="6631709" y="292792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椭圆 34"/>
            <p:cNvSpPr/>
            <p:nvPr/>
          </p:nvSpPr>
          <p:spPr>
            <a:xfrm>
              <a:off x="7382279" y="3317253"/>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6" name="椭圆 35"/>
            <p:cNvSpPr/>
            <p:nvPr/>
          </p:nvSpPr>
          <p:spPr>
            <a:xfrm>
              <a:off x="7108861" y="3378261"/>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椭圆 36"/>
            <p:cNvSpPr/>
            <p:nvPr/>
          </p:nvSpPr>
          <p:spPr>
            <a:xfrm>
              <a:off x="6822498" y="3283649"/>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椭圆 37"/>
            <p:cNvSpPr/>
            <p:nvPr/>
          </p:nvSpPr>
          <p:spPr>
            <a:xfrm>
              <a:off x="7431477" y="3164110"/>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椭圆 38"/>
            <p:cNvSpPr/>
            <p:nvPr/>
          </p:nvSpPr>
          <p:spPr>
            <a:xfrm>
              <a:off x="7069484" y="3119704"/>
              <a:ext cx="78754" cy="787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cxnSp>
        <p:nvCxnSpPr>
          <p:cNvPr id="42" name="直接连接符 41"/>
          <p:cNvCxnSpPr>
            <a:stCxn id="15" idx="4"/>
          </p:cNvCxnSpPr>
          <p:nvPr/>
        </p:nvCxnSpPr>
        <p:spPr>
          <a:xfrm>
            <a:off x="8450724" y="3252596"/>
            <a:ext cx="436079" cy="606085"/>
          </a:xfrm>
          <a:prstGeom prst="line">
            <a:avLst/>
          </a:prstGeom>
        </p:spPr>
        <p:style>
          <a:lnRef idx="1">
            <a:schemeClr val="dk1"/>
          </a:lnRef>
          <a:fillRef idx="0">
            <a:schemeClr val="dk1"/>
          </a:fillRef>
          <a:effectRef idx="0">
            <a:schemeClr val="dk1"/>
          </a:effectRef>
          <a:fontRef idx="minor">
            <a:schemeClr val="tx1"/>
          </a:fontRef>
        </p:style>
      </p:cxnSp>
      <p:cxnSp>
        <p:nvCxnSpPr>
          <p:cNvPr id="43" name="直接连接符 42"/>
          <p:cNvCxnSpPr>
            <a:stCxn id="9" idx="2"/>
          </p:cNvCxnSpPr>
          <p:nvPr/>
        </p:nvCxnSpPr>
        <p:spPr>
          <a:xfrm>
            <a:off x="7165671" y="3651695"/>
            <a:ext cx="1341178" cy="586940"/>
          </a:xfrm>
          <a:prstGeom prst="line">
            <a:avLst/>
          </a:prstGeom>
        </p:spPr>
        <p:style>
          <a:lnRef idx="1">
            <a:schemeClr val="dk1"/>
          </a:lnRef>
          <a:fillRef idx="0">
            <a:schemeClr val="dk1"/>
          </a:fillRef>
          <a:effectRef idx="0">
            <a:schemeClr val="dk1"/>
          </a:effectRef>
          <a:fontRef idx="minor">
            <a:schemeClr val="tx1"/>
          </a:fontRef>
        </p:style>
      </p:cxnSp>
      <p:cxnSp>
        <p:nvCxnSpPr>
          <p:cNvPr id="46" name="直接连接符 45"/>
          <p:cNvCxnSpPr>
            <a:stCxn id="25" idx="1"/>
          </p:cNvCxnSpPr>
          <p:nvPr/>
        </p:nvCxnSpPr>
        <p:spPr>
          <a:xfrm flipV="1">
            <a:off x="7755293" y="4507303"/>
            <a:ext cx="862842" cy="415487"/>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p:cNvCxnSpPr>
            <a:stCxn id="36" idx="3"/>
          </p:cNvCxnSpPr>
          <p:nvPr/>
        </p:nvCxnSpPr>
        <p:spPr>
          <a:xfrm flipH="1">
            <a:off x="9155471" y="3290634"/>
            <a:ext cx="1041498" cy="679333"/>
          </a:xfrm>
          <a:prstGeom prst="line">
            <a:avLst/>
          </a:prstGeom>
        </p:spPr>
        <p:style>
          <a:lnRef idx="1">
            <a:schemeClr val="dk1"/>
          </a:lnRef>
          <a:fillRef idx="0">
            <a:schemeClr val="dk1"/>
          </a:fillRef>
          <a:effectRef idx="0">
            <a:schemeClr val="dk1"/>
          </a:effectRef>
          <a:fontRef idx="minor">
            <a:schemeClr val="tx1"/>
          </a:fontRef>
        </p:style>
      </p:cxnSp>
      <p:cxnSp>
        <p:nvCxnSpPr>
          <p:cNvPr id="52" name="直接连接符 51"/>
          <p:cNvCxnSpPr>
            <a:stCxn id="30" idx="5"/>
          </p:cNvCxnSpPr>
          <p:nvPr/>
        </p:nvCxnSpPr>
        <p:spPr>
          <a:xfrm flipH="1" flipV="1">
            <a:off x="9278844" y="4394445"/>
            <a:ext cx="1329175" cy="449242"/>
          </a:xfrm>
          <a:prstGeom prst="line">
            <a:avLst/>
          </a:prstGeom>
        </p:spPr>
        <p:style>
          <a:lnRef idx="1">
            <a:schemeClr val="dk1"/>
          </a:lnRef>
          <a:fillRef idx="0">
            <a:schemeClr val="dk1"/>
          </a:fillRef>
          <a:effectRef idx="0">
            <a:schemeClr val="dk1"/>
          </a:effectRef>
          <a:fontRef idx="minor">
            <a:schemeClr val="tx1"/>
          </a:fontRef>
        </p:style>
      </p:cxnSp>
      <p:sp>
        <p:nvSpPr>
          <p:cNvPr id="58" name="云形 57"/>
          <p:cNvSpPr/>
          <p:nvPr/>
        </p:nvSpPr>
        <p:spPr>
          <a:xfrm>
            <a:off x="1628467" y="3223413"/>
            <a:ext cx="2906570" cy="17136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传统企业</a:t>
            </a:r>
            <a:endParaRPr lang="zh-HK" altLang="en-US" dirty="0"/>
          </a:p>
        </p:txBody>
      </p:sp>
      <p:sp>
        <p:nvSpPr>
          <p:cNvPr id="59" name="云形 58"/>
          <p:cNvSpPr/>
          <p:nvPr/>
        </p:nvSpPr>
        <p:spPr>
          <a:xfrm>
            <a:off x="3658396" y="3250002"/>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0" name="云形 59"/>
          <p:cNvSpPr/>
          <p:nvPr/>
        </p:nvSpPr>
        <p:spPr>
          <a:xfrm>
            <a:off x="4027405" y="4599807"/>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1" name="云形 60"/>
          <p:cNvSpPr/>
          <p:nvPr/>
        </p:nvSpPr>
        <p:spPr>
          <a:xfrm>
            <a:off x="2020328" y="2492782"/>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2" name="云形 61"/>
          <p:cNvSpPr/>
          <p:nvPr/>
        </p:nvSpPr>
        <p:spPr>
          <a:xfrm>
            <a:off x="690501" y="3341628"/>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3" name="云形 62"/>
          <p:cNvSpPr/>
          <p:nvPr/>
        </p:nvSpPr>
        <p:spPr>
          <a:xfrm>
            <a:off x="1429154" y="4258061"/>
            <a:ext cx="1145309" cy="72043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64" name="云形 63"/>
          <p:cNvSpPr/>
          <p:nvPr/>
        </p:nvSpPr>
        <p:spPr>
          <a:xfrm>
            <a:off x="8338762" y="3856040"/>
            <a:ext cx="1145309" cy="720437"/>
          </a:xfrm>
          <a:prstGeom prst="cloud">
            <a:avLst/>
          </a:prstGeom>
          <a:solidFill>
            <a:srgbClr val="BE3C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数字化企业</a:t>
            </a:r>
            <a:endParaRPr lang="zh-HK" altLang="en-US" sz="1400" dirty="0"/>
          </a:p>
        </p:txBody>
      </p:sp>
      <p:sp>
        <p:nvSpPr>
          <p:cNvPr id="67" name="箭头: 虚尾 66"/>
          <p:cNvSpPr/>
          <p:nvPr/>
        </p:nvSpPr>
        <p:spPr>
          <a:xfrm>
            <a:off x="5619936" y="3646886"/>
            <a:ext cx="700907" cy="7322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日期占位符 39"/>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企业数字化转型要有建立生态化企业系统的能力</a:t>
            </a:r>
            <a:endParaRPr lang="zh-HK" altLang="en-US" dirty="0"/>
          </a:p>
        </p:txBody>
      </p:sp>
      <p:sp>
        <p:nvSpPr>
          <p:cNvPr id="5" name="文本占位符 4"/>
          <p:cNvSpPr>
            <a:spLocks noGrp="1"/>
          </p:cNvSpPr>
          <p:nvPr>
            <p:ph type="body" sz="quarter" idx="16"/>
          </p:nvPr>
        </p:nvSpPr>
        <p:spPr>
          <a:xfrm>
            <a:off x="584994" y="1220193"/>
            <a:ext cx="11022012" cy="811808"/>
          </a:xfrm>
        </p:spPr>
        <p:txBody>
          <a:bodyPr/>
          <a:lstStyle/>
          <a:p>
            <a:pPr marL="285750" indent="-285750">
              <a:buFont typeface="Arial" panose="020B0604020202020204" pitchFamily="34" charset="0"/>
              <a:buChar char="•"/>
            </a:pPr>
            <a:r>
              <a:rPr lang="zh-CN" altLang="en-US" dirty="0"/>
              <a:t>未来的企业发展将会逐步</a:t>
            </a:r>
            <a:r>
              <a:rPr lang="zh-CN" altLang="en-US" b="1" dirty="0">
                <a:solidFill>
                  <a:srgbClr val="FF0000"/>
                </a:solidFill>
              </a:rPr>
              <a:t>打破制造商、渠道商、零售商的界限</a:t>
            </a:r>
            <a:r>
              <a:rPr lang="zh-CN" altLang="en-US" dirty="0"/>
              <a:t>，企业需要具备构建生态化的企业能力。</a:t>
            </a:r>
            <a:endParaRPr lang="en-US" altLang="zh-CN" dirty="0"/>
          </a:p>
          <a:p>
            <a:pPr marL="285750" indent="-285750">
              <a:buFont typeface="Arial" panose="020B0604020202020204" pitchFamily="34" charset="0"/>
              <a:buChar char="•"/>
            </a:pPr>
            <a:r>
              <a:rPr lang="zh-CN" altLang="en-US" dirty="0"/>
              <a:t>未来衡量企业竞争力的主要指标是：</a:t>
            </a:r>
            <a:r>
              <a:rPr lang="zh-CN" altLang="en-US" b="1" dirty="0">
                <a:solidFill>
                  <a:srgbClr val="FF0000"/>
                </a:solidFill>
              </a:rPr>
              <a:t>价值顾客有多少，顾客价值有多高。</a:t>
            </a:r>
            <a:endParaRPr lang="zh-CN" altLang="en-US" dirty="0"/>
          </a:p>
        </p:txBody>
      </p:sp>
      <p:sp>
        <p:nvSpPr>
          <p:cNvPr id="3" name="矩形 2"/>
          <p:cNvSpPr/>
          <p:nvPr/>
        </p:nvSpPr>
        <p:spPr>
          <a:xfrm>
            <a:off x="584994" y="5444136"/>
            <a:ext cx="11022011" cy="646331"/>
          </a:xfrm>
          <a:prstGeom prst="rect">
            <a:avLst/>
          </a:prstGeom>
        </p:spPr>
        <p:txBody>
          <a:bodyPr wrap="square">
            <a:spAutoFit/>
          </a:bodyPr>
          <a:lstStyle/>
          <a:p>
            <a:pPr marL="285750" indent="-285750">
              <a:buFont typeface="Arial" panose="020B0604020202020204" pitchFamily="34" charset="0"/>
              <a:buChar char="•"/>
            </a:pPr>
            <a:r>
              <a:rPr lang="zh-CN" altLang="en-US" dirty="0"/>
              <a:t>企业需要借助数字化方法，构建生态化企业系统。这种生态化的系统，就是以消费者为目标，以企业的核心资源为依托，整合满足目标消费需求的各种资源，建立生态化的企业系统。</a:t>
            </a:r>
            <a:endParaRPr lang="zh-CN" altLang="en-US" dirty="0"/>
          </a:p>
        </p:txBody>
      </p:sp>
      <p:sp>
        <p:nvSpPr>
          <p:cNvPr id="4" name="矩形 3"/>
          <p:cNvSpPr/>
          <p:nvPr/>
        </p:nvSpPr>
        <p:spPr>
          <a:xfrm>
            <a:off x="3001819" y="2747089"/>
            <a:ext cx="1717964" cy="630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制造能力</a:t>
            </a:r>
            <a:endParaRPr lang="zh-HK" altLang="en-US"/>
          </a:p>
        </p:txBody>
      </p:sp>
      <p:sp>
        <p:nvSpPr>
          <p:cNvPr id="6" name="矩形 5"/>
          <p:cNvSpPr/>
          <p:nvPr/>
        </p:nvSpPr>
        <p:spPr>
          <a:xfrm>
            <a:off x="3001819" y="3567271"/>
            <a:ext cx="1717964" cy="630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渠道能力</a:t>
            </a:r>
            <a:endParaRPr lang="zh-HK" altLang="en-US"/>
          </a:p>
        </p:txBody>
      </p:sp>
      <p:sp>
        <p:nvSpPr>
          <p:cNvPr id="7" name="矩形 6"/>
          <p:cNvSpPr/>
          <p:nvPr/>
        </p:nvSpPr>
        <p:spPr>
          <a:xfrm>
            <a:off x="3001819" y="4421179"/>
            <a:ext cx="1717964" cy="630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品牌营销能力</a:t>
            </a:r>
            <a:endParaRPr lang="zh-HK" altLang="en-US"/>
          </a:p>
        </p:txBody>
      </p:sp>
      <p:sp>
        <p:nvSpPr>
          <p:cNvPr id="8" name="矩形 7"/>
          <p:cNvSpPr/>
          <p:nvPr/>
        </p:nvSpPr>
        <p:spPr>
          <a:xfrm>
            <a:off x="6645565" y="2747089"/>
            <a:ext cx="2322944" cy="6303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服务消费者的能力</a:t>
            </a:r>
            <a:endParaRPr lang="zh-HK" altLang="en-US" dirty="0"/>
          </a:p>
        </p:txBody>
      </p:sp>
      <p:sp>
        <p:nvSpPr>
          <p:cNvPr id="9" name="矩形 8"/>
          <p:cNvSpPr/>
          <p:nvPr/>
        </p:nvSpPr>
        <p:spPr>
          <a:xfrm>
            <a:off x="6645564" y="3567271"/>
            <a:ext cx="2322943" cy="6303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影响消费者的能力</a:t>
            </a:r>
            <a:endParaRPr lang="zh-HK" altLang="en-US" dirty="0"/>
          </a:p>
        </p:txBody>
      </p:sp>
      <p:sp>
        <p:nvSpPr>
          <p:cNvPr id="10" name="矩形 9"/>
          <p:cNvSpPr/>
          <p:nvPr/>
        </p:nvSpPr>
        <p:spPr>
          <a:xfrm>
            <a:off x="6645565" y="4421179"/>
            <a:ext cx="2322942" cy="6303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链接消费者的能力</a:t>
            </a:r>
            <a:endParaRPr lang="zh-HK" altLang="en-US" dirty="0"/>
          </a:p>
        </p:txBody>
      </p:sp>
      <p:sp>
        <p:nvSpPr>
          <p:cNvPr id="11" name="文本框 10"/>
          <p:cNvSpPr txBox="1"/>
          <p:nvPr/>
        </p:nvSpPr>
        <p:spPr>
          <a:xfrm>
            <a:off x="4248727" y="2189490"/>
            <a:ext cx="3048000" cy="400110"/>
          </a:xfrm>
          <a:prstGeom prst="rect">
            <a:avLst/>
          </a:prstGeom>
          <a:noFill/>
        </p:spPr>
        <p:txBody>
          <a:bodyPr wrap="square" rtlCol="0">
            <a:spAutoFit/>
          </a:bodyPr>
          <a:lstStyle/>
          <a:p>
            <a:pPr algn="ctr"/>
            <a:r>
              <a:rPr lang="zh-CN" altLang="en-US" sz="2000" b="1" dirty="0"/>
              <a:t>未来企业核心竞争力</a:t>
            </a:r>
            <a:endParaRPr lang="zh-HK" altLang="en-US" sz="2000" b="1" dirty="0"/>
          </a:p>
        </p:txBody>
      </p:sp>
      <p:sp>
        <p:nvSpPr>
          <p:cNvPr id="12" name="箭头: 右 11"/>
          <p:cNvSpPr/>
          <p:nvPr/>
        </p:nvSpPr>
        <p:spPr>
          <a:xfrm>
            <a:off x="5301600" y="3711386"/>
            <a:ext cx="979200" cy="376586"/>
          </a:xfrm>
          <a:prstGeom prst="rightArrow">
            <a:avLst/>
          </a:prstGeom>
          <a:gradFill flip="none" rotWithShape="1">
            <a:gsLst>
              <a:gs pos="0">
                <a:srgbClr val="AE0B2A"/>
              </a:gs>
              <a:gs pos="50000">
                <a:schemeClr val="accent1">
                  <a:tint val="44500"/>
                  <a:satMod val="160000"/>
                </a:schemeClr>
              </a:gs>
              <a:gs pos="100000">
                <a:srgbClr val="09588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日期占位符 1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数字化技术加速发展，成为引领新一轮科技革命的主导力量</a:t>
            </a:r>
            <a:endParaRPr lang="zh-CN" altLang="en-US" dirty="0"/>
          </a:p>
        </p:txBody>
      </p:sp>
      <p:sp>
        <p:nvSpPr>
          <p:cNvPr id="92" name="TextBox 4"/>
          <p:cNvSpPr txBox="1"/>
          <p:nvPr/>
        </p:nvSpPr>
        <p:spPr>
          <a:xfrm>
            <a:off x="2531681" y="2693547"/>
            <a:ext cx="1498995" cy="1254784"/>
          </a:xfrm>
          <a:prstGeom prst="rect">
            <a:avLst/>
          </a:prstGeom>
          <a:solidFill>
            <a:srgbClr val="C00000"/>
          </a:solidFill>
          <a:ln w="12700">
            <a:solidFill>
              <a:srgbClr val="C00000"/>
            </a:solidFill>
          </a:ln>
        </p:spPr>
        <p:txBody>
          <a:bodyPr wrap="none" lIns="72009" tIns="36005" rIns="72009" bIns="36005" rtlCol="0" anchor="b">
            <a:noAutofit/>
          </a:bodyPr>
          <a:lstStyle/>
          <a:p>
            <a:pPr algn="ctr" eaLnBrk="0" fontAlgn="auto" hangingPunct="0">
              <a:spcBef>
                <a:spcPts val="0"/>
              </a:spcBef>
              <a:spcAft>
                <a:spcPts val="0"/>
              </a:spcAft>
              <a:defRPr/>
            </a:pPr>
            <a:r>
              <a:rPr lang="zh-CN" altLang="en-US" sz="1600" kern="0" dirty="0">
                <a:solidFill>
                  <a:srgbClr val="FFFFFF"/>
                </a:solidFill>
                <a:latin typeface="+mn-ea"/>
              </a:rPr>
              <a:t>主机</a:t>
            </a:r>
            <a:endParaRPr lang="en-US" sz="1600" kern="0" dirty="0">
              <a:solidFill>
                <a:srgbClr val="FFFFFF"/>
              </a:solidFill>
              <a:latin typeface="+mn-ea"/>
            </a:endParaRPr>
          </a:p>
        </p:txBody>
      </p:sp>
      <p:sp>
        <p:nvSpPr>
          <p:cNvPr id="93" name="TextBox 5"/>
          <p:cNvSpPr txBox="1"/>
          <p:nvPr/>
        </p:nvSpPr>
        <p:spPr>
          <a:xfrm>
            <a:off x="4091540" y="2564783"/>
            <a:ext cx="1498995" cy="1383548"/>
          </a:xfrm>
          <a:prstGeom prst="rect">
            <a:avLst/>
          </a:prstGeom>
          <a:solidFill>
            <a:srgbClr val="C00000"/>
          </a:solidFill>
          <a:ln w="12700">
            <a:solidFill>
              <a:srgbClr val="C00000"/>
            </a:solidFill>
          </a:ln>
        </p:spPr>
        <p:txBody>
          <a:bodyPr wrap="none" lIns="72009" tIns="36005" rIns="72009" bIns="36005" rtlCol="0" anchor="b">
            <a:noAutofit/>
          </a:bodyPr>
          <a:lstStyle/>
          <a:p>
            <a:pPr eaLnBrk="0" fontAlgn="auto" hangingPunct="0">
              <a:spcBef>
                <a:spcPts val="0"/>
              </a:spcBef>
              <a:spcAft>
                <a:spcPts val="0"/>
              </a:spcAft>
              <a:defRPr/>
            </a:pPr>
            <a:r>
              <a:rPr lang="zh-CN" altLang="en-US" sz="1600" kern="0" dirty="0">
                <a:solidFill>
                  <a:srgbClr val="FFFFFF"/>
                </a:solidFill>
                <a:latin typeface="+mn-ea"/>
              </a:rPr>
              <a:t>客户端</a:t>
            </a:r>
            <a:r>
              <a:rPr lang="en-US" altLang="zh-CN" sz="1600" kern="0" dirty="0">
                <a:solidFill>
                  <a:srgbClr val="FFFFFF"/>
                </a:solidFill>
                <a:latin typeface="+mn-ea"/>
              </a:rPr>
              <a:t>/</a:t>
            </a:r>
            <a:r>
              <a:rPr lang="zh-CN" altLang="en-US" sz="1600" kern="0" dirty="0">
                <a:solidFill>
                  <a:srgbClr val="FFFFFF"/>
                </a:solidFill>
                <a:latin typeface="+mn-ea"/>
              </a:rPr>
              <a:t>服务器</a:t>
            </a:r>
            <a:endParaRPr lang="en-US" sz="1600" kern="0" dirty="0">
              <a:solidFill>
                <a:srgbClr val="FFFFFF"/>
              </a:solidFill>
              <a:latin typeface="+mn-ea"/>
            </a:endParaRPr>
          </a:p>
        </p:txBody>
      </p:sp>
      <p:sp>
        <p:nvSpPr>
          <p:cNvPr id="94" name="TextBox 6"/>
          <p:cNvSpPr txBox="1"/>
          <p:nvPr/>
        </p:nvSpPr>
        <p:spPr>
          <a:xfrm>
            <a:off x="5651399" y="2436019"/>
            <a:ext cx="1498995" cy="1512312"/>
          </a:xfrm>
          <a:prstGeom prst="rect">
            <a:avLst/>
          </a:prstGeom>
          <a:solidFill>
            <a:srgbClr val="C00000"/>
          </a:solidFill>
          <a:ln w="12700">
            <a:solidFill>
              <a:srgbClr val="C00000"/>
            </a:solidFill>
          </a:ln>
        </p:spPr>
        <p:txBody>
          <a:bodyPr wrap="none" lIns="72009" tIns="36005" rIns="72009" bIns="36005" rtlCol="0" anchor="b">
            <a:noAutofit/>
          </a:bodyPr>
          <a:lstStyle/>
          <a:p>
            <a:pPr algn="ctr" eaLnBrk="0" fontAlgn="auto" hangingPunct="0">
              <a:spcBef>
                <a:spcPts val="0"/>
              </a:spcBef>
              <a:spcAft>
                <a:spcPts val="0"/>
              </a:spcAft>
              <a:defRPr/>
            </a:pPr>
            <a:r>
              <a:rPr lang="zh-CN" altLang="en-US" sz="1600" kern="0" dirty="0">
                <a:solidFill>
                  <a:srgbClr val="FFFFFF"/>
                </a:solidFill>
                <a:latin typeface="+mn-ea"/>
              </a:rPr>
              <a:t>互联网 </a:t>
            </a:r>
            <a:r>
              <a:rPr lang="en-US" sz="1600" kern="0" dirty="0">
                <a:solidFill>
                  <a:srgbClr val="FFFFFF"/>
                </a:solidFill>
                <a:latin typeface="+mn-ea"/>
              </a:rPr>
              <a:t>1.0</a:t>
            </a:r>
            <a:endParaRPr lang="en-US" sz="1600" kern="0" dirty="0">
              <a:solidFill>
                <a:srgbClr val="FFFFFF"/>
              </a:solidFill>
              <a:latin typeface="+mn-ea"/>
            </a:endParaRPr>
          </a:p>
        </p:txBody>
      </p:sp>
      <p:sp>
        <p:nvSpPr>
          <p:cNvPr id="95" name="TextBox 7"/>
          <p:cNvSpPr txBox="1"/>
          <p:nvPr/>
        </p:nvSpPr>
        <p:spPr>
          <a:xfrm>
            <a:off x="7211258" y="2307253"/>
            <a:ext cx="1498995" cy="1641077"/>
          </a:xfrm>
          <a:prstGeom prst="rect">
            <a:avLst/>
          </a:prstGeom>
          <a:solidFill>
            <a:srgbClr val="C00000"/>
          </a:solidFill>
          <a:ln w="12700">
            <a:solidFill>
              <a:srgbClr val="C00000"/>
            </a:solidFill>
          </a:ln>
        </p:spPr>
        <p:txBody>
          <a:bodyPr wrap="none" lIns="72009" tIns="36005" rIns="72009" bIns="36005" rtlCol="0" anchor="b">
            <a:noAutofit/>
          </a:bodyPr>
          <a:lstStyle/>
          <a:p>
            <a:pPr algn="ctr" eaLnBrk="0" fontAlgn="auto" hangingPunct="0">
              <a:spcBef>
                <a:spcPts val="0"/>
              </a:spcBef>
              <a:spcAft>
                <a:spcPts val="0"/>
              </a:spcAft>
              <a:defRPr/>
            </a:pPr>
            <a:r>
              <a:rPr lang="zh-CN" altLang="en-US" sz="1600" kern="0" dirty="0">
                <a:solidFill>
                  <a:srgbClr val="FFFFFF"/>
                </a:solidFill>
                <a:latin typeface="+mn-ea"/>
              </a:rPr>
              <a:t>数字化</a:t>
            </a:r>
            <a:endParaRPr lang="en-US" sz="1600" kern="0" dirty="0">
              <a:solidFill>
                <a:srgbClr val="FFFFFF"/>
              </a:solidFill>
              <a:latin typeface="+mn-ea"/>
            </a:endParaRPr>
          </a:p>
        </p:txBody>
      </p:sp>
      <p:sp>
        <p:nvSpPr>
          <p:cNvPr id="96" name="TextBox 8"/>
          <p:cNvSpPr txBox="1"/>
          <p:nvPr/>
        </p:nvSpPr>
        <p:spPr>
          <a:xfrm>
            <a:off x="8771117" y="2178490"/>
            <a:ext cx="1498995" cy="1769841"/>
          </a:xfrm>
          <a:prstGeom prst="rect">
            <a:avLst/>
          </a:prstGeom>
          <a:solidFill>
            <a:srgbClr val="C00000"/>
          </a:solidFill>
          <a:ln w="12700">
            <a:solidFill>
              <a:srgbClr val="C00000"/>
            </a:solidFill>
          </a:ln>
        </p:spPr>
        <p:txBody>
          <a:bodyPr wrap="none" lIns="72009" tIns="36005" rIns="72009" bIns="36005" rtlCol="0" anchor="b">
            <a:noAutofit/>
          </a:bodyPr>
          <a:lstStyle/>
          <a:p>
            <a:pPr algn="ctr" eaLnBrk="0" fontAlgn="auto" hangingPunct="0">
              <a:spcBef>
                <a:spcPts val="0"/>
              </a:spcBef>
              <a:spcAft>
                <a:spcPts val="0"/>
              </a:spcAft>
              <a:defRPr/>
            </a:pPr>
            <a:r>
              <a:rPr lang="zh-CN" altLang="en-US" sz="1600" kern="0" dirty="0">
                <a:solidFill>
                  <a:srgbClr val="FFFFFF"/>
                </a:solidFill>
                <a:latin typeface="+mn-ea"/>
              </a:rPr>
              <a:t>认知</a:t>
            </a:r>
            <a:endParaRPr lang="en-US" sz="1600" kern="0" dirty="0">
              <a:solidFill>
                <a:srgbClr val="FFFFFF"/>
              </a:solidFill>
              <a:latin typeface="+mn-ea"/>
            </a:endParaRPr>
          </a:p>
        </p:txBody>
      </p:sp>
      <p:sp>
        <p:nvSpPr>
          <p:cNvPr id="97" name="TextBox 9"/>
          <p:cNvSpPr txBox="1"/>
          <p:nvPr/>
        </p:nvSpPr>
        <p:spPr>
          <a:xfrm>
            <a:off x="2531681" y="3983148"/>
            <a:ext cx="1498995" cy="1131911"/>
          </a:xfrm>
          <a:prstGeom prst="rect">
            <a:avLst/>
          </a:prstGeom>
          <a:noFill/>
          <a:ln w="1270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14:hiddenLine>
            </a:ext>
          </a:extLst>
        </p:spPr>
        <p:txBody>
          <a:bodyPr wrap="square" lIns="0" tIns="72000" rIns="0" bIns="72000" rtlCol="0">
            <a:noAutofit/>
          </a:bodyPr>
          <a:lstStyle/>
          <a:p>
            <a:pPr marL="90170" indent="-90170" eaLnBrk="0" fontAlgn="auto" hangingPunct="0">
              <a:spcBef>
                <a:spcPts val="300"/>
              </a:spcBef>
              <a:spcAft>
                <a:spcPts val="0"/>
              </a:spcAft>
              <a:buFont typeface="Arial" panose="020B0604020202020204" pitchFamily="34" charset="0"/>
              <a:buChar char="•"/>
              <a:defRPr/>
            </a:pPr>
            <a:r>
              <a:rPr lang="zh-CN" altLang="en-US" sz="1400" kern="0" dirty="0">
                <a:solidFill>
                  <a:srgbClr val="666666"/>
                </a:solidFill>
                <a:latin typeface="+mn-ea"/>
              </a:rPr>
              <a:t>文件系统</a:t>
            </a:r>
            <a:endParaRPr lang="en-US" sz="1400" kern="0" dirty="0">
              <a:solidFill>
                <a:srgbClr val="666666"/>
              </a:solidFill>
              <a:latin typeface="+mn-ea"/>
            </a:endParaRPr>
          </a:p>
          <a:p>
            <a:pPr marL="90170" indent="-90170" eaLnBrk="0" fontAlgn="auto" hangingPunct="0">
              <a:spcBef>
                <a:spcPts val="300"/>
              </a:spcBef>
              <a:spcAft>
                <a:spcPts val="0"/>
              </a:spcAft>
              <a:buFont typeface="Arial" panose="020B0604020202020204" pitchFamily="34" charset="0"/>
              <a:buChar char="•"/>
              <a:defRPr/>
            </a:pPr>
            <a:r>
              <a:rPr lang="zh-CN" altLang="en-US" sz="1400" kern="0" dirty="0">
                <a:solidFill>
                  <a:srgbClr val="666666"/>
                </a:solidFill>
                <a:latin typeface="+mn-ea"/>
              </a:rPr>
              <a:t>批处理和在线事务处理</a:t>
            </a:r>
            <a:endParaRPr lang="en-US" sz="1400" kern="0" dirty="0">
              <a:solidFill>
                <a:srgbClr val="666666"/>
              </a:solidFill>
              <a:latin typeface="+mn-ea"/>
            </a:endParaRPr>
          </a:p>
        </p:txBody>
      </p:sp>
      <p:sp>
        <p:nvSpPr>
          <p:cNvPr id="98" name="TextBox 10"/>
          <p:cNvSpPr txBox="1"/>
          <p:nvPr/>
        </p:nvSpPr>
        <p:spPr>
          <a:xfrm>
            <a:off x="4091540" y="3983148"/>
            <a:ext cx="1498995" cy="1131911"/>
          </a:xfrm>
          <a:prstGeom prst="rect">
            <a:avLst/>
          </a:prstGeom>
          <a:noFill/>
          <a:ln w="1270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14:hiddenLine>
            </a:ext>
          </a:extLst>
        </p:spPr>
        <p:txBody>
          <a:bodyPr wrap="square" lIns="0" tIns="72000" rIns="0" bIns="72000" rtlCol="0">
            <a:noAutofit/>
          </a:bodyPr>
          <a:lstStyle/>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个人电脑</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图形化用户界面</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关系型数据库</a:t>
            </a:r>
            <a:endParaRPr lang="en-US" altLang="zh-CN"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软件包</a:t>
            </a:r>
            <a:endParaRPr lang="en-US" sz="1400" kern="0" dirty="0">
              <a:solidFill>
                <a:srgbClr val="666666"/>
              </a:solidFill>
              <a:latin typeface="+mn-ea"/>
            </a:endParaRPr>
          </a:p>
        </p:txBody>
      </p:sp>
      <p:sp>
        <p:nvSpPr>
          <p:cNvPr id="99" name="TextBox 11"/>
          <p:cNvSpPr txBox="1"/>
          <p:nvPr/>
        </p:nvSpPr>
        <p:spPr>
          <a:xfrm>
            <a:off x="5651399" y="3983148"/>
            <a:ext cx="1498995" cy="1131911"/>
          </a:xfrm>
          <a:prstGeom prst="rect">
            <a:avLst/>
          </a:prstGeom>
          <a:noFill/>
          <a:ln w="12700">
            <a:noFill/>
          </a:ln>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12700">
                <a:solidFill>
                  <a:schemeClr val="accent3"/>
                </a:solidFill>
              </a14:hiddenLine>
            </a:ext>
          </a:extLst>
        </p:spPr>
        <p:txBody>
          <a:bodyPr wrap="square" lIns="0" tIns="72000" rIns="0" bIns="72000" rtlCol="0">
            <a:noAutofit/>
          </a:bodyPr>
          <a:lstStyle/>
          <a:p>
            <a:pPr marL="90170" indent="-90170" eaLnBrk="0" fontAlgn="auto" hangingPunct="0">
              <a:lnSpc>
                <a:spcPct val="85000"/>
              </a:lnSpc>
              <a:spcBef>
                <a:spcPts val="300"/>
              </a:spcBef>
              <a:spcAft>
                <a:spcPts val="0"/>
              </a:spcAft>
              <a:buFont typeface="Arial" panose="020B0604020202020204" pitchFamily="34" charset="0"/>
              <a:buChar char="•"/>
              <a:defRPr/>
            </a:pPr>
            <a:r>
              <a:rPr lang="en-US" sz="1400" kern="0" dirty="0">
                <a:solidFill>
                  <a:srgbClr val="666666"/>
                </a:solidFill>
                <a:latin typeface="+mn-ea"/>
              </a:rPr>
              <a:t>B2B</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en-US" sz="1400" kern="0" dirty="0">
                <a:solidFill>
                  <a:srgbClr val="666666"/>
                </a:solidFill>
                <a:latin typeface="+mn-ea"/>
              </a:rPr>
              <a:t>B2C</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电子商务</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en-US" sz="1400" kern="0" dirty="0">
                <a:solidFill>
                  <a:srgbClr val="666666"/>
                </a:solidFill>
                <a:latin typeface="+mn-ea"/>
              </a:rPr>
              <a:t>ERP</a:t>
            </a:r>
            <a:endParaRPr lang="en-US" sz="1400" kern="0" dirty="0">
              <a:solidFill>
                <a:srgbClr val="666666"/>
              </a:solidFill>
              <a:latin typeface="+mn-ea"/>
            </a:endParaRPr>
          </a:p>
        </p:txBody>
      </p:sp>
      <p:sp>
        <p:nvSpPr>
          <p:cNvPr id="100" name="TextBox 12"/>
          <p:cNvSpPr txBox="1"/>
          <p:nvPr/>
        </p:nvSpPr>
        <p:spPr>
          <a:xfrm>
            <a:off x="7211258" y="3983148"/>
            <a:ext cx="1498995" cy="1131911"/>
          </a:xfrm>
          <a:prstGeom prst="rect">
            <a:avLst/>
          </a:prstGeom>
          <a:noFill/>
          <a:ln w="12700">
            <a:noFill/>
          </a:ln>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12700">
                <a:solidFill>
                  <a:schemeClr val="accent4"/>
                </a:solidFill>
              </a14:hiddenLine>
            </a:ext>
          </a:extLst>
        </p:spPr>
        <p:txBody>
          <a:bodyPr wrap="square" lIns="0" tIns="72000" rIns="0" bIns="72000" rtlCol="0">
            <a:noAutofit/>
          </a:bodyPr>
          <a:lstStyle/>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社交网络</a:t>
            </a:r>
            <a:r>
              <a:rPr lang="en-US" sz="1400" kern="0" dirty="0">
                <a:solidFill>
                  <a:srgbClr val="666666"/>
                </a:solidFill>
                <a:latin typeface="+mn-ea"/>
              </a:rPr>
              <a:t>, </a:t>
            </a:r>
            <a:r>
              <a:rPr lang="zh-CN" altLang="en-US" sz="1400" kern="0" dirty="0">
                <a:solidFill>
                  <a:srgbClr val="666666"/>
                </a:solidFill>
                <a:latin typeface="+mn-ea"/>
              </a:rPr>
              <a:t>移动设备</a:t>
            </a:r>
            <a:r>
              <a:rPr lang="en-US" sz="1400" kern="0" dirty="0">
                <a:solidFill>
                  <a:srgbClr val="666666"/>
                </a:solidFill>
                <a:latin typeface="+mn-ea"/>
              </a:rPr>
              <a:t>, </a:t>
            </a:r>
            <a:r>
              <a:rPr lang="zh-CN" altLang="en-US" sz="1400" kern="0" dirty="0">
                <a:solidFill>
                  <a:srgbClr val="666666"/>
                </a:solidFill>
                <a:latin typeface="+mn-ea"/>
              </a:rPr>
              <a:t>大数据</a:t>
            </a:r>
            <a:r>
              <a:rPr lang="en-US" sz="1400" kern="0" dirty="0">
                <a:solidFill>
                  <a:srgbClr val="666666"/>
                </a:solidFill>
                <a:latin typeface="+mn-ea"/>
              </a:rPr>
              <a:t>, </a:t>
            </a:r>
            <a:r>
              <a:rPr lang="zh-CN" altLang="en-US" sz="1400" kern="0" dirty="0">
                <a:solidFill>
                  <a:srgbClr val="666666"/>
                </a:solidFill>
                <a:latin typeface="+mn-ea"/>
              </a:rPr>
              <a:t>云计算</a:t>
            </a:r>
            <a:endParaRPr lang="en-US"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物联网</a:t>
            </a:r>
            <a:endParaRPr lang="en-US" altLang="zh-CN"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自动化技术</a:t>
            </a:r>
            <a:endParaRPr lang="en-US" sz="1400" kern="0" dirty="0">
              <a:solidFill>
                <a:srgbClr val="666666"/>
              </a:solidFill>
              <a:latin typeface="+mn-ea"/>
            </a:endParaRPr>
          </a:p>
        </p:txBody>
      </p:sp>
      <p:sp>
        <p:nvSpPr>
          <p:cNvPr id="101" name="TextBox 13"/>
          <p:cNvSpPr txBox="1"/>
          <p:nvPr/>
        </p:nvSpPr>
        <p:spPr>
          <a:xfrm>
            <a:off x="8771117" y="3983148"/>
            <a:ext cx="1498995" cy="1131911"/>
          </a:xfrm>
          <a:prstGeom prst="rect">
            <a:avLst/>
          </a:prstGeom>
          <a:noFill/>
          <a:ln w="12700">
            <a:noFill/>
          </a:ln>
          <a:extLst>
            <a:ext uri="{909E8E84-426E-40DD-AFC4-6F175D3DCCD1}">
              <a14:hiddenFill xmlns:a14="http://schemas.microsoft.com/office/drawing/2010/main">
                <a:solidFill>
                  <a:schemeClr val="lt2"/>
                </a:solidFill>
              </a14:hiddenFill>
            </a:ext>
            <a:ext uri="{91240B29-F687-4F45-9708-019B960494DF}">
              <a14:hiddenLine xmlns:a14="http://schemas.microsoft.com/office/drawing/2010/main" w="12700">
                <a:solidFill>
                  <a:schemeClr val="lt2"/>
                </a:solidFill>
              </a14:hiddenLine>
            </a:ext>
          </a:extLst>
        </p:spPr>
        <p:txBody>
          <a:bodyPr wrap="square" lIns="0" tIns="72000" rIns="0" bIns="72000" rtlCol="0">
            <a:noAutofit/>
          </a:bodyPr>
          <a:lstStyle/>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机器学习</a:t>
            </a:r>
            <a:endParaRPr lang="en-US" altLang="zh-CN"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人工智能</a:t>
            </a:r>
            <a:endParaRPr lang="en-US" altLang="zh-CN"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虚拟化</a:t>
            </a:r>
            <a:endParaRPr lang="en-US" altLang="zh-CN" sz="1400" kern="0" dirty="0">
              <a:solidFill>
                <a:srgbClr val="666666"/>
              </a:solidFill>
              <a:latin typeface="+mn-ea"/>
            </a:endParaRPr>
          </a:p>
          <a:p>
            <a:pPr marL="90170" indent="-90170" eaLnBrk="0" fontAlgn="auto" hangingPunct="0">
              <a:lnSpc>
                <a:spcPct val="85000"/>
              </a:lnSpc>
              <a:spcBef>
                <a:spcPts val="300"/>
              </a:spcBef>
              <a:spcAft>
                <a:spcPts val="0"/>
              </a:spcAft>
              <a:buFont typeface="Arial" panose="020B0604020202020204" pitchFamily="34" charset="0"/>
              <a:buChar char="•"/>
              <a:defRPr/>
            </a:pPr>
            <a:r>
              <a:rPr lang="zh-CN" altLang="en-US" sz="1400" kern="0" dirty="0">
                <a:solidFill>
                  <a:srgbClr val="666666"/>
                </a:solidFill>
                <a:latin typeface="+mn-ea"/>
              </a:rPr>
              <a:t>机器人</a:t>
            </a:r>
            <a:endParaRPr lang="en-US" sz="1400" kern="0" dirty="0">
              <a:solidFill>
                <a:srgbClr val="666666"/>
              </a:solidFill>
              <a:latin typeface="+mn-ea"/>
            </a:endParaRPr>
          </a:p>
        </p:txBody>
      </p:sp>
      <p:sp>
        <p:nvSpPr>
          <p:cNvPr id="102" name="TextBox 14"/>
          <p:cNvSpPr txBox="1"/>
          <p:nvPr/>
        </p:nvSpPr>
        <p:spPr>
          <a:xfrm>
            <a:off x="2531678" y="5174649"/>
            <a:ext cx="1498995" cy="805184"/>
          </a:xfrm>
          <a:prstGeom prst="rect">
            <a:avLst/>
          </a:prstGeom>
          <a:solidFill>
            <a:srgbClr val="666666"/>
          </a:solidFill>
          <a:ln>
            <a:noFill/>
          </a:ln>
        </p:spPr>
        <p:txBody>
          <a:bodyPr vert="horz" wrap="square" lIns="72009" tIns="36005" rIns="72009" bIns="36005" rtlCol="0" anchor="ctr">
            <a:noAutofit/>
          </a:bodyPr>
          <a:lstStyle/>
          <a:p>
            <a:pPr eaLnBrk="0" fontAlgn="auto" hangingPunct="0">
              <a:spcBef>
                <a:spcPts val="0"/>
              </a:spcBef>
              <a:spcAft>
                <a:spcPts val="0"/>
              </a:spcAft>
              <a:defRPr/>
            </a:pPr>
            <a:r>
              <a:rPr lang="zh-CN" altLang="en-US" sz="1400" kern="0" dirty="0">
                <a:solidFill>
                  <a:srgbClr val="FFFFFF"/>
                </a:solidFill>
                <a:latin typeface="+mn-ea"/>
              </a:rPr>
              <a:t>自动化数据处理</a:t>
            </a:r>
            <a:endParaRPr lang="en-US" sz="1400" kern="0" dirty="0">
              <a:solidFill>
                <a:srgbClr val="FFFFFF"/>
              </a:solidFill>
              <a:latin typeface="+mn-ea"/>
            </a:endParaRPr>
          </a:p>
        </p:txBody>
      </p:sp>
      <p:sp>
        <p:nvSpPr>
          <p:cNvPr id="103" name="TextBox 15"/>
          <p:cNvSpPr txBox="1"/>
          <p:nvPr/>
        </p:nvSpPr>
        <p:spPr>
          <a:xfrm>
            <a:off x="4091538" y="5174648"/>
            <a:ext cx="1498994" cy="805186"/>
          </a:xfrm>
          <a:prstGeom prst="rect">
            <a:avLst/>
          </a:prstGeom>
          <a:solidFill>
            <a:srgbClr val="666666"/>
          </a:solidFill>
          <a:ln>
            <a:noFill/>
          </a:ln>
        </p:spPr>
        <p:txBody>
          <a:bodyPr vert="horz" wrap="square" lIns="72009" tIns="36005" rIns="72009" bIns="36005" rtlCol="0" anchor="ctr">
            <a:noAutofit/>
          </a:bodyPr>
          <a:lstStyle/>
          <a:p>
            <a:pPr eaLnBrk="0" fontAlgn="auto" hangingPunct="0">
              <a:spcBef>
                <a:spcPts val="0"/>
              </a:spcBef>
              <a:spcAft>
                <a:spcPts val="0"/>
              </a:spcAft>
              <a:defRPr/>
            </a:pPr>
            <a:r>
              <a:rPr lang="zh-CN" altLang="en-US" sz="1400" kern="0" dirty="0">
                <a:solidFill>
                  <a:srgbClr val="FFFFFF"/>
                </a:solidFill>
                <a:latin typeface="+mn-ea"/>
              </a:rPr>
              <a:t>知识型工作</a:t>
            </a:r>
            <a:r>
              <a:rPr lang="en-US" sz="1400" kern="0" dirty="0">
                <a:solidFill>
                  <a:srgbClr val="FFFFFF"/>
                </a:solidFill>
                <a:latin typeface="+mn-ea"/>
              </a:rPr>
              <a:t>;</a:t>
            </a:r>
            <a:br>
              <a:rPr lang="en-US" sz="1400" kern="0" dirty="0">
                <a:solidFill>
                  <a:srgbClr val="FFFFFF"/>
                </a:solidFill>
                <a:latin typeface="+mn-ea"/>
              </a:rPr>
            </a:br>
            <a:r>
              <a:rPr lang="zh-CN" altLang="en-US" sz="1400" kern="0" dirty="0">
                <a:solidFill>
                  <a:srgbClr val="FFFFFF"/>
                </a:solidFill>
                <a:latin typeface="+mn-ea"/>
              </a:rPr>
              <a:t>企业重构</a:t>
            </a:r>
            <a:endParaRPr lang="en-US" sz="1400" kern="0" dirty="0">
              <a:solidFill>
                <a:srgbClr val="FFFFFF"/>
              </a:solidFill>
              <a:latin typeface="+mn-ea"/>
            </a:endParaRPr>
          </a:p>
        </p:txBody>
      </p:sp>
      <p:sp>
        <p:nvSpPr>
          <p:cNvPr id="104" name="TextBox 16"/>
          <p:cNvSpPr txBox="1"/>
          <p:nvPr/>
        </p:nvSpPr>
        <p:spPr>
          <a:xfrm>
            <a:off x="5651399" y="5174650"/>
            <a:ext cx="1498994" cy="805184"/>
          </a:xfrm>
          <a:prstGeom prst="rect">
            <a:avLst/>
          </a:prstGeom>
          <a:solidFill>
            <a:srgbClr val="666666"/>
          </a:solidFill>
          <a:ln>
            <a:noFill/>
          </a:ln>
        </p:spPr>
        <p:txBody>
          <a:bodyPr vert="horz" wrap="square" lIns="72009" tIns="36005" rIns="72009" bIns="36005" rtlCol="0" anchor="ctr">
            <a:noAutofit/>
          </a:bodyPr>
          <a:lstStyle/>
          <a:p>
            <a:pPr eaLnBrk="0" fontAlgn="auto" hangingPunct="0">
              <a:spcBef>
                <a:spcPts val="0"/>
              </a:spcBef>
              <a:spcAft>
                <a:spcPts val="0"/>
              </a:spcAft>
              <a:defRPr/>
            </a:pPr>
            <a:r>
              <a:rPr lang="zh-CN" altLang="en-US" sz="1400" kern="0" dirty="0">
                <a:solidFill>
                  <a:srgbClr val="FFFFFF"/>
                </a:solidFill>
                <a:latin typeface="+mn-ea"/>
              </a:rPr>
              <a:t>互联的客户</a:t>
            </a:r>
            <a:r>
              <a:rPr lang="en-US" sz="1400" kern="0" dirty="0">
                <a:solidFill>
                  <a:srgbClr val="FFFFFF"/>
                </a:solidFill>
                <a:latin typeface="+mn-ea"/>
              </a:rPr>
              <a:t>;</a:t>
            </a:r>
            <a:r>
              <a:rPr lang="zh-CN" altLang="en-US" sz="1400" kern="0" dirty="0">
                <a:solidFill>
                  <a:srgbClr val="FFFFFF"/>
                </a:solidFill>
                <a:latin typeface="+mn-ea"/>
              </a:rPr>
              <a:t>全球化的</a:t>
            </a:r>
            <a:r>
              <a:rPr lang="en-US" altLang="zh-CN" sz="1400" kern="0" dirty="0">
                <a:solidFill>
                  <a:srgbClr val="FFFFFF"/>
                </a:solidFill>
                <a:latin typeface="+mn-ea"/>
              </a:rPr>
              <a:t>IT</a:t>
            </a:r>
            <a:r>
              <a:rPr lang="zh-CN" altLang="en-US" sz="1400" kern="0" dirty="0">
                <a:solidFill>
                  <a:srgbClr val="FFFFFF"/>
                </a:solidFill>
                <a:latin typeface="+mn-ea"/>
              </a:rPr>
              <a:t>采购；</a:t>
            </a:r>
            <a:endParaRPr lang="en-US" sz="1400" kern="0" dirty="0">
              <a:solidFill>
                <a:srgbClr val="FFFFFF"/>
              </a:solidFill>
              <a:latin typeface="+mn-ea"/>
            </a:endParaRPr>
          </a:p>
        </p:txBody>
      </p:sp>
      <p:sp>
        <p:nvSpPr>
          <p:cNvPr id="105" name="TextBox 17"/>
          <p:cNvSpPr txBox="1"/>
          <p:nvPr/>
        </p:nvSpPr>
        <p:spPr>
          <a:xfrm>
            <a:off x="7211257" y="5174649"/>
            <a:ext cx="1498996" cy="805184"/>
          </a:xfrm>
          <a:prstGeom prst="rect">
            <a:avLst/>
          </a:prstGeom>
          <a:solidFill>
            <a:srgbClr val="666666"/>
          </a:solidFill>
          <a:ln>
            <a:noFill/>
          </a:ln>
        </p:spPr>
        <p:txBody>
          <a:bodyPr vert="horz" wrap="square" lIns="72009" tIns="36005" rIns="72009" bIns="36005" rtlCol="0" anchor="ctr">
            <a:noAutofit/>
          </a:bodyPr>
          <a:lstStyle/>
          <a:p>
            <a:pPr eaLnBrk="0" fontAlgn="auto" hangingPunct="0">
              <a:spcBef>
                <a:spcPts val="0"/>
              </a:spcBef>
              <a:spcAft>
                <a:spcPts val="0"/>
              </a:spcAft>
              <a:defRPr/>
            </a:pPr>
            <a:r>
              <a:rPr lang="zh-CN" altLang="en-US" sz="1400" kern="0" dirty="0">
                <a:solidFill>
                  <a:srgbClr val="FFFFFF"/>
                </a:solidFill>
                <a:latin typeface="+mn-ea"/>
              </a:rPr>
              <a:t>数字化业务</a:t>
            </a:r>
            <a:endParaRPr lang="en-US" sz="1400" kern="0" dirty="0">
              <a:solidFill>
                <a:srgbClr val="FFFFFF"/>
              </a:solidFill>
              <a:latin typeface="+mn-ea"/>
            </a:endParaRPr>
          </a:p>
        </p:txBody>
      </p:sp>
      <p:sp>
        <p:nvSpPr>
          <p:cNvPr id="106" name="TextBox 18"/>
          <p:cNvSpPr txBox="1"/>
          <p:nvPr/>
        </p:nvSpPr>
        <p:spPr>
          <a:xfrm>
            <a:off x="8771115" y="5174650"/>
            <a:ext cx="1498994" cy="805184"/>
          </a:xfrm>
          <a:prstGeom prst="rect">
            <a:avLst/>
          </a:prstGeom>
          <a:solidFill>
            <a:srgbClr val="666666"/>
          </a:solidFill>
        </p:spPr>
        <p:txBody>
          <a:bodyPr vert="horz" wrap="square" lIns="72009" tIns="36005" rIns="72009" bIns="36005" rtlCol="0" anchor="ctr">
            <a:noAutofit/>
          </a:bodyPr>
          <a:lstStyle/>
          <a:p>
            <a:pPr fontAlgn="auto">
              <a:spcBef>
                <a:spcPts val="0"/>
              </a:spcBef>
              <a:spcAft>
                <a:spcPts val="0"/>
              </a:spcAft>
              <a:defRPr/>
            </a:pPr>
            <a:r>
              <a:rPr lang="zh-CN" altLang="en-US" sz="1400" kern="0" dirty="0">
                <a:solidFill>
                  <a:srgbClr val="FFFFFF"/>
                </a:solidFill>
                <a:latin typeface="+mn-ea"/>
              </a:rPr>
              <a:t>人工智能，决策系统</a:t>
            </a:r>
            <a:r>
              <a:rPr lang="en-AU" sz="1400" kern="0" dirty="0">
                <a:solidFill>
                  <a:srgbClr val="FFFFFF"/>
                </a:solidFill>
                <a:latin typeface="+mn-ea"/>
              </a:rPr>
              <a:t>; </a:t>
            </a:r>
            <a:r>
              <a:rPr lang="zh-CN" altLang="en-US" sz="1400" kern="0" dirty="0">
                <a:solidFill>
                  <a:srgbClr val="FFFFFF"/>
                </a:solidFill>
                <a:latin typeface="+mn-ea"/>
              </a:rPr>
              <a:t>预警认知；机器人员工</a:t>
            </a:r>
            <a:endParaRPr lang="en-AU" sz="1400" kern="0" dirty="0">
              <a:solidFill>
                <a:srgbClr val="FFFFFF"/>
              </a:solidFill>
              <a:latin typeface="+mn-ea"/>
            </a:endParaRPr>
          </a:p>
        </p:txBody>
      </p:sp>
      <p:sp>
        <p:nvSpPr>
          <p:cNvPr id="107" name="Right Triangle 19"/>
          <p:cNvSpPr/>
          <p:nvPr/>
        </p:nvSpPr>
        <p:spPr>
          <a:xfrm flipH="1">
            <a:off x="2531677" y="2564783"/>
            <a:ext cx="1498996" cy="128764"/>
          </a:xfrm>
          <a:prstGeom prst="rtTriangle">
            <a:avLst/>
          </a:prstGeom>
          <a:solidFill>
            <a:srgbClr val="C00000"/>
          </a:solidFill>
          <a:ln w="12700" cap="flat" cmpd="sng" algn="ctr">
            <a:solidFill>
              <a:srgbClr val="C00000"/>
            </a:solidFill>
            <a:prstDash val="solid"/>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sp>
        <p:nvSpPr>
          <p:cNvPr id="108" name="Right Triangle 20"/>
          <p:cNvSpPr/>
          <p:nvPr/>
        </p:nvSpPr>
        <p:spPr>
          <a:xfrm flipH="1">
            <a:off x="4091537" y="2436018"/>
            <a:ext cx="1498996" cy="128764"/>
          </a:xfrm>
          <a:prstGeom prst="rtTriangle">
            <a:avLst/>
          </a:prstGeom>
          <a:solidFill>
            <a:srgbClr val="C00000"/>
          </a:solidFill>
          <a:ln w="12700" cap="flat" cmpd="sng" algn="ctr">
            <a:solidFill>
              <a:srgbClr val="C00000"/>
            </a:solidFill>
            <a:prstDash val="solid"/>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sp>
        <p:nvSpPr>
          <p:cNvPr id="109" name="Right Triangle 21"/>
          <p:cNvSpPr/>
          <p:nvPr/>
        </p:nvSpPr>
        <p:spPr>
          <a:xfrm flipH="1">
            <a:off x="5651396" y="2307254"/>
            <a:ext cx="1498996" cy="128764"/>
          </a:xfrm>
          <a:prstGeom prst="rtTriangle">
            <a:avLst/>
          </a:prstGeom>
          <a:solidFill>
            <a:srgbClr val="C00000"/>
          </a:solidFill>
          <a:ln w="12700" cap="flat" cmpd="sng" algn="ctr">
            <a:solidFill>
              <a:srgbClr val="C00000"/>
            </a:solidFill>
            <a:prstDash val="solid"/>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sp>
        <p:nvSpPr>
          <p:cNvPr id="110" name="Right Triangle 22"/>
          <p:cNvSpPr/>
          <p:nvPr/>
        </p:nvSpPr>
        <p:spPr>
          <a:xfrm flipH="1">
            <a:off x="7211258" y="2178490"/>
            <a:ext cx="1498996" cy="128764"/>
          </a:xfrm>
          <a:prstGeom prst="rtTriangle">
            <a:avLst/>
          </a:prstGeom>
          <a:solidFill>
            <a:srgbClr val="C00000"/>
          </a:solidFill>
          <a:ln w="12700" cap="flat" cmpd="sng" algn="ctr">
            <a:solidFill>
              <a:srgbClr val="C00000"/>
            </a:solidFill>
            <a:prstDash val="solid"/>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cxnSp>
        <p:nvCxnSpPr>
          <p:cNvPr id="111" name="Straight Arrow Connector 23"/>
          <p:cNvCxnSpPr/>
          <p:nvPr/>
        </p:nvCxnSpPr>
        <p:spPr>
          <a:xfrm flipV="1">
            <a:off x="2531677" y="1856579"/>
            <a:ext cx="7738436" cy="643821"/>
          </a:xfrm>
          <a:prstGeom prst="straightConnector1">
            <a:avLst/>
          </a:prstGeom>
          <a:noFill/>
          <a:ln w="101600" cap="flat" cmpd="sng" algn="ctr">
            <a:solidFill>
              <a:srgbClr val="666666"/>
            </a:solidFill>
            <a:prstDash val="solid"/>
            <a:tailEnd type="triangle" w="sm" len="sm"/>
          </a:ln>
          <a:effectLst/>
        </p:spPr>
      </p:cxnSp>
      <p:sp>
        <p:nvSpPr>
          <p:cNvPr id="112" name="Right Triangle 24"/>
          <p:cNvSpPr/>
          <p:nvPr/>
        </p:nvSpPr>
        <p:spPr>
          <a:xfrm flipH="1">
            <a:off x="8771117" y="2049726"/>
            <a:ext cx="1498996" cy="128764"/>
          </a:xfrm>
          <a:prstGeom prst="rtTriangle">
            <a:avLst/>
          </a:prstGeom>
          <a:solidFill>
            <a:srgbClr val="C00000"/>
          </a:solidFill>
          <a:ln w="12700" cap="flat" cmpd="sng" algn="ctr">
            <a:solidFill>
              <a:srgbClr val="C00000"/>
            </a:solidFill>
            <a:prstDash val="solid"/>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sp>
        <p:nvSpPr>
          <p:cNvPr id="113" name="TextBox 25"/>
          <p:cNvSpPr txBox="1"/>
          <p:nvPr/>
        </p:nvSpPr>
        <p:spPr>
          <a:xfrm>
            <a:off x="2531681" y="2024458"/>
            <a:ext cx="1498991" cy="216832"/>
          </a:xfrm>
          <a:prstGeom prst="rect">
            <a:avLst/>
          </a:prstGeom>
          <a:noFill/>
        </p:spPr>
        <p:txBody>
          <a:bodyPr wrap="none" lIns="0" tIns="0" rIns="0" bIns="0" rtlCol="0" anchor="ctr">
            <a:noAutofit/>
          </a:bodyPr>
          <a:lstStyle/>
          <a:p>
            <a:pPr algn="ctr" eaLnBrk="0" fontAlgn="auto" hangingPunct="0">
              <a:spcBef>
                <a:spcPts val="0"/>
              </a:spcBef>
              <a:spcAft>
                <a:spcPts val="0"/>
              </a:spcAft>
              <a:defRPr/>
            </a:pPr>
            <a:r>
              <a:rPr lang="en-US" sz="1400" kern="0" dirty="0">
                <a:solidFill>
                  <a:srgbClr val="666666"/>
                </a:solidFill>
                <a:latin typeface="+mn-ea"/>
              </a:rPr>
              <a:t>1970s – 1980s</a:t>
            </a:r>
            <a:endParaRPr lang="en-US" sz="1400" kern="0" dirty="0">
              <a:solidFill>
                <a:srgbClr val="666666"/>
              </a:solidFill>
              <a:latin typeface="+mn-ea"/>
            </a:endParaRPr>
          </a:p>
        </p:txBody>
      </p:sp>
      <p:sp>
        <p:nvSpPr>
          <p:cNvPr id="114" name="TextBox 26"/>
          <p:cNvSpPr txBox="1"/>
          <p:nvPr/>
        </p:nvSpPr>
        <p:spPr>
          <a:xfrm>
            <a:off x="4091540" y="1883286"/>
            <a:ext cx="1498991" cy="216832"/>
          </a:xfrm>
          <a:prstGeom prst="rect">
            <a:avLst/>
          </a:prstGeom>
          <a:noFill/>
        </p:spPr>
        <p:txBody>
          <a:bodyPr wrap="none" lIns="0" tIns="0" rIns="0" bIns="0" rtlCol="0" anchor="ctr">
            <a:noAutofit/>
          </a:bodyPr>
          <a:lstStyle>
            <a:defPPr>
              <a:defRPr lang="de-DE"/>
            </a:defPPr>
            <a:lvl1pPr marL="0" marR="0" lvl="0" indent="0" algn="ctr" defTabSz="914400" eaLnBrk="0" fontAlgn="auto" latinLnBrk="0" hangingPunct="0">
              <a:lnSpc>
                <a:spcPct val="100000"/>
              </a:lnSpc>
              <a:spcBef>
                <a:spcPts val="0"/>
              </a:spcBef>
              <a:spcAft>
                <a:spcPts val="0"/>
              </a:spcAft>
              <a:buClrTx/>
              <a:buSzTx/>
              <a:buFontTx/>
              <a:buNone/>
              <a:defRPr kumimoji="0" sz="1400" b="0" i="0" u="none" strike="noStrike" kern="0" cap="none" spc="0" normalizeH="0" baseline="0">
                <a:ln>
                  <a:noFill/>
                </a:ln>
                <a:solidFill>
                  <a:srgbClr val="666666"/>
                </a:solidFill>
                <a:effectLst/>
                <a:uLnTx/>
                <a:uFillTx/>
                <a:latin typeface="华文楷体" panose="02010600040101010101" pitchFamily="2" charset="-122"/>
                <a:ea typeface="华文楷体" panose="02010600040101010101" pitchFamily="2" charset="-122"/>
              </a:defRPr>
            </a:lvl1pPr>
          </a:lstStyle>
          <a:p>
            <a:r>
              <a:rPr lang="en-US" dirty="0">
                <a:latin typeface="+mn-ea"/>
                <a:ea typeface="+mn-ea"/>
              </a:rPr>
              <a:t>1990s</a:t>
            </a:r>
            <a:endParaRPr lang="en-US" dirty="0">
              <a:latin typeface="+mn-ea"/>
              <a:ea typeface="+mn-ea"/>
            </a:endParaRPr>
          </a:p>
        </p:txBody>
      </p:sp>
      <p:sp>
        <p:nvSpPr>
          <p:cNvPr id="115" name="TextBox 27"/>
          <p:cNvSpPr txBox="1"/>
          <p:nvPr/>
        </p:nvSpPr>
        <p:spPr>
          <a:xfrm>
            <a:off x="5651399" y="1742115"/>
            <a:ext cx="1498991" cy="216832"/>
          </a:xfrm>
          <a:prstGeom prst="rect">
            <a:avLst/>
          </a:prstGeom>
          <a:noFill/>
        </p:spPr>
        <p:txBody>
          <a:bodyPr wrap="none" lIns="0" tIns="0" rIns="0" bIns="0" rtlCol="0" anchor="ctr">
            <a:noAutofit/>
          </a:bodyPr>
          <a:lstStyle>
            <a:defPPr>
              <a:defRPr lang="de-DE"/>
            </a:defPPr>
            <a:lvl1pPr marL="0" marR="0" lvl="0" indent="0" algn="ctr" defTabSz="914400" eaLnBrk="0" fontAlgn="auto" latinLnBrk="0" hangingPunct="0">
              <a:lnSpc>
                <a:spcPct val="100000"/>
              </a:lnSpc>
              <a:spcBef>
                <a:spcPts val="0"/>
              </a:spcBef>
              <a:spcAft>
                <a:spcPts val="0"/>
              </a:spcAft>
              <a:buClrTx/>
              <a:buSzTx/>
              <a:buFontTx/>
              <a:buNone/>
              <a:defRPr kumimoji="0" sz="1400" b="0" i="0" u="none" strike="noStrike" kern="0" cap="none" spc="0" normalizeH="0" baseline="0">
                <a:ln>
                  <a:noFill/>
                </a:ln>
                <a:solidFill>
                  <a:srgbClr val="666666"/>
                </a:solidFill>
                <a:effectLst/>
                <a:uLnTx/>
                <a:uFillTx/>
                <a:latin typeface="华文楷体" panose="02010600040101010101" pitchFamily="2" charset="-122"/>
                <a:ea typeface="华文楷体" panose="02010600040101010101" pitchFamily="2" charset="-122"/>
              </a:defRPr>
            </a:lvl1pPr>
          </a:lstStyle>
          <a:p>
            <a:r>
              <a:rPr lang="en-US" dirty="0">
                <a:latin typeface="+mn-ea"/>
                <a:ea typeface="+mn-ea"/>
              </a:rPr>
              <a:t>2000s</a:t>
            </a:r>
            <a:endParaRPr lang="en-US" dirty="0">
              <a:latin typeface="+mn-ea"/>
              <a:ea typeface="+mn-ea"/>
            </a:endParaRPr>
          </a:p>
        </p:txBody>
      </p:sp>
      <p:sp>
        <p:nvSpPr>
          <p:cNvPr id="116" name="TextBox 28"/>
          <p:cNvSpPr txBox="1"/>
          <p:nvPr/>
        </p:nvSpPr>
        <p:spPr>
          <a:xfrm>
            <a:off x="7211258" y="1600944"/>
            <a:ext cx="1498991" cy="216832"/>
          </a:xfrm>
          <a:prstGeom prst="rect">
            <a:avLst/>
          </a:prstGeom>
          <a:noFill/>
        </p:spPr>
        <p:txBody>
          <a:bodyPr wrap="none" lIns="0" tIns="0" rIns="0" bIns="0" rtlCol="0" anchor="ctr">
            <a:noAutofit/>
          </a:bodyPr>
          <a:lstStyle>
            <a:defPPr>
              <a:defRPr lang="de-DE"/>
            </a:defPPr>
            <a:lvl1pPr marL="0" marR="0" lvl="0" indent="0" algn="ctr" defTabSz="914400" eaLnBrk="0" fontAlgn="auto" latinLnBrk="0" hangingPunct="0">
              <a:lnSpc>
                <a:spcPct val="100000"/>
              </a:lnSpc>
              <a:spcBef>
                <a:spcPts val="0"/>
              </a:spcBef>
              <a:spcAft>
                <a:spcPts val="0"/>
              </a:spcAft>
              <a:buClrTx/>
              <a:buSzTx/>
              <a:buFontTx/>
              <a:buNone/>
              <a:defRPr kumimoji="0" sz="1400" b="0" i="0" u="none" strike="noStrike" kern="0" cap="none" spc="0" normalizeH="0" baseline="0">
                <a:ln>
                  <a:noFill/>
                </a:ln>
                <a:solidFill>
                  <a:srgbClr val="666666"/>
                </a:solidFill>
                <a:effectLst/>
                <a:uLnTx/>
                <a:uFillTx/>
                <a:latin typeface="华文楷体" panose="02010600040101010101" pitchFamily="2" charset="-122"/>
                <a:ea typeface="华文楷体" panose="02010600040101010101" pitchFamily="2" charset="-122"/>
              </a:defRPr>
            </a:lvl1pPr>
          </a:lstStyle>
          <a:p>
            <a:r>
              <a:rPr lang="en-US" dirty="0">
                <a:latin typeface="+mn-ea"/>
                <a:ea typeface="+mn-ea"/>
              </a:rPr>
              <a:t>2010 – 2020 </a:t>
            </a:r>
            <a:endParaRPr lang="en-US" dirty="0">
              <a:latin typeface="+mn-ea"/>
              <a:ea typeface="+mn-ea"/>
            </a:endParaRPr>
          </a:p>
        </p:txBody>
      </p:sp>
      <p:sp>
        <p:nvSpPr>
          <p:cNvPr id="117" name="TextBox 29"/>
          <p:cNvSpPr txBox="1"/>
          <p:nvPr/>
        </p:nvSpPr>
        <p:spPr>
          <a:xfrm>
            <a:off x="8771117" y="1459773"/>
            <a:ext cx="1498991" cy="216832"/>
          </a:xfrm>
          <a:prstGeom prst="rect">
            <a:avLst/>
          </a:prstGeom>
          <a:noFill/>
        </p:spPr>
        <p:txBody>
          <a:bodyPr wrap="none" lIns="0" tIns="0" rIns="0" bIns="0" rtlCol="0" anchor="ctr">
            <a:noAutofit/>
          </a:bodyPr>
          <a:lstStyle>
            <a:defPPr>
              <a:defRPr lang="de-DE"/>
            </a:defPPr>
            <a:lvl1pPr marL="0" marR="0" lvl="0" indent="0" algn="ctr" defTabSz="914400" eaLnBrk="0" fontAlgn="auto" latinLnBrk="0" hangingPunct="0">
              <a:lnSpc>
                <a:spcPct val="100000"/>
              </a:lnSpc>
              <a:spcBef>
                <a:spcPts val="0"/>
              </a:spcBef>
              <a:spcAft>
                <a:spcPts val="0"/>
              </a:spcAft>
              <a:buClrTx/>
              <a:buSzTx/>
              <a:buFontTx/>
              <a:buNone/>
              <a:defRPr kumimoji="0" sz="1400" b="0" i="0" u="none" strike="noStrike" kern="0" cap="none" spc="0" normalizeH="0" baseline="0">
                <a:ln>
                  <a:noFill/>
                </a:ln>
                <a:solidFill>
                  <a:srgbClr val="666666"/>
                </a:solidFill>
                <a:effectLst/>
                <a:uLnTx/>
                <a:uFillTx/>
                <a:latin typeface="华文楷体" panose="02010600040101010101" pitchFamily="2" charset="-122"/>
                <a:ea typeface="华文楷体" panose="02010600040101010101" pitchFamily="2" charset="-122"/>
              </a:defRPr>
            </a:lvl1pPr>
          </a:lstStyle>
          <a:p>
            <a:r>
              <a:rPr lang="en-US" dirty="0">
                <a:latin typeface="+mn-ea"/>
                <a:ea typeface="+mn-ea"/>
              </a:rPr>
              <a:t>2020</a:t>
            </a:r>
            <a:r>
              <a:rPr lang="en-US" altLang="zh-CN" dirty="0">
                <a:latin typeface="+mn-ea"/>
                <a:ea typeface="+mn-ea"/>
              </a:rPr>
              <a:t>~2030</a:t>
            </a:r>
            <a:endParaRPr lang="en-US" dirty="0">
              <a:latin typeface="+mn-ea"/>
              <a:ea typeface="+mn-ea"/>
            </a:endParaRPr>
          </a:p>
        </p:txBody>
      </p:sp>
      <p:sp>
        <p:nvSpPr>
          <p:cNvPr id="118" name="TextBox 30"/>
          <p:cNvSpPr txBox="1"/>
          <p:nvPr/>
        </p:nvSpPr>
        <p:spPr>
          <a:xfrm>
            <a:off x="1851102" y="3983148"/>
            <a:ext cx="607064" cy="1131911"/>
          </a:xfrm>
          <a:prstGeom prst="rect">
            <a:avLst/>
          </a:prstGeom>
          <a:solidFill>
            <a:srgbClr val="CBCCCC"/>
          </a:solidFill>
        </p:spPr>
        <p:txBody>
          <a:bodyPr wrap="square" lIns="72009" tIns="36005" rIns="72009" bIns="36005" rtlCol="0" anchor="ctr">
            <a:noAutofit/>
          </a:bodyPr>
          <a:lstStyle/>
          <a:p>
            <a:pPr eaLnBrk="0" fontAlgn="auto" hangingPunct="0">
              <a:spcBef>
                <a:spcPts val="0"/>
              </a:spcBef>
              <a:spcAft>
                <a:spcPts val="0"/>
              </a:spcAft>
              <a:defRPr/>
            </a:pPr>
            <a:r>
              <a:rPr lang="zh-CN" altLang="en-US" sz="1600" b="1" kern="0" dirty="0">
                <a:solidFill>
                  <a:srgbClr val="666666"/>
                </a:solidFill>
                <a:latin typeface="+mn-ea"/>
              </a:rPr>
              <a:t>核心驱动技术</a:t>
            </a:r>
            <a:endParaRPr lang="en-US" sz="1600" b="1" kern="0" dirty="0">
              <a:solidFill>
                <a:srgbClr val="666666"/>
              </a:solidFill>
              <a:latin typeface="+mn-ea"/>
            </a:endParaRPr>
          </a:p>
        </p:txBody>
      </p:sp>
      <p:sp>
        <p:nvSpPr>
          <p:cNvPr id="119" name="TextBox 31"/>
          <p:cNvSpPr txBox="1"/>
          <p:nvPr/>
        </p:nvSpPr>
        <p:spPr>
          <a:xfrm>
            <a:off x="1846843" y="5174649"/>
            <a:ext cx="612617" cy="805184"/>
          </a:xfrm>
          <a:prstGeom prst="rect">
            <a:avLst/>
          </a:prstGeom>
          <a:solidFill>
            <a:srgbClr val="CBCCCC"/>
          </a:solidFill>
        </p:spPr>
        <p:txBody>
          <a:bodyPr wrap="square" lIns="72009" tIns="36005" rIns="72009" bIns="36005" rtlCol="0" anchor="ctr">
            <a:noAutofit/>
          </a:bodyPr>
          <a:lstStyle/>
          <a:p>
            <a:pPr eaLnBrk="0" fontAlgn="auto" hangingPunct="0">
              <a:spcBef>
                <a:spcPts val="0"/>
              </a:spcBef>
              <a:spcAft>
                <a:spcPts val="0"/>
              </a:spcAft>
              <a:defRPr/>
            </a:pPr>
            <a:r>
              <a:rPr lang="zh-CN" altLang="en-US" sz="1600" b="1" kern="0" dirty="0">
                <a:solidFill>
                  <a:srgbClr val="666666"/>
                </a:solidFill>
                <a:latin typeface="+mn-ea"/>
              </a:rPr>
              <a:t>新的商业模式</a:t>
            </a:r>
            <a:endParaRPr lang="en-US" sz="1600" b="1" kern="0" dirty="0">
              <a:solidFill>
                <a:srgbClr val="666666"/>
              </a:solidFill>
              <a:latin typeface="+mn-ea"/>
            </a:endParaRPr>
          </a:p>
        </p:txBody>
      </p:sp>
      <p:sp>
        <p:nvSpPr>
          <p:cNvPr id="120" name="TextBox 32"/>
          <p:cNvSpPr txBox="1"/>
          <p:nvPr/>
        </p:nvSpPr>
        <p:spPr>
          <a:xfrm>
            <a:off x="1851102" y="2729908"/>
            <a:ext cx="607064" cy="1182062"/>
          </a:xfrm>
          <a:prstGeom prst="rect">
            <a:avLst/>
          </a:prstGeom>
          <a:solidFill>
            <a:srgbClr val="CBCCCC"/>
          </a:solidFill>
        </p:spPr>
        <p:txBody>
          <a:bodyPr wrap="square" lIns="72009" tIns="36005" rIns="72009" bIns="36005" rtlCol="0" anchor="ctr">
            <a:noAutofit/>
          </a:bodyPr>
          <a:lstStyle/>
          <a:p>
            <a:pPr eaLnBrk="0" fontAlgn="auto" hangingPunct="0">
              <a:spcBef>
                <a:spcPts val="0"/>
              </a:spcBef>
              <a:spcAft>
                <a:spcPts val="0"/>
              </a:spcAft>
              <a:defRPr/>
            </a:pPr>
            <a:r>
              <a:rPr lang="zh-CN" altLang="en-US" sz="1600" b="1" kern="0" dirty="0">
                <a:solidFill>
                  <a:srgbClr val="666666"/>
                </a:solidFill>
                <a:latin typeface="+mn-ea"/>
              </a:rPr>
              <a:t>技术发展浪潮</a:t>
            </a:r>
            <a:endParaRPr lang="en-US" sz="1600" b="1" kern="0" dirty="0">
              <a:solidFill>
                <a:srgbClr val="666666"/>
              </a:solidFill>
              <a:latin typeface="+mn-ea"/>
            </a:endParaRPr>
          </a:p>
        </p:txBody>
      </p:sp>
      <p:grpSp>
        <p:nvGrpSpPr>
          <p:cNvPr id="121" name="Group 34"/>
          <p:cNvGrpSpPr/>
          <p:nvPr/>
        </p:nvGrpSpPr>
        <p:grpSpPr>
          <a:xfrm>
            <a:off x="2700527" y="2834246"/>
            <a:ext cx="1126870" cy="760412"/>
            <a:chOff x="1779843" y="2667000"/>
            <a:chExt cx="1126870" cy="760412"/>
          </a:xfrm>
        </p:grpSpPr>
        <p:grpSp>
          <p:nvGrpSpPr>
            <p:cNvPr id="122" name="Group 35"/>
            <p:cNvGrpSpPr/>
            <p:nvPr/>
          </p:nvGrpSpPr>
          <p:grpSpPr>
            <a:xfrm>
              <a:off x="1779843" y="2667000"/>
              <a:ext cx="348995" cy="760412"/>
              <a:chOff x="1738313" y="2576513"/>
              <a:chExt cx="390525" cy="850900"/>
            </a:xfrm>
          </p:grpSpPr>
          <p:sp>
            <p:nvSpPr>
              <p:cNvPr id="129" name="Freeform 12"/>
              <p:cNvSpPr>
                <a:spLocks noEditPoints="1"/>
              </p:cNvSpPr>
              <p:nvPr/>
            </p:nvSpPr>
            <p:spPr bwMode="auto">
              <a:xfrm>
                <a:off x="1738313" y="2576513"/>
                <a:ext cx="390525" cy="850900"/>
              </a:xfrm>
              <a:custGeom>
                <a:avLst/>
                <a:gdLst>
                  <a:gd name="T0" fmla="*/ 284 w 295"/>
                  <a:gd name="T1" fmla="*/ 0 h 641"/>
                  <a:gd name="T2" fmla="*/ 12 w 295"/>
                  <a:gd name="T3" fmla="*/ 0 h 641"/>
                  <a:gd name="T4" fmla="*/ 0 w 295"/>
                  <a:gd name="T5" fmla="*/ 12 h 641"/>
                  <a:gd name="T6" fmla="*/ 0 w 295"/>
                  <a:gd name="T7" fmla="*/ 616 h 641"/>
                  <a:gd name="T8" fmla="*/ 12 w 295"/>
                  <a:gd name="T9" fmla="*/ 627 h 641"/>
                  <a:gd name="T10" fmla="*/ 26 w 295"/>
                  <a:gd name="T11" fmla="*/ 627 h 641"/>
                  <a:gd name="T12" fmla="*/ 26 w 295"/>
                  <a:gd name="T13" fmla="*/ 641 h 641"/>
                  <a:gd name="T14" fmla="*/ 75 w 295"/>
                  <a:gd name="T15" fmla="*/ 641 h 641"/>
                  <a:gd name="T16" fmla="*/ 75 w 295"/>
                  <a:gd name="T17" fmla="*/ 627 h 641"/>
                  <a:gd name="T18" fmla="*/ 220 w 295"/>
                  <a:gd name="T19" fmla="*/ 627 h 641"/>
                  <a:gd name="T20" fmla="*/ 220 w 295"/>
                  <a:gd name="T21" fmla="*/ 641 h 641"/>
                  <a:gd name="T22" fmla="*/ 270 w 295"/>
                  <a:gd name="T23" fmla="*/ 641 h 641"/>
                  <a:gd name="T24" fmla="*/ 270 w 295"/>
                  <a:gd name="T25" fmla="*/ 627 h 641"/>
                  <a:gd name="T26" fmla="*/ 284 w 295"/>
                  <a:gd name="T27" fmla="*/ 627 h 641"/>
                  <a:gd name="T28" fmla="*/ 295 w 295"/>
                  <a:gd name="T29" fmla="*/ 616 h 641"/>
                  <a:gd name="T30" fmla="*/ 295 w 295"/>
                  <a:gd name="T31" fmla="*/ 12 h 641"/>
                  <a:gd name="T32" fmla="*/ 284 w 295"/>
                  <a:gd name="T33" fmla="*/ 0 h 641"/>
                  <a:gd name="T34" fmla="*/ 252 w 295"/>
                  <a:gd name="T35" fmla="*/ 577 h 641"/>
                  <a:gd name="T36" fmla="*/ 41 w 295"/>
                  <a:gd name="T37" fmla="*/ 577 h 641"/>
                  <a:gd name="T38" fmla="*/ 28 w 295"/>
                  <a:gd name="T39" fmla="*/ 565 h 641"/>
                  <a:gd name="T40" fmla="*/ 28 w 295"/>
                  <a:gd name="T41" fmla="*/ 345 h 641"/>
                  <a:gd name="T42" fmla="*/ 41 w 295"/>
                  <a:gd name="T43" fmla="*/ 333 h 641"/>
                  <a:gd name="T44" fmla="*/ 252 w 295"/>
                  <a:gd name="T45" fmla="*/ 333 h 641"/>
                  <a:gd name="T46" fmla="*/ 264 w 295"/>
                  <a:gd name="T47" fmla="*/ 345 h 641"/>
                  <a:gd name="T48" fmla="*/ 264 w 295"/>
                  <a:gd name="T49" fmla="*/ 565 h 641"/>
                  <a:gd name="T50" fmla="*/ 252 w 295"/>
                  <a:gd name="T51" fmla="*/ 577 h 641"/>
                  <a:gd name="T52" fmla="*/ 252 w 295"/>
                  <a:gd name="T53" fmla="*/ 211 h 641"/>
                  <a:gd name="T54" fmla="*/ 41 w 295"/>
                  <a:gd name="T55" fmla="*/ 211 h 641"/>
                  <a:gd name="T56" fmla="*/ 28 w 295"/>
                  <a:gd name="T57" fmla="*/ 199 h 641"/>
                  <a:gd name="T58" fmla="*/ 28 w 295"/>
                  <a:gd name="T59" fmla="*/ 64 h 641"/>
                  <a:gd name="T60" fmla="*/ 41 w 295"/>
                  <a:gd name="T61" fmla="*/ 52 h 641"/>
                  <a:gd name="T62" fmla="*/ 252 w 295"/>
                  <a:gd name="T63" fmla="*/ 52 h 641"/>
                  <a:gd name="T64" fmla="*/ 264 w 295"/>
                  <a:gd name="T65" fmla="*/ 64 h 641"/>
                  <a:gd name="T66" fmla="*/ 264 w 295"/>
                  <a:gd name="T67" fmla="*/ 199 h 641"/>
                  <a:gd name="T68" fmla="*/ 252 w 295"/>
                  <a:gd name="T69" fmla="*/ 21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641">
                    <a:moveTo>
                      <a:pt x="284" y="0"/>
                    </a:moveTo>
                    <a:cubicBezTo>
                      <a:pt x="12" y="0"/>
                      <a:pt x="12" y="0"/>
                      <a:pt x="12" y="0"/>
                    </a:cubicBezTo>
                    <a:cubicBezTo>
                      <a:pt x="5" y="0"/>
                      <a:pt x="0" y="5"/>
                      <a:pt x="0" y="12"/>
                    </a:cubicBezTo>
                    <a:cubicBezTo>
                      <a:pt x="0" y="616"/>
                      <a:pt x="0" y="616"/>
                      <a:pt x="0" y="616"/>
                    </a:cubicBezTo>
                    <a:cubicBezTo>
                      <a:pt x="0" y="622"/>
                      <a:pt x="5" y="627"/>
                      <a:pt x="12" y="627"/>
                    </a:cubicBezTo>
                    <a:cubicBezTo>
                      <a:pt x="26" y="627"/>
                      <a:pt x="26" y="627"/>
                      <a:pt x="26" y="627"/>
                    </a:cubicBezTo>
                    <a:cubicBezTo>
                      <a:pt x="26" y="641"/>
                      <a:pt x="26" y="641"/>
                      <a:pt x="26" y="641"/>
                    </a:cubicBezTo>
                    <a:cubicBezTo>
                      <a:pt x="75" y="641"/>
                      <a:pt x="75" y="641"/>
                      <a:pt x="75" y="641"/>
                    </a:cubicBezTo>
                    <a:cubicBezTo>
                      <a:pt x="75" y="627"/>
                      <a:pt x="75" y="627"/>
                      <a:pt x="75" y="627"/>
                    </a:cubicBezTo>
                    <a:cubicBezTo>
                      <a:pt x="220" y="627"/>
                      <a:pt x="220" y="627"/>
                      <a:pt x="220" y="627"/>
                    </a:cubicBezTo>
                    <a:cubicBezTo>
                      <a:pt x="220" y="641"/>
                      <a:pt x="220" y="641"/>
                      <a:pt x="220" y="641"/>
                    </a:cubicBezTo>
                    <a:cubicBezTo>
                      <a:pt x="270" y="641"/>
                      <a:pt x="270" y="641"/>
                      <a:pt x="270" y="641"/>
                    </a:cubicBezTo>
                    <a:cubicBezTo>
                      <a:pt x="270" y="627"/>
                      <a:pt x="270" y="627"/>
                      <a:pt x="270" y="627"/>
                    </a:cubicBezTo>
                    <a:cubicBezTo>
                      <a:pt x="284" y="627"/>
                      <a:pt x="284" y="627"/>
                      <a:pt x="284" y="627"/>
                    </a:cubicBezTo>
                    <a:cubicBezTo>
                      <a:pt x="290" y="627"/>
                      <a:pt x="295" y="622"/>
                      <a:pt x="295" y="616"/>
                    </a:cubicBezTo>
                    <a:cubicBezTo>
                      <a:pt x="295" y="12"/>
                      <a:pt x="295" y="12"/>
                      <a:pt x="295" y="12"/>
                    </a:cubicBezTo>
                    <a:cubicBezTo>
                      <a:pt x="295" y="5"/>
                      <a:pt x="290" y="0"/>
                      <a:pt x="284" y="0"/>
                    </a:cubicBezTo>
                    <a:close/>
                    <a:moveTo>
                      <a:pt x="252" y="577"/>
                    </a:moveTo>
                    <a:cubicBezTo>
                      <a:pt x="41" y="577"/>
                      <a:pt x="41" y="577"/>
                      <a:pt x="41" y="577"/>
                    </a:cubicBezTo>
                    <a:cubicBezTo>
                      <a:pt x="34" y="577"/>
                      <a:pt x="28" y="572"/>
                      <a:pt x="28" y="565"/>
                    </a:cubicBezTo>
                    <a:cubicBezTo>
                      <a:pt x="28" y="345"/>
                      <a:pt x="28" y="345"/>
                      <a:pt x="28" y="345"/>
                    </a:cubicBezTo>
                    <a:cubicBezTo>
                      <a:pt x="28" y="339"/>
                      <a:pt x="34" y="333"/>
                      <a:pt x="41" y="333"/>
                    </a:cubicBezTo>
                    <a:cubicBezTo>
                      <a:pt x="252" y="333"/>
                      <a:pt x="252" y="333"/>
                      <a:pt x="252" y="333"/>
                    </a:cubicBezTo>
                    <a:cubicBezTo>
                      <a:pt x="259" y="333"/>
                      <a:pt x="264" y="339"/>
                      <a:pt x="264" y="345"/>
                    </a:cubicBezTo>
                    <a:cubicBezTo>
                      <a:pt x="264" y="565"/>
                      <a:pt x="264" y="565"/>
                      <a:pt x="264" y="565"/>
                    </a:cubicBezTo>
                    <a:cubicBezTo>
                      <a:pt x="264" y="572"/>
                      <a:pt x="259" y="577"/>
                      <a:pt x="252" y="577"/>
                    </a:cubicBezTo>
                    <a:close/>
                    <a:moveTo>
                      <a:pt x="252" y="211"/>
                    </a:moveTo>
                    <a:cubicBezTo>
                      <a:pt x="41" y="211"/>
                      <a:pt x="41" y="211"/>
                      <a:pt x="41" y="211"/>
                    </a:cubicBezTo>
                    <a:cubicBezTo>
                      <a:pt x="34" y="211"/>
                      <a:pt x="28" y="206"/>
                      <a:pt x="28" y="199"/>
                    </a:cubicBezTo>
                    <a:cubicBezTo>
                      <a:pt x="28" y="64"/>
                      <a:pt x="28" y="64"/>
                      <a:pt x="28" y="64"/>
                    </a:cubicBezTo>
                    <a:cubicBezTo>
                      <a:pt x="28" y="57"/>
                      <a:pt x="34" y="52"/>
                      <a:pt x="41" y="52"/>
                    </a:cubicBezTo>
                    <a:cubicBezTo>
                      <a:pt x="252" y="52"/>
                      <a:pt x="252" y="52"/>
                      <a:pt x="252" y="52"/>
                    </a:cubicBezTo>
                    <a:cubicBezTo>
                      <a:pt x="259" y="52"/>
                      <a:pt x="264" y="57"/>
                      <a:pt x="264" y="64"/>
                    </a:cubicBezTo>
                    <a:cubicBezTo>
                      <a:pt x="264" y="199"/>
                      <a:pt x="264" y="199"/>
                      <a:pt x="264" y="199"/>
                    </a:cubicBezTo>
                    <a:cubicBezTo>
                      <a:pt x="264" y="206"/>
                      <a:pt x="259" y="211"/>
                      <a:pt x="252" y="2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30" name="Freeform 13"/>
              <p:cNvSpPr>
                <a:spLocks noEditPoints="1"/>
              </p:cNvSpPr>
              <p:nvPr/>
            </p:nvSpPr>
            <p:spPr bwMode="auto">
              <a:xfrm>
                <a:off x="1789113" y="2692400"/>
                <a:ext cx="285750" cy="123825"/>
              </a:xfrm>
              <a:custGeom>
                <a:avLst/>
                <a:gdLst>
                  <a:gd name="T0" fmla="*/ 48 w 216"/>
                  <a:gd name="T1" fmla="*/ 94 h 94"/>
                  <a:gd name="T2" fmla="*/ 95 w 216"/>
                  <a:gd name="T3" fmla="*/ 47 h 94"/>
                  <a:gd name="T4" fmla="*/ 75 w 216"/>
                  <a:gd name="T5" fmla="*/ 8 h 94"/>
                  <a:gd name="T6" fmla="*/ 142 w 216"/>
                  <a:gd name="T7" fmla="*/ 8 h 94"/>
                  <a:gd name="T8" fmla="*/ 122 w 216"/>
                  <a:gd name="T9" fmla="*/ 47 h 94"/>
                  <a:gd name="T10" fmla="*/ 169 w 216"/>
                  <a:gd name="T11" fmla="*/ 94 h 94"/>
                  <a:gd name="T12" fmla="*/ 216 w 216"/>
                  <a:gd name="T13" fmla="*/ 47 h 94"/>
                  <a:gd name="T14" fmla="*/ 169 w 216"/>
                  <a:gd name="T15" fmla="*/ 0 h 94"/>
                  <a:gd name="T16" fmla="*/ 48 w 216"/>
                  <a:gd name="T17" fmla="*/ 0 h 94"/>
                  <a:gd name="T18" fmla="*/ 0 w 216"/>
                  <a:gd name="T19" fmla="*/ 47 h 94"/>
                  <a:gd name="T20" fmla="*/ 48 w 216"/>
                  <a:gd name="T21" fmla="*/ 94 h 94"/>
                  <a:gd name="T22" fmla="*/ 170 w 216"/>
                  <a:gd name="T23" fmla="*/ 14 h 94"/>
                  <a:gd name="T24" fmla="*/ 203 w 216"/>
                  <a:gd name="T25" fmla="*/ 47 h 94"/>
                  <a:gd name="T26" fmla="*/ 170 w 216"/>
                  <a:gd name="T27" fmla="*/ 80 h 94"/>
                  <a:gd name="T28" fmla="*/ 137 w 216"/>
                  <a:gd name="T29" fmla="*/ 47 h 94"/>
                  <a:gd name="T30" fmla="*/ 170 w 216"/>
                  <a:gd name="T31" fmla="*/ 14 h 94"/>
                  <a:gd name="T32" fmla="*/ 48 w 216"/>
                  <a:gd name="T33" fmla="*/ 14 h 94"/>
                  <a:gd name="T34" fmla="*/ 80 w 216"/>
                  <a:gd name="T35" fmla="*/ 47 h 94"/>
                  <a:gd name="T36" fmla="*/ 48 w 216"/>
                  <a:gd name="T37" fmla="*/ 80 h 94"/>
                  <a:gd name="T38" fmla="*/ 15 w 216"/>
                  <a:gd name="T39" fmla="*/ 47 h 94"/>
                  <a:gd name="T40" fmla="*/ 48 w 216"/>
                  <a:gd name="T41"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94">
                    <a:moveTo>
                      <a:pt x="48" y="94"/>
                    </a:moveTo>
                    <a:cubicBezTo>
                      <a:pt x="74" y="94"/>
                      <a:pt x="95" y="73"/>
                      <a:pt x="95" y="47"/>
                    </a:cubicBezTo>
                    <a:cubicBezTo>
                      <a:pt x="95" y="31"/>
                      <a:pt x="87" y="17"/>
                      <a:pt x="75" y="8"/>
                    </a:cubicBezTo>
                    <a:cubicBezTo>
                      <a:pt x="142" y="8"/>
                      <a:pt x="142" y="8"/>
                      <a:pt x="142" y="8"/>
                    </a:cubicBezTo>
                    <a:cubicBezTo>
                      <a:pt x="130" y="17"/>
                      <a:pt x="122" y="31"/>
                      <a:pt x="122" y="47"/>
                    </a:cubicBezTo>
                    <a:cubicBezTo>
                      <a:pt x="122" y="73"/>
                      <a:pt x="143" y="94"/>
                      <a:pt x="169" y="94"/>
                    </a:cubicBezTo>
                    <a:cubicBezTo>
                      <a:pt x="195" y="94"/>
                      <a:pt x="216" y="73"/>
                      <a:pt x="216" y="47"/>
                    </a:cubicBezTo>
                    <a:cubicBezTo>
                      <a:pt x="216" y="21"/>
                      <a:pt x="195" y="0"/>
                      <a:pt x="169" y="0"/>
                    </a:cubicBezTo>
                    <a:cubicBezTo>
                      <a:pt x="48" y="0"/>
                      <a:pt x="48" y="0"/>
                      <a:pt x="48" y="0"/>
                    </a:cubicBezTo>
                    <a:cubicBezTo>
                      <a:pt x="22" y="0"/>
                      <a:pt x="0" y="21"/>
                      <a:pt x="0" y="47"/>
                    </a:cubicBezTo>
                    <a:cubicBezTo>
                      <a:pt x="0" y="73"/>
                      <a:pt x="22" y="94"/>
                      <a:pt x="48" y="94"/>
                    </a:cubicBezTo>
                    <a:close/>
                    <a:moveTo>
                      <a:pt x="170" y="14"/>
                    </a:moveTo>
                    <a:cubicBezTo>
                      <a:pt x="188" y="14"/>
                      <a:pt x="203" y="29"/>
                      <a:pt x="203" y="47"/>
                    </a:cubicBezTo>
                    <a:cubicBezTo>
                      <a:pt x="203" y="65"/>
                      <a:pt x="188" y="80"/>
                      <a:pt x="170" y="80"/>
                    </a:cubicBezTo>
                    <a:cubicBezTo>
                      <a:pt x="152" y="80"/>
                      <a:pt x="137" y="65"/>
                      <a:pt x="137" y="47"/>
                    </a:cubicBezTo>
                    <a:cubicBezTo>
                      <a:pt x="137" y="29"/>
                      <a:pt x="152" y="14"/>
                      <a:pt x="170" y="14"/>
                    </a:cubicBezTo>
                    <a:close/>
                    <a:moveTo>
                      <a:pt x="48" y="14"/>
                    </a:moveTo>
                    <a:cubicBezTo>
                      <a:pt x="66" y="14"/>
                      <a:pt x="80" y="29"/>
                      <a:pt x="80" y="47"/>
                    </a:cubicBezTo>
                    <a:cubicBezTo>
                      <a:pt x="80" y="65"/>
                      <a:pt x="66" y="80"/>
                      <a:pt x="48" y="80"/>
                    </a:cubicBezTo>
                    <a:cubicBezTo>
                      <a:pt x="30" y="80"/>
                      <a:pt x="15" y="65"/>
                      <a:pt x="15" y="47"/>
                    </a:cubicBezTo>
                    <a:cubicBezTo>
                      <a:pt x="15" y="29"/>
                      <a:pt x="30" y="14"/>
                      <a:pt x="4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23" name="Group 36"/>
            <p:cNvGrpSpPr/>
            <p:nvPr/>
          </p:nvGrpSpPr>
          <p:grpSpPr>
            <a:xfrm>
              <a:off x="2168781" y="2667000"/>
              <a:ext cx="348995" cy="760412"/>
              <a:chOff x="1738313" y="2576513"/>
              <a:chExt cx="390525" cy="850900"/>
            </a:xfrm>
          </p:grpSpPr>
          <p:sp>
            <p:nvSpPr>
              <p:cNvPr id="127" name="Freeform 12"/>
              <p:cNvSpPr>
                <a:spLocks noEditPoints="1"/>
              </p:cNvSpPr>
              <p:nvPr/>
            </p:nvSpPr>
            <p:spPr bwMode="auto">
              <a:xfrm>
                <a:off x="1738313" y="2576513"/>
                <a:ext cx="390525" cy="850900"/>
              </a:xfrm>
              <a:custGeom>
                <a:avLst/>
                <a:gdLst>
                  <a:gd name="T0" fmla="*/ 284 w 295"/>
                  <a:gd name="T1" fmla="*/ 0 h 641"/>
                  <a:gd name="T2" fmla="*/ 12 w 295"/>
                  <a:gd name="T3" fmla="*/ 0 h 641"/>
                  <a:gd name="T4" fmla="*/ 0 w 295"/>
                  <a:gd name="T5" fmla="*/ 12 h 641"/>
                  <a:gd name="T6" fmla="*/ 0 w 295"/>
                  <a:gd name="T7" fmla="*/ 616 h 641"/>
                  <a:gd name="T8" fmla="*/ 12 w 295"/>
                  <a:gd name="T9" fmla="*/ 627 h 641"/>
                  <a:gd name="T10" fmla="*/ 26 w 295"/>
                  <a:gd name="T11" fmla="*/ 627 h 641"/>
                  <a:gd name="T12" fmla="*/ 26 w 295"/>
                  <a:gd name="T13" fmla="*/ 641 h 641"/>
                  <a:gd name="T14" fmla="*/ 75 w 295"/>
                  <a:gd name="T15" fmla="*/ 641 h 641"/>
                  <a:gd name="T16" fmla="*/ 75 w 295"/>
                  <a:gd name="T17" fmla="*/ 627 h 641"/>
                  <a:gd name="T18" fmla="*/ 220 w 295"/>
                  <a:gd name="T19" fmla="*/ 627 h 641"/>
                  <a:gd name="T20" fmla="*/ 220 w 295"/>
                  <a:gd name="T21" fmla="*/ 641 h 641"/>
                  <a:gd name="T22" fmla="*/ 270 w 295"/>
                  <a:gd name="T23" fmla="*/ 641 h 641"/>
                  <a:gd name="T24" fmla="*/ 270 w 295"/>
                  <a:gd name="T25" fmla="*/ 627 h 641"/>
                  <a:gd name="T26" fmla="*/ 284 w 295"/>
                  <a:gd name="T27" fmla="*/ 627 h 641"/>
                  <a:gd name="T28" fmla="*/ 295 w 295"/>
                  <a:gd name="T29" fmla="*/ 616 h 641"/>
                  <a:gd name="T30" fmla="*/ 295 w 295"/>
                  <a:gd name="T31" fmla="*/ 12 h 641"/>
                  <a:gd name="T32" fmla="*/ 284 w 295"/>
                  <a:gd name="T33" fmla="*/ 0 h 641"/>
                  <a:gd name="T34" fmla="*/ 252 w 295"/>
                  <a:gd name="T35" fmla="*/ 577 h 641"/>
                  <a:gd name="T36" fmla="*/ 41 w 295"/>
                  <a:gd name="T37" fmla="*/ 577 h 641"/>
                  <a:gd name="T38" fmla="*/ 28 w 295"/>
                  <a:gd name="T39" fmla="*/ 565 h 641"/>
                  <a:gd name="T40" fmla="*/ 28 w 295"/>
                  <a:gd name="T41" fmla="*/ 345 h 641"/>
                  <a:gd name="T42" fmla="*/ 41 w 295"/>
                  <a:gd name="T43" fmla="*/ 333 h 641"/>
                  <a:gd name="T44" fmla="*/ 252 w 295"/>
                  <a:gd name="T45" fmla="*/ 333 h 641"/>
                  <a:gd name="T46" fmla="*/ 264 w 295"/>
                  <a:gd name="T47" fmla="*/ 345 h 641"/>
                  <a:gd name="T48" fmla="*/ 264 w 295"/>
                  <a:gd name="T49" fmla="*/ 565 h 641"/>
                  <a:gd name="T50" fmla="*/ 252 w 295"/>
                  <a:gd name="T51" fmla="*/ 577 h 641"/>
                  <a:gd name="T52" fmla="*/ 252 w 295"/>
                  <a:gd name="T53" fmla="*/ 211 h 641"/>
                  <a:gd name="T54" fmla="*/ 41 w 295"/>
                  <a:gd name="T55" fmla="*/ 211 h 641"/>
                  <a:gd name="T56" fmla="*/ 28 w 295"/>
                  <a:gd name="T57" fmla="*/ 199 h 641"/>
                  <a:gd name="T58" fmla="*/ 28 w 295"/>
                  <a:gd name="T59" fmla="*/ 64 h 641"/>
                  <a:gd name="T60" fmla="*/ 41 w 295"/>
                  <a:gd name="T61" fmla="*/ 52 h 641"/>
                  <a:gd name="T62" fmla="*/ 252 w 295"/>
                  <a:gd name="T63" fmla="*/ 52 h 641"/>
                  <a:gd name="T64" fmla="*/ 264 w 295"/>
                  <a:gd name="T65" fmla="*/ 64 h 641"/>
                  <a:gd name="T66" fmla="*/ 264 w 295"/>
                  <a:gd name="T67" fmla="*/ 199 h 641"/>
                  <a:gd name="T68" fmla="*/ 252 w 295"/>
                  <a:gd name="T69" fmla="*/ 21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641">
                    <a:moveTo>
                      <a:pt x="284" y="0"/>
                    </a:moveTo>
                    <a:cubicBezTo>
                      <a:pt x="12" y="0"/>
                      <a:pt x="12" y="0"/>
                      <a:pt x="12" y="0"/>
                    </a:cubicBezTo>
                    <a:cubicBezTo>
                      <a:pt x="5" y="0"/>
                      <a:pt x="0" y="5"/>
                      <a:pt x="0" y="12"/>
                    </a:cubicBezTo>
                    <a:cubicBezTo>
                      <a:pt x="0" y="616"/>
                      <a:pt x="0" y="616"/>
                      <a:pt x="0" y="616"/>
                    </a:cubicBezTo>
                    <a:cubicBezTo>
                      <a:pt x="0" y="622"/>
                      <a:pt x="5" y="627"/>
                      <a:pt x="12" y="627"/>
                    </a:cubicBezTo>
                    <a:cubicBezTo>
                      <a:pt x="26" y="627"/>
                      <a:pt x="26" y="627"/>
                      <a:pt x="26" y="627"/>
                    </a:cubicBezTo>
                    <a:cubicBezTo>
                      <a:pt x="26" y="641"/>
                      <a:pt x="26" y="641"/>
                      <a:pt x="26" y="641"/>
                    </a:cubicBezTo>
                    <a:cubicBezTo>
                      <a:pt x="75" y="641"/>
                      <a:pt x="75" y="641"/>
                      <a:pt x="75" y="641"/>
                    </a:cubicBezTo>
                    <a:cubicBezTo>
                      <a:pt x="75" y="627"/>
                      <a:pt x="75" y="627"/>
                      <a:pt x="75" y="627"/>
                    </a:cubicBezTo>
                    <a:cubicBezTo>
                      <a:pt x="220" y="627"/>
                      <a:pt x="220" y="627"/>
                      <a:pt x="220" y="627"/>
                    </a:cubicBezTo>
                    <a:cubicBezTo>
                      <a:pt x="220" y="641"/>
                      <a:pt x="220" y="641"/>
                      <a:pt x="220" y="641"/>
                    </a:cubicBezTo>
                    <a:cubicBezTo>
                      <a:pt x="270" y="641"/>
                      <a:pt x="270" y="641"/>
                      <a:pt x="270" y="641"/>
                    </a:cubicBezTo>
                    <a:cubicBezTo>
                      <a:pt x="270" y="627"/>
                      <a:pt x="270" y="627"/>
                      <a:pt x="270" y="627"/>
                    </a:cubicBezTo>
                    <a:cubicBezTo>
                      <a:pt x="284" y="627"/>
                      <a:pt x="284" y="627"/>
                      <a:pt x="284" y="627"/>
                    </a:cubicBezTo>
                    <a:cubicBezTo>
                      <a:pt x="290" y="627"/>
                      <a:pt x="295" y="622"/>
                      <a:pt x="295" y="616"/>
                    </a:cubicBezTo>
                    <a:cubicBezTo>
                      <a:pt x="295" y="12"/>
                      <a:pt x="295" y="12"/>
                      <a:pt x="295" y="12"/>
                    </a:cubicBezTo>
                    <a:cubicBezTo>
                      <a:pt x="295" y="5"/>
                      <a:pt x="290" y="0"/>
                      <a:pt x="284" y="0"/>
                    </a:cubicBezTo>
                    <a:close/>
                    <a:moveTo>
                      <a:pt x="252" y="577"/>
                    </a:moveTo>
                    <a:cubicBezTo>
                      <a:pt x="41" y="577"/>
                      <a:pt x="41" y="577"/>
                      <a:pt x="41" y="577"/>
                    </a:cubicBezTo>
                    <a:cubicBezTo>
                      <a:pt x="34" y="577"/>
                      <a:pt x="28" y="572"/>
                      <a:pt x="28" y="565"/>
                    </a:cubicBezTo>
                    <a:cubicBezTo>
                      <a:pt x="28" y="345"/>
                      <a:pt x="28" y="345"/>
                      <a:pt x="28" y="345"/>
                    </a:cubicBezTo>
                    <a:cubicBezTo>
                      <a:pt x="28" y="339"/>
                      <a:pt x="34" y="333"/>
                      <a:pt x="41" y="333"/>
                    </a:cubicBezTo>
                    <a:cubicBezTo>
                      <a:pt x="252" y="333"/>
                      <a:pt x="252" y="333"/>
                      <a:pt x="252" y="333"/>
                    </a:cubicBezTo>
                    <a:cubicBezTo>
                      <a:pt x="259" y="333"/>
                      <a:pt x="264" y="339"/>
                      <a:pt x="264" y="345"/>
                    </a:cubicBezTo>
                    <a:cubicBezTo>
                      <a:pt x="264" y="565"/>
                      <a:pt x="264" y="565"/>
                      <a:pt x="264" y="565"/>
                    </a:cubicBezTo>
                    <a:cubicBezTo>
                      <a:pt x="264" y="572"/>
                      <a:pt x="259" y="577"/>
                      <a:pt x="252" y="577"/>
                    </a:cubicBezTo>
                    <a:close/>
                    <a:moveTo>
                      <a:pt x="252" y="211"/>
                    </a:moveTo>
                    <a:cubicBezTo>
                      <a:pt x="41" y="211"/>
                      <a:pt x="41" y="211"/>
                      <a:pt x="41" y="211"/>
                    </a:cubicBezTo>
                    <a:cubicBezTo>
                      <a:pt x="34" y="211"/>
                      <a:pt x="28" y="206"/>
                      <a:pt x="28" y="199"/>
                    </a:cubicBezTo>
                    <a:cubicBezTo>
                      <a:pt x="28" y="64"/>
                      <a:pt x="28" y="64"/>
                      <a:pt x="28" y="64"/>
                    </a:cubicBezTo>
                    <a:cubicBezTo>
                      <a:pt x="28" y="57"/>
                      <a:pt x="34" y="52"/>
                      <a:pt x="41" y="52"/>
                    </a:cubicBezTo>
                    <a:cubicBezTo>
                      <a:pt x="252" y="52"/>
                      <a:pt x="252" y="52"/>
                      <a:pt x="252" y="52"/>
                    </a:cubicBezTo>
                    <a:cubicBezTo>
                      <a:pt x="259" y="52"/>
                      <a:pt x="264" y="57"/>
                      <a:pt x="264" y="64"/>
                    </a:cubicBezTo>
                    <a:cubicBezTo>
                      <a:pt x="264" y="199"/>
                      <a:pt x="264" y="199"/>
                      <a:pt x="264" y="199"/>
                    </a:cubicBezTo>
                    <a:cubicBezTo>
                      <a:pt x="264" y="206"/>
                      <a:pt x="259" y="211"/>
                      <a:pt x="252" y="2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28" name="Freeform 13"/>
              <p:cNvSpPr>
                <a:spLocks noEditPoints="1"/>
              </p:cNvSpPr>
              <p:nvPr/>
            </p:nvSpPr>
            <p:spPr bwMode="auto">
              <a:xfrm>
                <a:off x="1789113" y="2692400"/>
                <a:ext cx="285750" cy="123825"/>
              </a:xfrm>
              <a:custGeom>
                <a:avLst/>
                <a:gdLst>
                  <a:gd name="T0" fmla="*/ 48 w 216"/>
                  <a:gd name="T1" fmla="*/ 94 h 94"/>
                  <a:gd name="T2" fmla="*/ 95 w 216"/>
                  <a:gd name="T3" fmla="*/ 47 h 94"/>
                  <a:gd name="T4" fmla="*/ 75 w 216"/>
                  <a:gd name="T5" fmla="*/ 8 h 94"/>
                  <a:gd name="T6" fmla="*/ 142 w 216"/>
                  <a:gd name="T7" fmla="*/ 8 h 94"/>
                  <a:gd name="T8" fmla="*/ 122 w 216"/>
                  <a:gd name="T9" fmla="*/ 47 h 94"/>
                  <a:gd name="T10" fmla="*/ 169 w 216"/>
                  <a:gd name="T11" fmla="*/ 94 h 94"/>
                  <a:gd name="T12" fmla="*/ 216 w 216"/>
                  <a:gd name="T13" fmla="*/ 47 h 94"/>
                  <a:gd name="T14" fmla="*/ 169 w 216"/>
                  <a:gd name="T15" fmla="*/ 0 h 94"/>
                  <a:gd name="T16" fmla="*/ 48 w 216"/>
                  <a:gd name="T17" fmla="*/ 0 h 94"/>
                  <a:gd name="T18" fmla="*/ 0 w 216"/>
                  <a:gd name="T19" fmla="*/ 47 h 94"/>
                  <a:gd name="T20" fmla="*/ 48 w 216"/>
                  <a:gd name="T21" fmla="*/ 94 h 94"/>
                  <a:gd name="T22" fmla="*/ 170 w 216"/>
                  <a:gd name="T23" fmla="*/ 14 h 94"/>
                  <a:gd name="T24" fmla="*/ 203 w 216"/>
                  <a:gd name="T25" fmla="*/ 47 h 94"/>
                  <a:gd name="T26" fmla="*/ 170 w 216"/>
                  <a:gd name="T27" fmla="*/ 80 h 94"/>
                  <a:gd name="T28" fmla="*/ 137 w 216"/>
                  <a:gd name="T29" fmla="*/ 47 h 94"/>
                  <a:gd name="T30" fmla="*/ 170 w 216"/>
                  <a:gd name="T31" fmla="*/ 14 h 94"/>
                  <a:gd name="T32" fmla="*/ 48 w 216"/>
                  <a:gd name="T33" fmla="*/ 14 h 94"/>
                  <a:gd name="T34" fmla="*/ 80 w 216"/>
                  <a:gd name="T35" fmla="*/ 47 h 94"/>
                  <a:gd name="T36" fmla="*/ 48 w 216"/>
                  <a:gd name="T37" fmla="*/ 80 h 94"/>
                  <a:gd name="T38" fmla="*/ 15 w 216"/>
                  <a:gd name="T39" fmla="*/ 47 h 94"/>
                  <a:gd name="T40" fmla="*/ 48 w 216"/>
                  <a:gd name="T41"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94">
                    <a:moveTo>
                      <a:pt x="48" y="94"/>
                    </a:moveTo>
                    <a:cubicBezTo>
                      <a:pt x="74" y="94"/>
                      <a:pt x="95" y="73"/>
                      <a:pt x="95" y="47"/>
                    </a:cubicBezTo>
                    <a:cubicBezTo>
                      <a:pt x="95" y="31"/>
                      <a:pt x="87" y="17"/>
                      <a:pt x="75" y="8"/>
                    </a:cubicBezTo>
                    <a:cubicBezTo>
                      <a:pt x="142" y="8"/>
                      <a:pt x="142" y="8"/>
                      <a:pt x="142" y="8"/>
                    </a:cubicBezTo>
                    <a:cubicBezTo>
                      <a:pt x="130" y="17"/>
                      <a:pt x="122" y="31"/>
                      <a:pt x="122" y="47"/>
                    </a:cubicBezTo>
                    <a:cubicBezTo>
                      <a:pt x="122" y="73"/>
                      <a:pt x="143" y="94"/>
                      <a:pt x="169" y="94"/>
                    </a:cubicBezTo>
                    <a:cubicBezTo>
                      <a:pt x="195" y="94"/>
                      <a:pt x="216" y="73"/>
                      <a:pt x="216" y="47"/>
                    </a:cubicBezTo>
                    <a:cubicBezTo>
                      <a:pt x="216" y="21"/>
                      <a:pt x="195" y="0"/>
                      <a:pt x="169" y="0"/>
                    </a:cubicBezTo>
                    <a:cubicBezTo>
                      <a:pt x="48" y="0"/>
                      <a:pt x="48" y="0"/>
                      <a:pt x="48" y="0"/>
                    </a:cubicBezTo>
                    <a:cubicBezTo>
                      <a:pt x="22" y="0"/>
                      <a:pt x="0" y="21"/>
                      <a:pt x="0" y="47"/>
                    </a:cubicBezTo>
                    <a:cubicBezTo>
                      <a:pt x="0" y="73"/>
                      <a:pt x="22" y="94"/>
                      <a:pt x="48" y="94"/>
                    </a:cubicBezTo>
                    <a:close/>
                    <a:moveTo>
                      <a:pt x="170" y="14"/>
                    </a:moveTo>
                    <a:cubicBezTo>
                      <a:pt x="188" y="14"/>
                      <a:pt x="203" y="29"/>
                      <a:pt x="203" y="47"/>
                    </a:cubicBezTo>
                    <a:cubicBezTo>
                      <a:pt x="203" y="65"/>
                      <a:pt x="188" y="80"/>
                      <a:pt x="170" y="80"/>
                    </a:cubicBezTo>
                    <a:cubicBezTo>
                      <a:pt x="152" y="80"/>
                      <a:pt x="137" y="65"/>
                      <a:pt x="137" y="47"/>
                    </a:cubicBezTo>
                    <a:cubicBezTo>
                      <a:pt x="137" y="29"/>
                      <a:pt x="152" y="14"/>
                      <a:pt x="170" y="14"/>
                    </a:cubicBezTo>
                    <a:close/>
                    <a:moveTo>
                      <a:pt x="48" y="14"/>
                    </a:moveTo>
                    <a:cubicBezTo>
                      <a:pt x="66" y="14"/>
                      <a:pt x="80" y="29"/>
                      <a:pt x="80" y="47"/>
                    </a:cubicBezTo>
                    <a:cubicBezTo>
                      <a:pt x="80" y="65"/>
                      <a:pt x="66" y="80"/>
                      <a:pt x="48" y="80"/>
                    </a:cubicBezTo>
                    <a:cubicBezTo>
                      <a:pt x="30" y="80"/>
                      <a:pt x="15" y="65"/>
                      <a:pt x="15" y="47"/>
                    </a:cubicBezTo>
                    <a:cubicBezTo>
                      <a:pt x="15" y="29"/>
                      <a:pt x="30" y="14"/>
                      <a:pt x="4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24" name="Group 37"/>
            <p:cNvGrpSpPr/>
            <p:nvPr/>
          </p:nvGrpSpPr>
          <p:grpSpPr>
            <a:xfrm>
              <a:off x="2557718" y="2667000"/>
              <a:ext cx="348995" cy="760412"/>
              <a:chOff x="1738313" y="2576513"/>
              <a:chExt cx="390525" cy="850900"/>
            </a:xfrm>
          </p:grpSpPr>
          <p:sp>
            <p:nvSpPr>
              <p:cNvPr id="125" name="Freeform 12"/>
              <p:cNvSpPr>
                <a:spLocks noEditPoints="1"/>
              </p:cNvSpPr>
              <p:nvPr/>
            </p:nvSpPr>
            <p:spPr bwMode="auto">
              <a:xfrm>
                <a:off x="1738313" y="2576513"/>
                <a:ext cx="390525" cy="850900"/>
              </a:xfrm>
              <a:custGeom>
                <a:avLst/>
                <a:gdLst>
                  <a:gd name="T0" fmla="*/ 284 w 295"/>
                  <a:gd name="T1" fmla="*/ 0 h 641"/>
                  <a:gd name="T2" fmla="*/ 12 w 295"/>
                  <a:gd name="T3" fmla="*/ 0 h 641"/>
                  <a:gd name="T4" fmla="*/ 0 w 295"/>
                  <a:gd name="T5" fmla="*/ 12 h 641"/>
                  <a:gd name="T6" fmla="*/ 0 w 295"/>
                  <a:gd name="T7" fmla="*/ 616 h 641"/>
                  <a:gd name="T8" fmla="*/ 12 w 295"/>
                  <a:gd name="T9" fmla="*/ 627 h 641"/>
                  <a:gd name="T10" fmla="*/ 26 w 295"/>
                  <a:gd name="T11" fmla="*/ 627 h 641"/>
                  <a:gd name="T12" fmla="*/ 26 w 295"/>
                  <a:gd name="T13" fmla="*/ 641 h 641"/>
                  <a:gd name="T14" fmla="*/ 75 w 295"/>
                  <a:gd name="T15" fmla="*/ 641 h 641"/>
                  <a:gd name="T16" fmla="*/ 75 w 295"/>
                  <a:gd name="T17" fmla="*/ 627 h 641"/>
                  <a:gd name="T18" fmla="*/ 220 w 295"/>
                  <a:gd name="T19" fmla="*/ 627 h 641"/>
                  <a:gd name="T20" fmla="*/ 220 w 295"/>
                  <a:gd name="T21" fmla="*/ 641 h 641"/>
                  <a:gd name="T22" fmla="*/ 270 w 295"/>
                  <a:gd name="T23" fmla="*/ 641 h 641"/>
                  <a:gd name="T24" fmla="*/ 270 w 295"/>
                  <a:gd name="T25" fmla="*/ 627 h 641"/>
                  <a:gd name="T26" fmla="*/ 284 w 295"/>
                  <a:gd name="T27" fmla="*/ 627 h 641"/>
                  <a:gd name="T28" fmla="*/ 295 w 295"/>
                  <a:gd name="T29" fmla="*/ 616 h 641"/>
                  <a:gd name="T30" fmla="*/ 295 w 295"/>
                  <a:gd name="T31" fmla="*/ 12 h 641"/>
                  <a:gd name="T32" fmla="*/ 284 w 295"/>
                  <a:gd name="T33" fmla="*/ 0 h 641"/>
                  <a:gd name="T34" fmla="*/ 252 w 295"/>
                  <a:gd name="T35" fmla="*/ 577 h 641"/>
                  <a:gd name="T36" fmla="*/ 41 w 295"/>
                  <a:gd name="T37" fmla="*/ 577 h 641"/>
                  <a:gd name="T38" fmla="*/ 28 w 295"/>
                  <a:gd name="T39" fmla="*/ 565 h 641"/>
                  <a:gd name="T40" fmla="*/ 28 w 295"/>
                  <a:gd name="T41" fmla="*/ 345 h 641"/>
                  <a:gd name="T42" fmla="*/ 41 w 295"/>
                  <a:gd name="T43" fmla="*/ 333 h 641"/>
                  <a:gd name="T44" fmla="*/ 252 w 295"/>
                  <a:gd name="T45" fmla="*/ 333 h 641"/>
                  <a:gd name="T46" fmla="*/ 264 w 295"/>
                  <a:gd name="T47" fmla="*/ 345 h 641"/>
                  <a:gd name="T48" fmla="*/ 264 w 295"/>
                  <a:gd name="T49" fmla="*/ 565 h 641"/>
                  <a:gd name="T50" fmla="*/ 252 w 295"/>
                  <a:gd name="T51" fmla="*/ 577 h 641"/>
                  <a:gd name="T52" fmla="*/ 252 w 295"/>
                  <a:gd name="T53" fmla="*/ 211 h 641"/>
                  <a:gd name="T54" fmla="*/ 41 w 295"/>
                  <a:gd name="T55" fmla="*/ 211 h 641"/>
                  <a:gd name="T56" fmla="*/ 28 w 295"/>
                  <a:gd name="T57" fmla="*/ 199 h 641"/>
                  <a:gd name="T58" fmla="*/ 28 w 295"/>
                  <a:gd name="T59" fmla="*/ 64 h 641"/>
                  <a:gd name="T60" fmla="*/ 41 w 295"/>
                  <a:gd name="T61" fmla="*/ 52 h 641"/>
                  <a:gd name="T62" fmla="*/ 252 w 295"/>
                  <a:gd name="T63" fmla="*/ 52 h 641"/>
                  <a:gd name="T64" fmla="*/ 264 w 295"/>
                  <a:gd name="T65" fmla="*/ 64 h 641"/>
                  <a:gd name="T66" fmla="*/ 264 w 295"/>
                  <a:gd name="T67" fmla="*/ 199 h 641"/>
                  <a:gd name="T68" fmla="*/ 252 w 295"/>
                  <a:gd name="T69" fmla="*/ 21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641">
                    <a:moveTo>
                      <a:pt x="284" y="0"/>
                    </a:moveTo>
                    <a:cubicBezTo>
                      <a:pt x="12" y="0"/>
                      <a:pt x="12" y="0"/>
                      <a:pt x="12" y="0"/>
                    </a:cubicBezTo>
                    <a:cubicBezTo>
                      <a:pt x="5" y="0"/>
                      <a:pt x="0" y="5"/>
                      <a:pt x="0" y="12"/>
                    </a:cubicBezTo>
                    <a:cubicBezTo>
                      <a:pt x="0" y="616"/>
                      <a:pt x="0" y="616"/>
                      <a:pt x="0" y="616"/>
                    </a:cubicBezTo>
                    <a:cubicBezTo>
                      <a:pt x="0" y="622"/>
                      <a:pt x="5" y="627"/>
                      <a:pt x="12" y="627"/>
                    </a:cubicBezTo>
                    <a:cubicBezTo>
                      <a:pt x="26" y="627"/>
                      <a:pt x="26" y="627"/>
                      <a:pt x="26" y="627"/>
                    </a:cubicBezTo>
                    <a:cubicBezTo>
                      <a:pt x="26" y="641"/>
                      <a:pt x="26" y="641"/>
                      <a:pt x="26" y="641"/>
                    </a:cubicBezTo>
                    <a:cubicBezTo>
                      <a:pt x="75" y="641"/>
                      <a:pt x="75" y="641"/>
                      <a:pt x="75" y="641"/>
                    </a:cubicBezTo>
                    <a:cubicBezTo>
                      <a:pt x="75" y="627"/>
                      <a:pt x="75" y="627"/>
                      <a:pt x="75" y="627"/>
                    </a:cubicBezTo>
                    <a:cubicBezTo>
                      <a:pt x="220" y="627"/>
                      <a:pt x="220" y="627"/>
                      <a:pt x="220" y="627"/>
                    </a:cubicBezTo>
                    <a:cubicBezTo>
                      <a:pt x="220" y="641"/>
                      <a:pt x="220" y="641"/>
                      <a:pt x="220" y="641"/>
                    </a:cubicBezTo>
                    <a:cubicBezTo>
                      <a:pt x="270" y="641"/>
                      <a:pt x="270" y="641"/>
                      <a:pt x="270" y="641"/>
                    </a:cubicBezTo>
                    <a:cubicBezTo>
                      <a:pt x="270" y="627"/>
                      <a:pt x="270" y="627"/>
                      <a:pt x="270" y="627"/>
                    </a:cubicBezTo>
                    <a:cubicBezTo>
                      <a:pt x="284" y="627"/>
                      <a:pt x="284" y="627"/>
                      <a:pt x="284" y="627"/>
                    </a:cubicBezTo>
                    <a:cubicBezTo>
                      <a:pt x="290" y="627"/>
                      <a:pt x="295" y="622"/>
                      <a:pt x="295" y="616"/>
                    </a:cubicBezTo>
                    <a:cubicBezTo>
                      <a:pt x="295" y="12"/>
                      <a:pt x="295" y="12"/>
                      <a:pt x="295" y="12"/>
                    </a:cubicBezTo>
                    <a:cubicBezTo>
                      <a:pt x="295" y="5"/>
                      <a:pt x="290" y="0"/>
                      <a:pt x="284" y="0"/>
                    </a:cubicBezTo>
                    <a:close/>
                    <a:moveTo>
                      <a:pt x="252" y="577"/>
                    </a:moveTo>
                    <a:cubicBezTo>
                      <a:pt x="41" y="577"/>
                      <a:pt x="41" y="577"/>
                      <a:pt x="41" y="577"/>
                    </a:cubicBezTo>
                    <a:cubicBezTo>
                      <a:pt x="34" y="577"/>
                      <a:pt x="28" y="572"/>
                      <a:pt x="28" y="565"/>
                    </a:cubicBezTo>
                    <a:cubicBezTo>
                      <a:pt x="28" y="345"/>
                      <a:pt x="28" y="345"/>
                      <a:pt x="28" y="345"/>
                    </a:cubicBezTo>
                    <a:cubicBezTo>
                      <a:pt x="28" y="339"/>
                      <a:pt x="34" y="333"/>
                      <a:pt x="41" y="333"/>
                    </a:cubicBezTo>
                    <a:cubicBezTo>
                      <a:pt x="252" y="333"/>
                      <a:pt x="252" y="333"/>
                      <a:pt x="252" y="333"/>
                    </a:cubicBezTo>
                    <a:cubicBezTo>
                      <a:pt x="259" y="333"/>
                      <a:pt x="264" y="339"/>
                      <a:pt x="264" y="345"/>
                    </a:cubicBezTo>
                    <a:cubicBezTo>
                      <a:pt x="264" y="565"/>
                      <a:pt x="264" y="565"/>
                      <a:pt x="264" y="565"/>
                    </a:cubicBezTo>
                    <a:cubicBezTo>
                      <a:pt x="264" y="572"/>
                      <a:pt x="259" y="577"/>
                      <a:pt x="252" y="577"/>
                    </a:cubicBezTo>
                    <a:close/>
                    <a:moveTo>
                      <a:pt x="252" y="211"/>
                    </a:moveTo>
                    <a:cubicBezTo>
                      <a:pt x="41" y="211"/>
                      <a:pt x="41" y="211"/>
                      <a:pt x="41" y="211"/>
                    </a:cubicBezTo>
                    <a:cubicBezTo>
                      <a:pt x="34" y="211"/>
                      <a:pt x="28" y="206"/>
                      <a:pt x="28" y="199"/>
                    </a:cubicBezTo>
                    <a:cubicBezTo>
                      <a:pt x="28" y="64"/>
                      <a:pt x="28" y="64"/>
                      <a:pt x="28" y="64"/>
                    </a:cubicBezTo>
                    <a:cubicBezTo>
                      <a:pt x="28" y="57"/>
                      <a:pt x="34" y="52"/>
                      <a:pt x="41" y="52"/>
                    </a:cubicBezTo>
                    <a:cubicBezTo>
                      <a:pt x="252" y="52"/>
                      <a:pt x="252" y="52"/>
                      <a:pt x="252" y="52"/>
                    </a:cubicBezTo>
                    <a:cubicBezTo>
                      <a:pt x="259" y="52"/>
                      <a:pt x="264" y="57"/>
                      <a:pt x="264" y="64"/>
                    </a:cubicBezTo>
                    <a:cubicBezTo>
                      <a:pt x="264" y="199"/>
                      <a:pt x="264" y="199"/>
                      <a:pt x="264" y="199"/>
                    </a:cubicBezTo>
                    <a:cubicBezTo>
                      <a:pt x="264" y="206"/>
                      <a:pt x="259" y="211"/>
                      <a:pt x="252" y="2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26" name="Freeform 13"/>
              <p:cNvSpPr>
                <a:spLocks noEditPoints="1"/>
              </p:cNvSpPr>
              <p:nvPr/>
            </p:nvSpPr>
            <p:spPr bwMode="auto">
              <a:xfrm>
                <a:off x="1789113" y="2692400"/>
                <a:ext cx="285750" cy="123825"/>
              </a:xfrm>
              <a:custGeom>
                <a:avLst/>
                <a:gdLst>
                  <a:gd name="T0" fmla="*/ 48 w 216"/>
                  <a:gd name="T1" fmla="*/ 94 h 94"/>
                  <a:gd name="T2" fmla="*/ 95 w 216"/>
                  <a:gd name="T3" fmla="*/ 47 h 94"/>
                  <a:gd name="T4" fmla="*/ 75 w 216"/>
                  <a:gd name="T5" fmla="*/ 8 h 94"/>
                  <a:gd name="T6" fmla="*/ 142 w 216"/>
                  <a:gd name="T7" fmla="*/ 8 h 94"/>
                  <a:gd name="T8" fmla="*/ 122 w 216"/>
                  <a:gd name="T9" fmla="*/ 47 h 94"/>
                  <a:gd name="T10" fmla="*/ 169 w 216"/>
                  <a:gd name="T11" fmla="*/ 94 h 94"/>
                  <a:gd name="T12" fmla="*/ 216 w 216"/>
                  <a:gd name="T13" fmla="*/ 47 h 94"/>
                  <a:gd name="T14" fmla="*/ 169 w 216"/>
                  <a:gd name="T15" fmla="*/ 0 h 94"/>
                  <a:gd name="T16" fmla="*/ 48 w 216"/>
                  <a:gd name="T17" fmla="*/ 0 h 94"/>
                  <a:gd name="T18" fmla="*/ 0 w 216"/>
                  <a:gd name="T19" fmla="*/ 47 h 94"/>
                  <a:gd name="T20" fmla="*/ 48 w 216"/>
                  <a:gd name="T21" fmla="*/ 94 h 94"/>
                  <a:gd name="T22" fmla="*/ 170 w 216"/>
                  <a:gd name="T23" fmla="*/ 14 h 94"/>
                  <a:gd name="T24" fmla="*/ 203 w 216"/>
                  <a:gd name="T25" fmla="*/ 47 h 94"/>
                  <a:gd name="T26" fmla="*/ 170 w 216"/>
                  <a:gd name="T27" fmla="*/ 80 h 94"/>
                  <a:gd name="T28" fmla="*/ 137 w 216"/>
                  <a:gd name="T29" fmla="*/ 47 h 94"/>
                  <a:gd name="T30" fmla="*/ 170 w 216"/>
                  <a:gd name="T31" fmla="*/ 14 h 94"/>
                  <a:gd name="T32" fmla="*/ 48 w 216"/>
                  <a:gd name="T33" fmla="*/ 14 h 94"/>
                  <a:gd name="T34" fmla="*/ 80 w 216"/>
                  <a:gd name="T35" fmla="*/ 47 h 94"/>
                  <a:gd name="T36" fmla="*/ 48 w 216"/>
                  <a:gd name="T37" fmla="*/ 80 h 94"/>
                  <a:gd name="T38" fmla="*/ 15 w 216"/>
                  <a:gd name="T39" fmla="*/ 47 h 94"/>
                  <a:gd name="T40" fmla="*/ 48 w 216"/>
                  <a:gd name="T41"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94">
                    <a:moveTo>
                      <a:pt x="48" y="94"/>
                    </a:moveTo>
                    <a:cubicBezTo>
                      <a:pt x="74" y="94"/>
                      <a:pt x="95" y="73"/>
                      <a:pt x="95" y="47"/>
                    </a:cubicBezTo>
                    <a:cubicBezTo>
                      <a:pt x="95" y="31"/>
                      <a:pt x="87" y="17"/>
                      <a:pt x="75" y="8"/>
                    </a:cubicBezTo>
                    <a:cubicBezTo>
                      <a:pt x="142" y="8"/>
                      <a:pt x="142" y="8"/>
                      <a:pt x="142" y="8"/>
                    </a:cubicBezTo>
                    <a:cubicBezTo>
                      <a:pt x="130" y="17"/>
                      <a:pt x="122" y="31"/>
                      <a:pt x="122" y="47"/>
                    </a:cubicBezTo>
                    <a:cubicBezTo>
                      <a:pt x="122" y="73"/>
                      <a:pt x="143" y="94"/>
                      <a:pt x="169" y="94"/>
                    </a:cubicBezTo>
                    <a:cubicBezTo>
                      <a:pt x="195" y="94"/>
                      <a:pt x="216" y="73"/>
                      <a:pt x="216" y="47"/>
                    </a:cubicBezTo>
                    <a:cubicBezTo>
                      <a:pt x="216" y="21"/>
                      <a:pt x="195" y="0"/>
                      <a:pt x="169" y="0"/>
                    </a:cubicBezTo>
                    <a:cubicBezTo>
                      <a:pt x="48" y="0"/>
                      <a:pt x="48" y="0"/>
                      <a:pt x="48" y="0"/>
                    </a:cubicBezTo>
                    <a:cubicBezTo>
                      <a:pt x="22" y="0"/>
                      <a:pt x="0" y="21"/>
                      <a:pt x="0" y="47"/>
                    </a:cubicBezTo>
                    <a:cubicBezTo>
                      <a:pt x="0" y="73"/>
                      <a:pt x="22" y="94"/>
                      <a:pt x="48" y="94"/>
                    </a:cubicBezTo>
                    <a:close/>
                    <a:moveTo>
                      <a:pt x="170" y="14"/>
                    </a:moveTo>
                    <a:cubicBezTo>
                      <a:pt x="188" y="14"/>
                      <a:pt x="203" y="29"/>
                      <a:pt x="203" y="47"/>
                    </a:cubicBezTo>
                    <a:cubicBezTo>
                      <a:pt x="203" y="65"/>
                      <a:pt x="188" y="80"/>
                      <a:pt x="170" y="80"/>
                    </a:cubicBezTo>
                    <a:cubicBezTo>
                      <a:pt x="152" y="80"/>
                      <a:pt x="137" y="65"/>
                      <a:pt x="137" y="47"/>
                    </a:cubicBezTo>
                    <a:cubicBezTo>
                      <a:pt x="137" y="29"/>
                      <a:pt x="152" y="14"/>
                      <a:pt x="170" y="14"/>
                    </a:cubicBezTo>
                    <a:close/>
                    <a:moveTo>
                      <a:pt x="48" y="14"/>
                    </a:moveTo>
                    <a:cubicBezTo>
                      <a:pt x="66" y="14"/>
                      <a:pt x="80" y="29"/>
                      <a:pt x="80" y="47"/>
                    </a:cubicBezTo>
                    <a:cubicBezTo>
                      <a:pt x="80" y="65"/>
                      <a:pt x="66" y="80"/>
                      <a:pt x="48" y="80"/>
                    </a:cubicBezTo>
                    <a:cubicBezTo>
                      <a:pt x="30" y="80"/>
                      <a:pt x="15" y="65"/>
                      <a:pt x="15" y="47"/>
                    </a:cubicBezTo>
                    <a:cubicBezTo>
                      <a:pt x="15" y="29"/>
                      <a:pt x="30" y="14"/>
                      <a:pt x="4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grpSp>
        <p:nvGrpSpPr>
          <p:cNvPr id="131" name="Group 44"/>
          <p:cNvGrpSpPr/>
          <p:nvPr/>
        </p:nvGrpSpPr>
        <p:grpSpPr>
          <a:xfrm>
            <a:off x="4368022" y="2718157"/>
            <a:ext cx="1006151" cy="815175"/>
            <a:chOff x="3299983" y="2599130"/>
            <a:chExt cx="1006151" cy="815175"/>
          </a:xfrm>
        </p:grpSpPr>
        <p:sp>
          <p:nvSpPr>
            <p:cNvPr id="132" name="Freeform 18"/>
            <p:cNvSpPr>
              <a:spLocks noEditPoints="1"/>
            </p:cNvSpPr>
            <p:nvPr/>
          </p:nvSpPr>
          <p:spPr bwMode="auto">
            <a:xfrm>
              <a:off x="3299983" y="2599130"/>
              <a:ext cx="404178" cy="434824"/>
            </a:xfrm>
            <a:custGeom>
              <a:avLst/>
              <a:gdLst>
                <a:gd name="T0" fmla="*/ 652 w 681"/>
                <a:gd name="T1" fmla="*/ 0 h 733"/>
                <a:gd name="T2" fmla="*/ 30 w 681"/>
                <a:gd name="T3" fmla="*/ 0 h 733"/>
                <a:gd name="T4" fmla="*/ 0 w 681"/>
                <a:gd name="T5" fmla="*/ 29 h 733"/>
                <a:gd name="T6" fmla="*/ 0 w 681"/>
                <a:gd name="T7" fmla="*/ 667 h 733"/>
                <a:gd name="T8" fmla="*/ 30 w 681"/>
                <a:gd name="T9" fmla="*/ 696 h 733"/>
                <a:gd name="T10" fmla="*/ 50 w 681"/>
                <a:gd name="T11" fmla="*/ 696 h 733"/>
                <a:gd name="T12" fmla="*/ 50 w 681"/>
                <a:gd name="T13" fmla="*/ 733 h 733"/>
                <a:gd name="T14" fmla="*/ 631 w 681"/>
                <a:gd name="T15" fmla="*/ 733 h 733"/>
                <a:gd name="T16" fmla="*/ 631 w 681"/>
                <a:gd name="T17" fmla="*/ 696 h 733"/>
                <a:gd name="T18" fmla="*/ 652 w 681"/>
                <a:gd name="T19" fmla="*/ 696 h 733"/>
                <a:gd name="T20" fmla="*/ 681 w 681"/>
                <a:gd name="T21" fmla="*/ 667 h 733"/>
                <a:gd name="T22" fmla="*/ 681 w 681"/>
                <a:gd name="T23" fmla="*/ 29 h 733"/>
                <a:gd name="T24" fmla="*/ 652 w 681"/>
                <a:gd name="T25" fmla="*/ 0 h 733"/>
                <a:gd name="T26" fmla="*/ 348 w 681"/>
                <a:gd name="T27" fmla="*/ 610 h 733"/>
                <a:gd name="T28" fmla="*/ 62 w 681"/>
                <a:gd name="T29" fmla="*/ 610 h 733"/>
                <a:gd name="T30" fmla="*/ 62 w 681"/>
                <a:gd name="T31" fmla="*/ 584 h 733"/>
                <a:gd name="T32" fmla="*/ 348 w 681"/>
                <a:gd name="T33" fmla="*/ 584 h 733"/>
                <a:gd name="T34" fmla="*/ 348 w 681"/>
                <a:gd name="T35" fmla="*/ 610 h 733"/>
                <a:gd name="T36" fmla="*/ 561 w 681"/>
                <a:gd name="T37" fmla="*/ 610 h 733"/>
                <a:gd name="T38" fmla="*/ 526 w 681"/>
                <a:gd name="T39" fmla="*/ 610 h 733"/>
                <a:gd name="T40" fmla="*/ 526 w 681"/>
                <a:gd name="T41" fmla="*/ 584 h 733"/>
                <a:gd name="T42" fmla="*/ 561 w 681"/>
                <a:gd name="T43" fmla="*/ 584 h 733"/>
                <a:gd name="T44" fmla="*/ 561 w 681"/>
                <a:gd name="T45" fmla="*/ 610 h 733"/>
                <a:gd name="T46" fmla="*/ 619 w 681"/>
                <a:gd name="T47" fmla="*/ 610 h 733"/>
                <a:gd name="T48" fmla="*/ 583 w 681"/>
                <a:gd name="T49" fmla="*/ 610 h 733"/>
                <a:gd name="T50" fmla="*/ 583 w 681"/>
                <a:gd name="T51" fmla="*/ 584 h 733"/>
                <a:gd name="T52" fmla="*/ 619 w 681"/>
                <a:gd name="T53" fmla="*/ 584 h 733"/>
                <a:gd name="T54" fmla="*/ 619 w 681"/>
                <a:gd name="T55" fmla="*/ 610 h 733"/>
                <a:gd name="T56" fmla="*/ 602 w 681"/>
                <a:gd name="T57" fmla="*/ 505 h 733"/>
                <a:gd name="T58" fmla="*/ 79 w 681"/>
                <a:gd name="T59" fmla="*/ 505 h 733"/>
                <a:gd name="T60" fmla="*/ 79 w 681"/>
                <a:gd name="T61" fmla="*/ 68 h 733"/>
                <a:gd name="T62" fmla="*/ 602 w 681"/>
                <a:gd name="T63" fmla="*/ 68 h 733"/>
                <a:gd name="T64" fmla="*/ 602 w 681"/>
                <a:gd name="T65" fmla="*/ 505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1" h="733">
                  <a:moveTo>
                    <a:pt x="652" y="0"/>
                  </a:moveTo>
                  <a:cubicBezTo>
                    <a:pt x="30" y="0"/>
                    <a:pt x="30" y="0"/>
                    <a:pt x="30" y="0"/>
                  </a:cubicBezTo>
                  <a:cubicBezTo>
                    <a:pt x="13" y="0"/>
                    <a:pt x="0" y="13"/>
                    <a:pt x="0" y="29"/>
                  </a:cubicBezTo>
                  <a:cubicBezTo>
                    <a:pt x="0" y="667"/>
                    <a:pt x="0" y="667"/>
                    <a:pt x="0" y="667"/>
                  </a:cubicBezTo>
                  <a:cubicBezTo>
                    <a:pt x="0" y="683"/>
                    <a:pt x="13" y="696"/>
                    <a:pt x="30" y="696"/>
                  </a:cubicBezTo>
                  <a:cubicBezTo>
                    <a:pt x="50" y="696"/>
                    <a:pt x="50" y="696"/>
                    <a:pt x="50" y="696"/>
                  </a:cubicBezTo>
                  <a:cubicBezTo>
                    <a:pt x="50" y="733"/>
                    <a:pt x="50" y="733"/>
                    <a:pt x="50" y="733"/>
                  </a:cubicBezTo>
                  <a:cubicBezTo>
                    <a:pt x="631" y="733"/>
                    <a:pt x="631" y="733"/>
                    <a:pt x="631" y="733"/>
                  </a:cubicBezTo>
                  <a:cubicBezTo>
                    <a:pt x="631" y="696"/>
                    <a:pt x="631" y="696"/>
                    <a:pt x="631" y="696"/>
                  </a:cubicBezTo>
                  <a:cubicBezTo>
                    <a:pt x="652" y="696"/>
                    <a:pt x="652" y="696"/>
                    <a:pt x="652" y="696"/>
                  </a:cubicBezTo>
                  <a:cubicBezTo>
                    <a:pt x="668" y="696"/>
                    <a:pt x="681" y="683"/>
                    <a:pt x="681" y="667"/>
                  </a:cubicBezTo>
                  <a:cubicBezTo>
                    <a:pt x="681" y="29"/>
                    <a:pt x="681" y="29"/>
                    <a:pt x="681" y="29"/>
                  </a:cubicBezTo>
                  <a:cubicBezTo>
                    <a:pt x="681" y="13"/>
                    <a:pt x="668" y="0"/>
                    <a:pt x="652" y="0"/>
                  </a:cubicBezTo>
                  <a:close/>
                  <a:moveTo>
                    <a:pt x="348" y="610"/>
                  </a:moveTo>
                  <a:cubicBezTo>
                    <a:pt x="62" y="610"/>
                    <a:pt x="62" y="610"/>
                    <a:pt x="62" y="610"/>
                  </a:cubicBezTo>
                  <a:cubicBezTo>
                    <a:pt x="62" y="584"/>
                    <a:pt x="62" y="584"/>
                    <a:pt x="62" y="584"/>
                  </a:cubicBezTo>
                  <a:cubicBezTo>
                    <a:pt x="348" y="584"/>
                    <a:pt x="348" y="584"/>
                    <a:pt x="348" y="584"/>
                  </a:cubicBezTo>
                  <a:lnTo>
                    <a:pt x="348" y="610"/>
                  </a:lnTo>
                  <a:close/>
                  <a:moveTo>
                    <a:pt x="561" y="610"/>
                  </a:moveTo>
                  <a:cubicBezTo>
                    <a:pt x="526" y="610"/>
                    <a:pt x="526" y="610"/>
                    <a:pt x="526" y="610"/>
                  </a:cubicBezTo>
                  <a:cubicBezTo>
                    <a:pt x="526" y="584"/>
                    <a:pt x="526" y="584"/>
                    <a:pt x="526" y="584"/>
                  </a:cubicBezTo>
                  <a:cubicBezTo>
                    <a:pt x="561" y="584"/>
                    <a:pt x="561" y="584"/>
                    <a:pt x="561" y="584"/>
                  </a:cubicBezTo>
                  <a:lnTo>
                    <a:pt x="561" y="610"/>
                  </a:lnTo>
                  <a:close/>
                  <a:moveTo>
                    <a:pt x="619" y="610"/>
                  </a:moveTo>
                  <a:cubicBezTo>
                    <a:pt x="583" y="610"/>
                    <a:pt x="583" y="610"/>
                    <a:pt x="583" y="610"/>
                  </a:cubicBezTo>
                  <a:cubicBezTo>
                    <a:pt x="583" y="584"/>
                    <a:pt x="583" y="584"/>
                    <a:pt x="583" y="584"/>
                  </a:cubicBezTo>
                  <a:cubicBezTo>
                    <a:pt x="619" y="584"/>
                    <a:pt x="619" y="584"/>
                    <a:pt x="619" y="584"/>
                  </a:cubicBezTo>
                  <a:lnTo>
                    <a:pt x="619" y="610"/>
                  </a:lnTo>
                  <a:close/>
                  <a:moveTo>
                    <a:pt x="602" y="505"/>
                  </a:moveTo>
                  <a:cubicBezTo>
                    <a:pt x="629" y="528"/>
                    <a:pt x="52" y="528"/>
                    <a:pt x="79" y="505"/>
                  </a:cubicBezTo>
                  <a:cubicBezTo>
                    <a:pt x="52" y="528"/>
                    <a:pt x="52" y="45"/>
                    <a:pt x="79" y="68"/>
                  </a:cubicBezTo>
                  <a:cubicBezTo>
                    <a:pt x="52" y="45"/>
                    <a:pt x="628" y="46"/>
                    <a:pt x="602" y="68"/>
                  </a:cubicBezTo>
                  <a:cubicBezTo>
                    <a:pt x="629" y="45"/>
                    <a:pt x="629" y="528"/>
                    <a:pt x="602" y="5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nvGrpSpPr>
            <p:cNvPr id="133" name="Group 46"/>
            <p:cNvGrpSpPr/>
            <p:nvPr/>
          </p:nvGrpSpPr>
          <p:grpSpPr>
            <a:xfrm>
              <a:off x="3957139" y="2653893"/>
              <a:ext cx="348995" cy="760412"/>
              <a:chOff x="2706189" y="2806293"/>
              <a:chExt cx="348995" cy="760412"/>
            </a:xfrm>
          </p:grpSpPr>
          <p:sp>
            <p:nvSpPr>
              <p:cNvPr id="135" name="Freeform 12"/>
              <p:cNvSpPr>
                <a:spLocks noEditPoints="1"/>
              </p:cNvSpPr>
              <p:nvPr/>
            </p:nvSpPr>
            <p:spPr bwMode="auto">
              <a:xfrm>
                <a:off x="2706189" y="2806293"/>
                <a:ext cx="348995" cy="760412"/>
              </a:xfrm>
              <a:custGeom>
                <a:avLst/>
                <a:gdLst>
                  <a:gd name="T0" fmla="*/ 284 w 295"/>
                  <a:gd name="T1" fmla="*/ 0 h 641"/>
                  <a:gd name="T2" fmla="*/ 12 w 295"/>
                  <a:gd name="T3" fmla="*/ 0 h 641"/>
                  <a:gd name="T4" fmla="*/ 0 w 295"/>
                  <a:gd name="T5" fmla="*/ 12 h 641"/>
                  <a:gd name="T6" fmla="*/ 0 w 295"/>
                  <a:gd name="T7" fmla="*/ 616 h 641"/>
                  <a:gd name="T8" fmla="*/ 12 w 295"/>
                  <a:gd name="T9" fmla="*/ 627 h 641"/>
                  <a:gd name="T10" fmla="*/ 26 w 295"/>
                  <a:gd name="T11" fmla="*/ 627 h 641"/>
                  <a:gd name="T12" fmla="*/ 26 w 295"/>
                  <a:gd name="T13" fmla="*/ 641 h 641"/>
                  <a:gd name="T14" fmla="*/ 75 w 295"/>
                  <a:gd name="T15" fmla="*/ 641 h 641"/>
                  <a:gd name="T16" fmla="*/ 75 w 295"/>
                  <a:gd name="T17" fmla="*/ 627 h 641"/>
                  <a:gd name="T18" fmla="*/ 220 w 295"/>
                  <a:gd name="T19" fmla="*/ 627 h 641"/>
                  <a:gd name="T20" fmla="*/ 220 w 295"/>
                  <a:gd name="T21" fmla="*/ 641 h 641"/>
                  <a:gd name="T22" fmla="*/ 270 w 295"/>
                  <a:gd name="T23" fmla="*/ 641 h 641"/>
                  <a:gd name="T24" fmla="*/ 270 w 295"/>
                  <a:gd name="T25" fmla="*/ 627 h 641"/>
                  <a:gd name="T26" fmla="*/ 284 w 295"/>
                  <a:gd name="T27" fmla="*/ 627 h 641"/>
                  <a:gd name="T28" fmla="*/ 295 w 295"/>
                  <a:gd name="T29" fmla="*/ 616 h 641"/>
                  <a:gd name="T30" fmla="*/ 295 w 295"/>
                  <a:gd name="T31" fmla="*/ 12 h 641"/>
                  <a:gd name="T32" fmla="*/ 284 w 295"/>
                  <a:gd name="T33" fmla="*/ 0 h 641"/>
                  <a:gd name="T34" fmla="*/ 252 w 295"/>
                  <a:gd name="T35" fmla="*/ 577 h 641"/>
                  <a:gd name="T36" fmla="*/ 41 w 295"/>
                  <a:gd name="T37" fmla="*/ 577 h 641"/>
                  <a:gd name="T38" fmla="*/ 28 w 295"/>
                  <a:gd name="T39" fmla="*/ 565 h 641"/>
                  <a:gd name="T40" fmla="*/ 28 w 295"/>
                  <a:gd name="T41" fmla="*/ 345 h 641"/>
                  <a:gd name="T42" fmla="*/ 41 w 295"/>
                  <a:gd name="T43" fmla="*/ 333 h 641"/>
                  <a:gd name="T44" fmla="*/ 252 w 295"/>
                  <a:gd name="T45" fmla="*/ 333 h 641"/>
                  <a:gd name="T46" fmla="*/ 264 w 295"/>
                  <a:gd name="T47" fmla="*/ 345 h 641"/>
                  <a:gd name="T48" fmla="*/ 264 w 295"/>
                  <a:gd name="T49" fmla="*/ 565 h 641"/>
                  <a:gd name="T50" fmla="*/ 252 w 295"/>
                  <a:gd name="T51" fmla="*/ 577 h 641"/>
                  <a:gd name="T52" fmla="*/ 252 w 295"/>
                  <a:gd name="T53" fmla="*/ 211 h 641"/>
                  <a:gd name="T54" fmla="*/ 41 w 295"/>
                  <a:gd name="T55" fmla="*/ 211 h 641"/>
                  <a:gd name="T56" fmla="*/ 28 w 295"/>
                  <a:gd name="T57" fmla="*/ 199 h 641"/>
                  <a:gd name="T58" fmla="*/ 28 w 295"/>
                  <a:gd name="T59" fmla="*/ 64 h 641"/>
                  <a:gd name="T60" fmla="*/ 41 w 295"/>
                  <a:gd name="T61" fmla="*/ 52 h 641"/>
                  <a:gd name="T62" fmla="*/ 252 w 295"/>
                  <a:gd name="T63" fmla="*/ 52 h 641"/>
                  <a:gd name="T64" fmla="*/ 264 w 295"/>
                  <a:gd name="T65" fmla="*/ 64 h 641"/>
                  <a:gd name="T66" fmla="*/ 264 w 295"/>
                  <a:gd name="T67" fmla="*/ 199 h 641"/>
                  <a:gd name="T68" fmla="*/ 252 w 295"/>
                  <a:gd name="T69" fmla="*/ 21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641">
                    <a:moveTo>
                      <a:pt x="284" y="0"/>
                    </a:moveTo>
                    <a:cubicBezTo>
                      <a:pt x="12" y="0"/>
                      <a:pt x="12" y="0"/>
                      <a:pt x="12" y="0"/>
                    </a:cubicBezTo>
                    <a:cubicBezTo>
                      <a:pt x="5" y="0"/>
                      <a:pt x="0" y="5"/>
                      <a:pt x="0" y="12"/>
                    </a:cubicBezTo>
                    <a:cubicBezTo>
                      <a:pt x="0" y="616"/>
                      <a:pt x="0" y="616"/>
                      <a:pt x="0" y="616"/>
                    </a:cubicBezTo>
                    <a:cubicBezTo>
                      <a:pt x="0" y="622"/>
                      <a:pt x="5" y="627"/>
                      <a:pt x="12" y="627"/>
                    </a:cubicBezTo>
                    <a:cubicBezTo>
                      <a:pt x="26" y="627"/>
                      <a:pt x="26" y="627"/>
                      <a:pt x="26" y="627"/>
                    </a:cubicBezTo>
                    <a:cubicBezTo>
                      <a:pt x="26" y="641"/>
                      <a:pt x="26" y="641"/>
                      <a:pt x="26" y="641"/>
                    </a:cubicBezTo>
                    <a:cubicBezTo>
                      <a:pt x="75" y="641"/>
                      <a:pt x="75" y="641"/>
                      <a:pt x="75" y="641"/>
                    </a:cubicBezTo>
                    <a:cubicBezTo>
                      <a:pt x="75" y="627"/>
                      <a:pt x="75" y="627"/>
                      <a:pt x="75" y="627"/>
                    </a:cubicBezTo>
                    <a:cubicBezTo>
                      <a:pt x="220" y="627"/>
                      <a:pt x="220" y="627"/>
                      <a:pt x="220" y="627"/>
                    </a:cubicBezTo>
                    <a:cubicBezTo>
                      <a:pt x="220" y="641"/>
                      <a:pt x="220" y="641"/>
                      <a:pt x="220" y="641"/>
                    </a:cubicBezTo>
                    <a:cubicBezTo>
                      <a:pt x="270" y="641"/>
                      <a:pt x="270" y="641"/>
                      <a:pt x="270" y="641"/>
                    </a:cubicBezTo>
                    <a:cubicBezTo>
                      <a:pt x="270" y="627"/>
                      <a:pt x="270" y="627"/>
                      <a:pt x="270" y="627"/>
                    </a:cubicBezTo>
                    <a:cubicBezTo>
                      <a:pt x="284" y="627"/>
                      <a:pt x="284" y="627"/>
                      <a:pt x="284" y="627"/>
                    </a:cubicBezTo>
                    <a:cubicBezTo>
                      <a:pt x="290" y="627"/>
                      <a:pt x="295" y="622"/>
                      <a:pt x="295" y="616"/>
                    </a:cubicBezTo>
                    <a:cubicBezTo>
                      <a:pt x="295" y="12"/>
                      <a:pt x="295" y="12"/>
                      <a:pt x="295" y="12"/>
                    </a:cubicBezTo>
                    <a:cubicBezTo>
                      <a:pt x="295" y="5"/>
                      <a:pt x="290" y="0"/>
                      <a:pt x="284" y="0"/>
                    </a:cubicBezTo>
                    <a:close/>
                    <a:moveTo>
                      <a:pt x="252" y="577"/>
                    </a:moveTo>
                    <a:cubicBezTo>
                      <a:pt x="41" y="577"/>
                      <a:pt x="41" y="577"/>
                      <a:pt x="41" y="577"/>
                    </a:cubicBezTo>
                    <a:cubicBezTo>
                      <a:pt x="34" y="577"/>
                      <a:pt x="28" y="572"/>
                      <a:pt x="28" y="565"/>
                    </a:cubicBezTo>
                    <a:cubicBezTo>
                      <a:pt x="28" y="345"/>
                      <a:pt x="28" y="345"/>
                      <a:pt x="28" y="345"/>
                    </a:cubicBezTo>
                    <a:cubicBezTo>
                      <a:pt x="28" y="339"/>
                      <a:pt x="34" y="333"/>
                      <a:pt x="41" y="333"/>
                    </a:cubicBezTo>
                    <a:cubicBezTo>
                      <a:pt x="252" y="333"/>
                      <a:pt x="252" y="333"/>
                      <a:pt x="252" y="333"/>
                    </a:cubicBezTo>
                    <a:cubicBezTo>
                      <a:pt x="259" y="333"/>
                      <a:pt x="264" y="339"/>
                      <a:pt x="264" y="345"/>
                    </a:cubicBezTo>
                    <a:cubicBezTo>
                      <a:pt x="264" y="565"/>
                      <a:pt x="264" y="565"/>
                      <a:pt x="264" y="565"/>
                    </a:cubicBezTo>
                    <a:cubicBezTo>
                      <a:pt x="264" y="572"/>
                      <a:pt x="259" y="577"/>
                      <a:pt x="252" y="577"/>
                    </a:cubicBezTo>
                    <a:close/>
                    <a:moveTo>
                      <a:pt x="252" y="211"/>
                    </a:moveTo>
                    <a:cubicBezTo>
                      <a:pt x="41" y="211"/>
                      <a:pt x="41" y="211"/>
                      <a:pt x="41" y="211"/>
                    </a:cubicBezTo>
                    <a:cubicBezTo>
                      <a:pt x="34" y="211"/>
                      <a:pt x="28" y="206"/>
                      <a:pt x="28" y="199"/>
                    </a:cubicBezTo>
                    <a:cubicBezTo>
                      <a:pt x="28" y="64"/>
                      <a:pt x="28" y="64"/>
                      <a:pt x="28" y="64"/>
                    </a:cubicBezTo>
                    <a:cubicBezTo>
                      <a:pt x="28" y="57"/>
                      <a:pt x="34" y="52"/>
                      <a:pt x="41" y="52"/>
                    </a:cubicBezTo>
                    <a:cubicBezTo>
                      <a:pt x="252" y="52"/>
                      <a:pt x="252" y="52"/>
                      <a:pt x="252" y="52"/>
                    </a:cubicBezTo>
                    <a:cubicBezTo>
                      <a:pt x="259" y="52"/>
                      <a:pt x="264" y="57"/>
                      <a:pt x="264" y="64"/>
                    </a:cubicBezTo>
                    <a:cubicBezTo>
                      <a:pt x="264" y="199"/>
                      <a:pt x="264" y="199"/>
                      <a:pt x="264" y="199"/>
                    </a:cubicBezTo>
                    <a:cubicBezTo>
                      <a:pt x="264" y="206"/>
                      <a:pt x="259" y="211"/>
                      <a:pt x="252" y="2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36" name="Freeform 13"/>
              <p:cNvSpPr>
                <a:spLocks noEditPoints="1"/>
              </p:cNvSpPr>
              <p:nvPr/>
            </p:nvSpPr>
            <p:spPr bwMode="auto">
              <a:xfrm>
                <a:off x="2751587" y="2909856"/>
                <a:ext cx="255362" cy="110657"/>
              </a:xfrm>
              <a:custGeom>
                <a:avLst/>
                <a:gdLst>
                  <a:gd name="T0" fmla="*/ 48 w 216"/>
                  <a:gd name="T1" fmla="*/ 94 h 94"/>
                  <a:gd name="T2" fmla="*/ 95 w 216"/>
                  <a:gd name="T3" fmla="*/ 47 h 94"/>
                  <a:gd name="T4" fmla="*/ 75 w 216"/>
                  <a:gd name="T5" fmla="*/ 8 h 94"/>
                  <a:gd name="T6" fmla="*/ 142 w 216"/>
                  <a:gd name="T7" fmla="*/ 8 h 94"/>
                  <a:gd name="T8" fmla="*/ 122 w 216"/>
                  <a:gd name="T9" fmla="*/ 47 h 94"/>
                  <a:gd name="T10" fmla="*/ 169 w 216"/>
                  <a:gd name="T11" fmla="*/ 94 h 94"/>
                  <a:gd name="T12" fmla="*/ 216 w 216"/>
                  <a:gd name="T13" fmla="*/ 47 h 94"/>
                  <a:gd name="T14" fmla="*/ 169 w 216"/>
                  <a:gd name="T15" fmla="*/ 0 h 94"/>
                  <a:gd name="T16" fmla="*/ 48 w 216"/>
                  <a:gd name="T17" fmla="*/ 0 h 94"/>
                  <a:gd name="T18" fmla="*/ 0 w 216"/>
                  <a:gd name="T19" fmla="*/ 47 h 94"/>
                  <a:gd name="T20" fmla="*/ 48 w 216"/>
                  <a:gd name="T21" fmla="*/ 94 h 94"/>
                  <a:gd name="T22" fmla="*/ 170 w 216"/>
                  <a:gd name="T23" fmla="*/ 14 h 94"/>
                  <a:gd name="T24" fmla="*/ 203 w 216"/>
                  <a:gd name="T25" fmla="*/ 47 h 94"/>
                  <a:gd name="T26" fmla="*/ 170 w 216"/>
                  <a:gd name="T27" fmla="*/ 80 h 94"/>
                  <a:gd name="T28" fmla="*/ 137 w 216"/>
                  <a:gd name="T29" fmla="*/ 47 h 94"/>
                  <a:gd name="T30" fmla="*/ 170 w 216"/>
                  <a:gd name="T31" fmla="*/ 14 h 94"/>
                  <a:gd name="T32" fmla="*/ 48 w 216"/>
                  <a:gd name="T33" fmla="*/ 14 h 94"/>
                  <a:gd name="T34" fmla="*/ 80 w 216"/>
                  <a:gd name="T35" fmla="*/ 47 h 94"/>
                  <a:gd name="T36" fmla="*/ 48 w 216"/>
                  <a:gd name="T37" fmla="*/ 80 h 94"/>
                  <a:gd name="T38" fmla="*/ 15 w 216"/>
                  <a:gd name="T39" fmla="*/ 47 h 94"/>
                  <a:gd name="T40" fmla="*/ 48 w 216"/>
                  <a:gd name="T41"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94">
                    <a:moveTo>
                      <a:pt x="48" y="94"/>
                    </a:moveTo>
                    <a:cubicBezTo>
                      <a:pt x="74" y="94"/>
                      <a:pt x="95" y="73"/>
                      <a:pt x="95" y="47"/>
                    </a:cubicBezTo>
                    <a:cubicBezTo>
                      <a:pt x="95" y="31"/>
                      <a:pt x="87" y="17"/>
                      <a:pt x="75" y="8"/>
                    </a:cubicBezTo>
                    <a:cubicBezTo>
                      <a:pt x="142" y="8"/>
                      <a:pt x="142" y="8"/>
                      <a:pt x="142" y="8"/>
                    </a:cubicBezTo>
                    <a:cubicBezTo>
                      <a:pt x="130" y="17"/>
                      <a:pt x="122" y="31"/>
                      <a:pt x="122" y="47"/>
                    </a:cubicBezTo>
                    <a:cubicBezTo>
                      <a:pt x="122" y="73"/>
                      <a:pt x="143" y="94"/>
                      <a:pt x="169" y="94"/>
                    </a:cubicBezTo>
                    <a:cubicBezTo>
                      <a:pt x="195" y="94"/>
                      <a:pt x="216" y="73"/>
                      <a:pt x="216" y="47"/>
                    </a:cubicBezTo>
                    <a:cubicBezTo>
                      <a:pt x="216" y="21"/>
                      <a:pt x="195" y="0"/>
                      <a:pt x="169" y="0"/>
                    </a:cubicBezTo>
                    <a:cubicBezTo>
                      <a:pt x="48" y="0"/>
                      <a:pt x="48" y="0"/>
                      <a:pt x="48" y="0"/>
                    </a:cubicBezTo>
                    <a:cubicBezTo>
                      <a:pt x="22" y="0"/>
                      <a:pt x="0" y="21"/>
                      <a:pt x="0" y="47"/>
                    </a:cubicBezTo>
                    <a:cubicBezTo>
                      <a:pt x="0" y="73"/>
                      <a:pt x="22" y="94"/>
                      <a:pt x="48" y="94"/>
                    </a:cubicBezTo>
                    <a:close/>
                    <a:moveTo>
                      <a:pt x="170" y="14"/>
                    </a:moveTo>
                    <a:cubicBezTo>
                      <a:pt x="188" y="14"/>
                      <a:pt x="203" y="29"/>
                      <a:pt x="203" y="47"/>
                    </a:cubicBezTo>
                    <a:cubicBezTo>
                      <a:pt x="203" y="65"/>
                      <a:pt x="188" y="80"/>
                      <a:pt x="170" y="80"/>
                    </a:cubicBezTo>
                    <a:cubicBezTo>
                      <a:pt x="152" y="80"/>
                      <a:pt x="137" y="65"/>
                      <a:pt x="137" y="47"/>
                    </a:cubicBezTo>
                    <a:cubicBezTo>
                      <a:pt x="137" y="29"/>
                      <a:pt x="152" y="14"/>
                      <a:pt x="170" y="14"/>
                    </a:cubicBezTo>
                    <a:close/>
                    <a:moveTo>
                      <a:pt x="48" y="14"/>
                    </a:moveTo>
                    <a:cubicBezTo>
                      <a:pt x="66" y="14"/>
                      <a:pt x="80" y="29"/>
                      <a:pt x="80" y="47"/>
                    </a:cubicBezTo>
                    <a:cubicBezTo>
                      <a:pt x="80" y="65"/>
                      <a:pt x="66" y="80"/>
                      <a:pt x="48" y="80"/>
                    </a:cubicBezTo>
                    <a:cubicBezTo>
                      <a:pt x="30" y="80"/>
                      <a:pt x="15" y="65"/>
                      <a:pt x="15" y="47"/>
                    </a:cubicBezTo>
                    <a:cubicBezTo>
                      <a:pt x="15" y="29"/>
                      <a:pt x="30" y="14"/>
                      <a:pt x="4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sp>
          <p:nvSpPr>
            <p:cNvPr id="134" name="Freeform 47"/>
            <p:cNvSpPr/>
            <p:nvPr/>
          </p:nvSpPr>
          <p:spPr>
            <a:xfrm flipV="1">
              <a:off x="3502071" y="3088715"/>
              <a:ext cx="455067" cy="129148"/>
            </a:xfrm>
            <a:custGeom>
              <a:avLst/>
              <a:gdLst>
                <a:gd name="connsiteX0" fmla="*/ 311150 w 311150"/>
                <a:gd name="connsiteY0" fmla="*/ 0 h 222250"/>
                <a:gd name="connsiteX1" fmla="*/ 0 w 311150"/>
                <a:gd name="connsiteY1" fmla="*/ 0 h 222250"/>
                <a:gd name="connsiteX2" fmla="*/ 0 w 311150"/>
                <a:gd name="connsiteY2" fmla="*/ 222250 h 222250"/>
              </a:gdLst>
              <a:ahLst/>
              <a:cxnLst>
                <a:cxn ang="0">
                  <a:pos x="connsiteX0" y="connsiteY0"/>
                </a:cxn>
                <a:cxn ang="0">
                  <a:pos x="connsiteX1" y="connsiteY1"/>
                </a:cxn>
                <a:cxn ang="0">
                  <a:pos x="connsiteX2" y="connsiteY2"/>
                </a:cxn>
              </a:cxnLst>
              <a:rect l="l" t="t" r="r" b="b"/>
              <a:pathLst>
                <a:path w="311150" h="222250">
                  <a:moveTo>
                    <a:pt x="311150" y="0"/>
                  </a:moveTo>
                  <a:lnTo>
                    <a:pt x="0" y="0"/>
                  </a:lnTo>
                  <a:lnTo>
                    <a:pt x="0" y="222250"/>
                  </a:lnTo>
                </a:path>
              </a:pathLst>
            </a:custGeom>
            <a:noFill/>
            <a:ln w="12700" cap="flat" cmpd="sng" algn="ctr">
              <a:solidFill>
                <a:srgbClr val="FFFFFF"/>
              </a:solidFill>
              <a:prstDash val="solid"/>
              <a:headEnd type="diamond" w="sm" len="sm"/>
              <a:tailEnd type="diamond" w="sm" len="sm"/>
            </a:ln>
            <a:effectLst/>
          </p:spPr>
          <p:txBody>
            <a:bodyPr rtlCol="0" anchor="ctr"/>
            <a:lstStyle/>
            <a:p>
              <a:pPr algn="ctr" fontAlgn="auto">
                <a:spcBef>
                  <a:spcPts val="0"/>
                </a:spcBef>
                <a:spcAft>
                  <a:spcPts val="0"/>
                </a:spcAft>
                <a:defRPr/>
              </a:pPr>
              <a:endParaRPr lang="en-AU" kern="0">
                <a:solidFill>
                  <a:srgbClr val="FFFFFF"/>
                </a:solidFill>
                <a:latin typeface="+mn-ea"/>
              </a:endParaRPr>
            </a:p>
          </p:txBody>
        </p:sp>
      </p:grpSp>
      <p:grpSp>
        <p:nvGrpSpPr>
          <p:cNvPr id="137" name="Group 50"/>
          <p:cNvGrpSpPr/>
          <p:nvPr/>
        </p:nvGrpSpPr>
        <p:grpSpPr>
          <a:xfrm>
            <a:off x="9089985" y="2355052"/>
            <a:ext cx="951006" cy="1039699"/>
            <a:chOff x="7797800" y="2733676"/>
            <a:chExt cx="612776" cy="669925"/>
          </a:xfrm>
        </p:grpSpPr>
        <p:sp>
          <p:nvSpPr>
            <p:cNvPr id="138" name="Freeform 51"/>
            <p:cNvSpPr/>
            <p:nvPr/>
          </p:nvSpPr>
          <p:spPr bwMode="auto">
            <a:xfrm>
              <a:off x="7862888" y="2733676"/>
              <a:ext cx="242888" cy="336550"/>
            </a:xfrm>
            <a:custGeom>
              <a:avLst/>
              <a:gdLst>
                <a:gd name="T0" fmla="*/ 147 w 199"/>
                <a:gd name="T1" fmla="*/ 73 h 276"/>
                <a:gd name="T2" fmla="*/ 199 w 199"/>
                <a:gd name="T3" fmla="*/ 49 h 276"/>
                <a:gd name="T4" fmla="*/ 162 w 199"/>
                <a:gd name="T5" fmla="*/ 4 h 276"/>
                <a:gd name="T6" fmla="*/ 81 w 199"/>
                <a:gd name="T7" fmla="*/ 56 h 276"/>
                <a:gd name="T8" fmla="*/ 157 w 199"/>
                <a:gd name="T9" fmla="*/ 31 h 276"/>
                <a:gd name="T10" fmla="*/ 87 w 199"/>
                <a:gd name="T11" fmla="*/ 65 h 276"/>
                <a:gd name="T12" fmla="*/ 57 w 199"/>
                <a:gd name="T13" fmla="*/ 57 h 276"/>
                <a:gd name="T14" fmla="*/ 25 w 199"/>
                <a:gd name="T15" fmla="*/ 106 h 276"/>
                <a:gd name="T16" fmla="*/ 100 w 199"/>
                <a:gd name="T17" fmla="*/ 134 h 276"/>
                <a:gd name="T18" fmla="*/ 10 w 199"/>
                <a:gd name="T19" fmla="*/ 119 h 276"/>
                <a:gd name="T20" fmla="*/ 5 w 199"/>
                <a:gd name="T21" fmla="*/ 199 h 276"/>
                <a:gd name="T22" fmla="*/ 29 w 199"/>
                <a:gd name="T23" fmla="*/ 205 h 276"/>
                <a:gd name="T24" fmla="*/ 26 w 199"/>
                <a:gd name="T25" fmla="*/ 215 h 276"/>
                <a:gd name="T26" fmla="*/ 34 w 199"/>
                <a:gd name="T27" fmla="*/ 245 h 276"/>
                <a:gd name="T28" fmla="*/ 71 w 199"/>
                <a:gd name="T29" fmla="*/ 217 h 276"/>
                <a:gd name="T30" fmla="*/ 124 w 199"/>
                <a:gd name="T31" fmla="*/ 192 h 276"/>
                <a:gd name="T32" fmla="*/ 55 w 199"/>
                <a:gd name="T33" fmla="*/ 248 h 276"/>
                <a:gd name="T34" fmla="*/ 91 w 199"/>
                <a:gd name="T35" fmla="*/ 273 h 276"/>
                <a:gd name="T36" fmla="*/ 176 w 199"/>
                <a:gd name="T37" fmla="*/ 229 h 276"/>
                <a:gd name="T38" fmla="*/ 199 w 199"/>
                <a:gd name="T39" fmla="*/ 157 h 276"/>
                <a:gd name="T40" fmla="*/ 164 w 199"/>
                <a:gd name="T41" fmla="*/ 173 h 276"/>
                <a:gd name="T42" fmla="*/ 106 w 199"/>
                <a:gd name="T43" fmla="*/ 240 h 276"/>
                <a:gd name="T44" fmla="*/ 157 w 199"/>
                <a:gd name="T45" fmla="*/ 179 h 276"/>
                <a:gd name="T46" fmla="*/ 199 w 199"/>
                <a:gd name="T47" fmla="*/ 130 h 276"/>
                <a:gd name="T48" fmla="*/ 186 w 199"/>
                <a:gd name="T49" fmla="*/ 111 h 276"/>
                <a:gd name="T50" fmla="*/ 171 w 199"/>
                <a:gd name="T51" fmla="*/ 105 h 276"/>
                <a:gd name="T52" fmla="*/ 199 w 199"/>
                <a:gd name="T53" fmla="*/ 89 h 276"/>
                <a:gd name="T54" fmla="*/ 186 w 199"/>
                <a:gd name="T55" fmla="*/ 72 h 276"/>
                <a:gd name="T56" fmla="*/ 139 w 199"/>
                <a:gd name="T57" fmla="*/ 84 h 276"/>
                <a:gd name="T58" fmla="*/ 130 w 199"/>
                <a:gd name="T59" fmla="*/ 147 h 276"/>
                <a:gd name="T60" fmla="*/ 39 w 199"/>
                <a:gd name="T61" fmla="*/ 158 h 276"/>
                <a:gd name="T62" fmla="*/ 127 w 199"/>
                <a:gd name="T63" fmla="*/ 100 h 276"/>
                <a:gd name="T64" fmla="*/ 65 w 199"/>
                <a:gd name="T65" fmla="*/ 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276">
                  <a:moveTo>
                    <a:pt x="69" y="88"/>
                  </a:moveTo>
                  <a:cubicBezTo>
                    <a:pt x="98" y="106"/>
                    <a:pt x="119" y="79"/>
                    <a:pt x="147" y="73"/>
                  </a:cubicBezTo>
                  <a:cubicBezTo>
                    <a:pt x="164" y="69"/>
                    <a:pt x="186" y="69"/>
                    <a:pt x="197" y="55"/>
                  </a:cubicBezTo>
                  <a:cubicBezTo>
                    <a:pt x="198" y="53"/>
                    <a:pt x="199" y="51"/>
                    <a:pt x="199" y="49"/>
                  </a:cubicBezTo>
                  <a:cubicBezTo>
                    <a:pt x="199" y="30"/>
                    <a:pt x="199" y="30"/>
                    <a:pt x="199" y="30"/>
                  </a:cubicBezTo>
                  <a:cubicBezTo>
                    <a:pt x="199" y="13"/>
                    <a:pt x="181" y="0"/>
                    <a:pt x="162" y="4"/>
                  </a:cubicBezTo>
                  <a:cubicBezTo>
                    <a:pt x="131" y="10"/>
                    <a:pt x="103" y="23"/>
                    <a:pt x="79" y="39"/>
                  </a:cubicBezTo>
                  <a:cubicBezTo>
                    <a:pt x="72" y="44"/>
                    <a:pt x="73" y="53"/>
                    <a:pt x="81" y="56"/>
                  </a:cubicBezTo>
                  <a:cubicBezTo>
                    <a:pt x="92" y="59"/>
                    <a:pt x="110" y="52"/>
                    <a:pt x="118" y="47"/>
                  </a:cubicBezTo>
                  <a:cubicBezTo>
                    <a:pt x="130" y="38"/>
                    <a:pt x="141" y="31"/>
                    <a:pt x="157" y="31"/>
                  </a:cubicBezTo>
                  <a:cubicBezTo>
                    <a:pt x="162" y="31"/>
                    <a:pt x="162" y="39"/>
                    <a:pt x="157" y="39"/>
                  </a:cubicBezTo>
                  <a:cubicBezTo>
                    <a:pt x="130" y="40"/>
                    <a:pt x="115" y="67"/>
                    <a:pt x="87" y="65"/>
                  </a:cubicBezTo>
                  <a:cubicBezTo>
                    <a:pt x="79" y="64"/>
                    <a:pt x="73" y="61"/>
                    <a:pt x="69" y="57"/>
                  </a:cubicBezTo>
                  <a:cubicBezTo>
                    <a:pt x="66" y="53"/>
                    <a:pt x="60" y="53"/>
                    <a:pt x="57" y="57"/>
                  </a:cubicBezTo>
                  <a:cubicBezTo>
                    <a:pt x="44" y="68"/>
                    <a:pt x="33" y="81"/>
                    <a:pt x="24" y="94"/>
                  </a:cubicBezTo>
                  <a:cubicBezTo>
                    <a:pt x="21" y="98"/>
                    <a:pt x="22" y="103"/>
                    <a:pt x="25" y="106"/>
                  </a:cubicBezTo>
                  <a:cubicBezTo>
                    <a:pt x="45" y="123"/>
                    <a:pt x="73" y="141"/>
                    <a:pt x="96" y="127"/>
                  </a:cubicBezTo>
                  <a:cubicBezTo>
                    <a:pt x="100" y="124"/>
                    <a:pt x="104" y="131"/>
                    <a:pt x="100" y="134"/>
                  </a:cubicBezTo>
                  <a:cubicBezTo>
                    <a:pt x="75" y="149"/>
                    <a:pt x="46" y="134"/>
                    <a:pt x="24" y="115"/>
                  </a:cubicBezTo>
                  <a:cubicBezTo>
                    <a:pt x="19" y="111"/>
                    <a:pt x="12" y="113"/>
                    <a:pt x="10" y="119"/>
                  </a:cubicBezTo>
                  <a:cubicBezTo>
                    <a:pt x="3" y="133"/>
                    <a:pt x="0" y="146"/>
                    <a:pt x="0" y="159"/>
                  </a:cubicBezTo>
                  <a:cubicBezTo>
                    <a:pt x="0" y="174"/>
                    <a:pt x="2" y="187"/>
                    <a:pt x="5" y="199"/>
                  </a:cubicBezTo>
                  <a:cubicBezTo>
                    <a:pt x="6" y="202"/>
                    <a:pt x="8" y="204"/>
                    <a:pt x="10" y="205"/>
                  </a:cubicBezTo>
                  <a:cubicBezTo>
                    <a:pt x="16" y="208"/>
                    <a:pt x="22" y="208"/>
                    <a:pt x="29" y="205"/>
                  </a:cubicBezTo>
                  <a:cubicBezTo>
                    <a:pt x="33" y="203"/>
                    <a:pt x="36" y="211"/>
                    <a:pt x="31" y="213"/>
                  </a:cubicBezTo>
                  <a:cubicBezTo>
                    <a:pt x="29" y="214"/>
                    <a:pt x="27" y="214"/>
                    <a:pt x="26" y="215"/>
                  </a:cubicBezTo>
                  <a:cubicBezTo>
                    <a:pt x="19" y="216"/>
                    <a:pt x="16" y="223"/>
                    <a:pt x="20" y="229"/>
                  </a:cubicBezTo>
                  <a:cubicBezTo>
                    <a:pt x="24" y="235"/>
                    <a:pt x="29" y="240"/>
                    <a:pt x="34" y="245"/>
                  </a:cubicBezTo>
                  <a:cubicBezTo>
                    <a:pt x="38" y="249"/>
                    <a:pt x="45" y="248"/>
                    <a:pt x="48" y="243"/>
                  </a:cubicBezTo>
                  <a:cubicBezTo>
                    <a:pt x="54" y="233"/>
                    <a:pt x="62" y="224"/>
                    <a:pt x="71" y="217"/>
                  </a:cubicBezTo>
                  <a:cubicBezTo>
                    <a:pt x="85" y="205"/>
                    <a:pt x="103" y="198"/>
                    <a:pt x="118" y="186"/>
                  </a:cubicBezTo>
                  <a:cubicBezTo>
                    <a:pt x="122" y="183"/>
                    <a:pt x="128" y="189"/>
                    <a:pt x="124" y="192"/>
                  </a:cubicBezTo>
                  <a:cubicBezTo>
                    <a:pt x="109" y="204"/>
                    <a:pt x="91" y="210"/>
                    <a:pt x="77" y="222"/>
                  </a:cubicBezTo>
                  <a:cubicBezTo>
                    <a:pt x="68" y="230"/>
                    <a:pt x="61" y="239"/>
                    <a:pt x="55" y="248"/>
                  </a:cubicBezTo>
                  <a:cubicBezTo>
                    <a:pt x="52" y="252"/>
                    <a:pt x="54" y="259"/>
                    <a:pt x="58" y="261"/>
                  </a:cubicBezTo>
                  <a:cubicBezTo>
                    <a:pt x="68" y="266"/>
                    <a:pt x="79" y="270"/>
                    <a:pt x="91" y="273"/>
                  </a:cubicBezTo>
                  <a:cubicBezTo>
                    <a:pt x="103" y="276"/>
                    <a:pt x="116" y="271"/>
                    <a:pt x="123" y="261"/>
                  </a:cubicBezTo>
                  <a:cubicBezTo>
                    <a:pt x="133" y="246"/>
                    <a:pt x="152" y="234"/>
                    <a:pt x="176" y="229"/>
                  </a:cubicBezTo>
                  <a:cubicBezTo>
                    <a:pt x="189" y="226"/>
                    <a:pt x="199" y="215"/>
                    <a:pt x="199" y="201"/>
                  </a:cubicBezTo>
                  <a:cubicBezTo>
                    <a:pt x="199" y="157"/>
                    <a:pt x="199" y="157"/>
                    <a:pt x="199" y="157"/>
                  </a:cubicBezTo>
                  <a:cubicBezTo>
                    <a:pt x="199" y="151"/>
                    <a:pt x="192" y="146"/>
                    <a:pt x="186" y="149"/>
                  </a:cubicBezTo>
                  <a:cubicBezTo>
                    <a:pt x="173" y="154"/>
                    <a:pt x="162" y="160"/>
                    <a:pt x="164" y="173"/>
                  </a:cubicBezTo>
                  <a:cubicBezTo>
                    <a:pt x="166" y="181"/>
                    <a:pt x="168" y="192"/>
                    <a:pt x="162" y="200"/>
                  </a:cubicBezTo>
                  <a:cubicBezTo>
                    <a:pt x="148" y="219"/>
                    <a:pt x="120" y="221"/>
                    <a:pt x="106" y="240"/>
                  </a:cubicBezTo>
                  <a:cubicBezTo>
                    <a:pt x="103" y="244"/>
                    <a:pt x="96" y="240"/>
                    <a:pt x="99" y="236"/>
                  </a:cubicBezTo>
                  <a:cubicBezTo>
                    <a:pt x="114" y="216"/>
                    <a:pt x="163" y="209"/>
                    <a:pt x="157" y="179"/>
                  </a:cubicBezTo>
                  <a:cubicBezTo>
                    <a:pt x="151" y="150"/>
                    <a:pt x="175" y="148"/>
                    <a:pt x="194" y="138"/>
                  </a:cubicBezTo>
                  <a:cubicBezTo>
                    <a:pt x="197" y="137"/>
                    <a:pt x="199" y="133"/>
                    <a:pt x="199" y="130"/>
                  </a:cubicBezTo>
                  <a:cubicBezTo>
                    <a:pt x="199" y="120"/>
                    <a:pt x="199" y="120"/>
                    <a:pt x="199" y="120"/>
                  </a:cubicBezTo>
                  <a:cubicBezTo>
                    <a:pt x="199" y="113"/>
                    <a:pt x="192" y="109"/>
                    <a:pt x="186" y="111"/>
                  </a:cubicBezTo>
                  <a:cubicBezTo>
                    <a:pt x="182" y="112"/>
                    <a:pt x="176" y="113"/>
                    <a:pt x="171" y="113"/>
                  </a:cubicBezTo>
                  <a:cubicBezTo>
                    <a:pt x="166" y="113"/>
                    <a:pt x="166" y="105"/>
                    <a:pt x="171" y="105"/>
                  </a:cubicBezTo>
                  <a:cubicBezTo>
                    <a:pt x="181" y="105"/>
                    <a:pt x="190" y="103"/>
                    <a:pt x="196" y="95"/>
                  </a:cubicBezTo>
                  <a:cubicBezTo>
                    <a:pt x="198" y="93"/>
                    <a:pt x="199" y="91"/>
                    <a:pt x="199" y="89"/>
                  </a:cubicBezTo>
                  <a:cubicBezTo>
                    <a:pt x="199" y="81"/>
                    <a:pt x="199" y="81"/>
                    <a:pt x="199" y="81"/>
                  </a:cubicBezTo>
                  <a:cubicBezTo>
                    <a:pt x="199" y="74"/>
                    <a:pt x="192" y="70"/>
                    <a:pt x="186" y="72"/>
                  </a:cubicBezTo>
                  <a:cubicBezTo>
                    <a:pt x="173" y="77"/>
                    <a:pt x="158" y="78"/>
                    <a:pt x="145" y="82"/>
                  </a:cubicBezTo>
                  <a:cubicBezTo>
                    <a:pt x="143" y="82"/>
                    <a:pt x="141" y="83"/>
                    <a:pt x="139" y="84"/>
                  </a:cubicBezTo>
                  <a:cubicBezTo>
                    <a:pt x="134" y="86"/>
                    <a:pt x="132" y="91"/>
                    <a:pt x="134" y="96"/>
                  </a:cubicBezTo>
                  <a:cubicBezTo>
                    <a:pt x="141" y="113"/>
                    <a:pt x="142" y="133"/>
                    <a:pt x="130" y="147"/>
                  </a:cubicBezTo>
                  <a:cubicBezTo>
                    <a:pt x="105" y="176"/>
                    <a:pt x="72" y="160"/>
                    <a:pt x="41" y="166"/>
                  </a:cubicBezTo>
                  <a:cubicBezTo>
                    <a:pt x="36" y="167"/>
                    <a:pt x="34" y="159"/>
                    <a:pt x="39" y="158"/>
                  </a:cubicBezTo>
                  <a:cubicBezTo>
                    <a:pt x="60" y="155"/>
                    <a:pt x="85" y="164"/>
                    <a:pt x="105" y="156"/>
                  </a:cubicBezTo>
                  <a:cubicBezTo>
                    <a:pt x="129" y="146"/>
                    <a:pt x="136" y="122"/>
                    <a:pt x="127" y="100"/>
                  </a:cubicBezTo>
                  <a:cubicBezTo>
                    <a:pt x="125" y="95"/>
                    <a:pt x="119" y="93"/>
                    <a:pt x="114" y="95"/>
                  </a:cubicBezTo>
                  <a:cubicBezTo>
                    <a:pt x="99" y="102"/>
                    <a:pt x="84" y="107"/>
                    <a:pt x="65" y="95"/>
                  </a:cubicBezTo>
                  <a:cubicBezTo>
                    <a:pt x="60" y="92"/>
                    <a:pt x="64" y="85"/>
                    <a:pt x="69" y="88"/>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39" name="Freeform 52"/>
            <p:cNvSpPr/>
            <p:nvPr/>
          </p:nvSpPr>
          <p:spPr bwMode="auto">
            <a:xfrm>
              <a:off x="8116888" y="2733676"/>
              <a:ext cx="242888" cy="336550"/>
            </a:xfrm>
            <a:custGeom>
              <a:avLst/>
              <a:gdLst>
                <a:gd name="T0" fmla="*/ 51 w 199"/>
                <a:gd name="T1" fmla="*/ 73 h 276"/>
                <a:gd name="T2" fmla="*/ 0 w 199"/>
                <a:gd name="T3" fmla="*/ 49 h 276"/>
                <a:gd name="T4" fmla="*/ 37 w 199"/>
                <a:gd name="T5" fmla="*/ 4 h 276"/>
                <a:gd name="T6" fmla="*/ 118 w 199"/>
                <a:gd name="T7" fmla="*/ 56 h 276"/>
                <a:gd name="T8" fmla="*/ 42 w 199"/>
                <a:gd name="T9" fmla="*/ 31 h 276"/>
                <a:gd name="T10" fmla="*/ 111 w 199"/>
                <a:gd name="T11" fmla="*/ 65 h 276"/>
                <a:gd name="T12" fmla="*/ 142 w 199"/>
                <a:gd name="T13" fmla="*/ 57 h 276"/>
                <a:gd name="T14" fmla="*/ 174 w 199"/>
                <a:gd name="T15" fmla="*/ 106 h 276"/>
                <a:gd name="T16" fmla="*/ 99 w 199"/>
                <a:gd name="T17" fmla="*/ 134 h 276"/>
                <a:gd name="T18" fmla="*/ 189 w 199"/>
                <a:gd name="T19" fmla="*/ 119 h 276"/>
                <a:gd name="T20" fmla="*/ 193 w 199"/>
                <a:gd name="T21" fmla="*/ 199 h 276"/>
                <a:gd name="T22" fmla="*/ 170 w 199"/>
                <a:gd name="T23" fmla="*/ 205 h 276"/>
                <a:gd name="T24" fmla="*/ 173 w 199"/>
                <a:gd name="T25" fmla="*/ 215 h 276"/>
                <a:gd name="T26" fmla="*/ 165 w 199"/>
                <a:gd name="T27" fmla="*/ 245 h 276"/>
                <a:gd name="T28" fmla="*/ 128 w 199"/>
                <a:gd name="T29" fmla="*/ 217 h 276"/>
                <a:gd name="T30" fmla="*/ 75 w 199"/>
                <a:gd name="T31" fmla="*/ 192 h 276"/>
                <a:gd name="T32" fmla="*/ 144 w 199"/>
                <a:gd name="T33" fmla="*/ 248 h 276"/>
                <a:gd name="T34" fmla="*/ 108 w 199"/>
                <a:gd name="T35" fmla="*/ 273 h 276"/>
                <a:gd name="T36" fmla="*/ 23 w 199"/>
                <a:gd name="T37" fmla="*/ 229 h 276"/>
                <a:gd name="T38" fmla="*/ 0 w 199"/>
                <a:gd name="T39" fmla="*/ 157 h 276"/>
                <a:gd name="T40" fmla="*/ 35 w 199"/>
                <a:gd name="T41" fmla="*/ 173 h 276"/>
                <a:gd name="T42" fmla="*/ 93 w 199"/>
                <a:gd name="T43" fmla="*/ 240 h 276"/>
                <a:gd name="T44" fmla="*/ 42 w 199"/>
                <a:gd name="T45" fmla="*/ 179 h 276"/>
                <a:gd name="T46" fmla="*/ 0 w 199"/>
                <a:gd name="T47" fmla="*/ 130 h 276"/>
                <a:gd name="T48" fmla="*/ 13 w 199"/>
                <a:gd name="T49" fmla="*/ 111 h 276"/>
                <a:gd name="T50" fmla="*/ 28 w 199"/>
                <a:gd name="T51" fmla="*/ 105 h 276"/>
                <a:gd name="T52" fmla="*/ 0 w 199"/>
                <a:gd name="T53" fmla="*/ 89 h 276"/>
                <a:gd name="T54" fmla="*/ 13 w 199"/>
                <a:gd name="T55" fmla="*/ 72 h 276"/>
                <a:gd name="T56" fmla="*/ 60 w 199"/>
                <a:gd name="T57" fmla="*/ 84 h 276"/>
                <a:gd name="T58" fmla="*/ 69 w 199"/>
                <a:gd name="T59" fmla="*/ 147 h 276"/>
                <a:gd name="T60" fmla="*/ 160 w 199"/>
                <a:gd name="T61" fmla="*/ 158 h 276"/>
                <a:gd name="T62" fmla="*/ 72 w 199"/>
                <a:gd name="T63" fmla="*/ 100 h 276"/>
                <a:gd name="T64" fmla="*/ 134 w 199"/>
                <a:gd name="T65" fmla="*/ 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276">
                  <a:moveTo>
                    <a:pt x="130" y="88"/>
                  </a:moveTo>
                  <a:cubicBezTo>
                    <a:pt x="100" y="106"/>
                    <a:pt x="79" y="79"/>
                    <a:pt x="51" y="73"/>
                  </a:cubicBezTo>
                  <a:cubicBezTo>
                    <a:pt x="35" y="69"/>
                    <a:pt x="13" y="69"/>
                    <a:pt x="2" y="55"/>
                  </a:cubicBezTo>
                  <a:cubicBezTo>
                    <a:pt x="1" y="53"/>
                    <a:pt x="0" y="51"/>
                    <a:pt x="0" y="49"/>
                  </a:cubicBezTo>
                  <a:cubicBezTo>
                    <a:pt x="0" y="30"/>
                    <a:pt x="0" y="30"/>
                    <a:pt x="0" y="30"/>
                  </a:cubicBezTo>
                  <a:cubicBezTo>
                    <a:pt x="0" y="13"/>
                    <a:pt x="18" y="0"/>
                    <a:pt x="37" y="4"/>
                  </a:cubicBezTo>
                  <a:cubicBezTo>
                    <a:pt x="68" y="10"/>
                    <a:pt x="96" y="23"/>
                    <a:pt x="120" y="39"/>
                  </a:cubicBezTo>
                  <a:cubicBezTo>
                    <a:pt x="127" y="44"/>
                    <a:pt x="125" y="53"/>
                    <a:pt x="118" y="56"/>
                  </a:cubicBezTo>
                  <a:cubicBezTo>
                    <a:pt x="107" y="59"/>
                    <a:pt x="89" y="52"/>
                    <a:pt x="81" y="47"/>
                  </a:cubicBezTo>
                  <a:cubicBezTo>
                    <a:pt x="68" y="38"/>
                    <a:pt x="58" y="31"/>
                    <a:pt x="42" y="31"/>
                  </a:cubicBezTo>
                  <a:cubicBezTo>
                    <a:pt x="37" y="31"/>
                    <a:pt x="37" y="39"/>
                    <a:pt x="42" y="39"/>
                  </a:cubicBezTo>
                  <a:cubicBezTo>
                    <a:pt x="68" y="40"/>
                    <a:pt x="84" y="67"/>
                    <a:pt x="111" y="65"/>
                  </a:cubicBezTo>
                  <a:cubicBezTo>
                    <a:pt x="119" y="64"/>
                    <a:pt x="126" y="61"/>
                    <a:pt x="129" y="57"/>
                  </a:cubicBezTo>
                  <a:cubicBezTo>
                    <a:pt x="133" y="53"/>
                    <a:pt x="139" y="53"/>
                    <a:pt x="142" y="57"/>
                  </a:cubicBezTo>
                  <a:cubicBezTo>
                    <a:pt x="155" y="68"/>
                    <a:pt x="166" y="81"/>
                    <a:pt x="175" y="94"/>
                  </a:cubicBezTo>
                  <a:cubicBezTo>
                    <a:pt x="178" y="98"/>
                    <a:pt x="177" y="103"/>
                    <a:pt x="174" y="106"/>
                  </a:cubicBezTo>
                  <a:cubicBezTo>
                    <a:pt x="154" y="123"/>
                    <a:pt x="126" y="141"/>
                    <a:pt x="103" y="127"/>
                  </a:cubicBezTo>
                  <a:cubicBezTo>
                    <a:pt x="99" y="124"/>
                    <a:pt x="95" y="131"/>
                    <a:pt x="99" y="134"/>
                  </a:cubicBezTo>
                  <a:cubicBezTo>
                    <a:pt x="124" y="149"/>
                    <a:pt x="153" y="134"/>
                    <a:pt x="175" y="115"/>
                  </a:cubicBezTo>
                  <a:cubicBezTo>
                    <a:pt x="180" y="111"/>
                    <a:pt x="187" y="113"/>
                    <a:pt x="189" y="119"/>
                  </a:cubicBezTo>
                  <a:cubicBezTo>
                    <a:pt x="195" y="133"/>
                    <a:pt x="199" y="146"/>
                    <a:pt x="199" y="159"/>
                  </a:cubicBezTo>
                  <a:cubicBezTo>
                    <a:pt x="199" y="174"/>
                    <a:pt x="197" y="187"/>
                    <a:pt x="193" y="199"/>
                  </a:cubicBezTo>
                  <a:cubicBezTo>
                    <a:pt x="193" y="202"/>
                    <a:pt x="191" y="204"/>
                    <a:pt x="189" y="205"/>
                  </a:cubicBezTo>
                  <a:cubicBezTo>
                    <a:pt x="183" y="208"/>
                    <a:pt x="177" y="208"/>
                    <a:pt x="170" y="205"/>
                  </a:cubicBezTo>
                  <a:cubicBezTo>
                    <a:pt x="165" y="203"/>
                    <a:pt x="163" y="211"/>
                    <a:pt x="168" y="213"/>
                  </a:cubicBezTo>
                  <a:cubicBezTo>
                    <a:pt x="170" y="214"/>
                    <a:pt x="171" y="214"/>
                    <a:pt x="173" y="215"/>
                  </a:cubicBezTo>
                  <a:cubicBezTo>
                    <a:pt x="180" y="216"/>
                    <a:pt x="183" y="223"/>
                    <a:pt x="179" y="229"/>
                  </a:cubicBezTo>
                  <a:cubicBezTo>
                    <a:pt x="175" y="235"/>
                    <a:pt x="170" y="240"/>
                    <a:pt x="165" y="245"/>
                  </a:cubicBezTo>
                  <a:cubicBezTo>
                    <a:pt x="160" y="249"/>
                    <a:pt x="154" y="248"/>
                    <a:pt x="151" y="243"/>
                  </a:cubicBezTo>
                  <a:cubicBezTo>
                    <a:pt x="145" y="233"/>
                    <a:pt x="137" y="224"/>
                    <a:pt x="128" y="217"/>
                  </a:cubicBezTo>
                  <a:cubicBezTo>
                    <a:pt x="113" y="205"/>
                    <a:pt x="95" y="198"/>
                    <a:pt x="81" y="186"/>
                  </a:cubicBezTo>
                  <a:cubicBezTo>
                    <a:pt x="77" y="183"/>
                    <a:pt x="71" y="189"/>
                    <a:pt x="75" y="192"/>
                  </a:cubicBezTo>
                  <a:cubicBezTo>
                    <a:pt x="90" y="204"/>
                    <a:pt x="108" y="210"/>
                    <a:pt x="122" y="222"/>
                  </a:cubicBezTo>
                  <a:cubicBezTo>
                    <a:pt x="131" y="230"/>
                    <a:pt x="138" y="239"/>
                    <a:pt x="144" y="248"/>
                  </a:cubicBezTo>
                  <a:cubicBezTo>
                    <a:pt x="147" y="252"/>
                    <a:pt x="145" y="259"/>
                    <a:pt x="140" y="261"/>
                  </a:cubicBezTo>
                  <a:cubicBezTo>
                    <a:pt x="131" y="266"/>
                    <a:pt x="120" y="270"/>
                    <a:pt x="108" y="273"/>
                  </a:cubicBezTo>
                  <a:cubicBezTo>
                    <a:pt x="96" y="276"/>
                    <a:pt x="83" y="271"/>
                    <a:pt x="76" y="261"/>
                  </a:cubicBezTo>
                  <a:cubicBezTo>
                    <a:pt x="66" y="246"/>
                    <a:pt x="47" y="234"/>
                    <a:pt x="23" y="229"/>
                  </a:cubicBezTo>
                  <a:cubicBezTo>
                    <a:pt x="10" y="226"/>
                    <a:pt x="0" y="215"/>
                    <a:pt x="0" y="201"/>
                  </a:cubicBezTo>
                  <a:cubicBezTo>
                    <a:pt x="0" y="157"/>
                    <a:pt x="0" y="157"/>
                    <a:pt x="0" y="157"/>
                  </a:cubicBezTo>
                  <a:cubicBezTo>
                    <a:pt x="0" y="151"/>
                    <a:pt x="7" y="146"/>
                    <a:pt x="13" y="149"/>
                  </a:cubicBezTo>
                  <a:cubicBezTo>
                    <a:pt x="26" y="154"/>
                    <a:pt x="37" y="160"/>
                    <a:pt x="35" y="173"/>
                  </a:cubicBezTo>
                  <a:cubicBezTo>
                    <a:pt x="33" y="181"/>
                    <a:pt x="31" y="192"/>
                    <a:pt x="37" y="200"/>
                  </a:cubicBezTo>
                  <a:cubicBezTo>
                    <a:pt x="51" y="219"/>
                    <a:pt x="79" y="221"/>
                    <a:pt x="93" y="240"/>
                  </a:cubicBezTo>
                  <a:cubicBezTo>
                    <a:pt x="96" y="244"/>
                    <a:pt x="103" y="240"/>
                    <a:pt x="100" y="236"/>
                  </a:cubicBezTo>
                  <a:cubicBezTo>
                    <a:pt x="85" y="216"/>
                    <a:pt x="36" y="209"/>
                    <a:pt x="42" y="179"/>
                  </a:cubicBezTo>
                  <a:cubicBezTo>
                    <a:pt x="47" y="150"/>
                    <a:pt x="24" y="148"/>
                    <a:pt x="5" y="138"/>
                  </a:cubicBezTo>
                  <a:cubicBezTo>
                    <a:pt x="2" y="137"/>
                    <a:pt x="0" y="133"/>
                    <a:pt x="0" y="130"/>
                  </a:cubicBezTo>
                  <a:cubicBezTo>
                    <a:pt x="0" y="120"/>
                    <a:pt x="0" y="120"/>
                    <a:pt x="0" y="120"/>
                  </a:cubicBezTo>
                  <a:cubicBezTo>
                    <a:pt x="0" y="113"/>
                    <a:pt x="6" y="109"/>
                    <a:pt x="13" y="111"/>
                  </a:cubicBezTo>
                  <a:cubicBezTo>
                    <a:pt x="17" y="112"/>
                    <a:pt x="22" y="113"/>
                    <a:pt x="28" y="113"/>
                  </a:cubicBezTo>
                  <a:cubicBezTo>
                    <a:pt x="33" y="113"/>
                    <a:pt x="33" y="105"/>
                    <a:pt x="28" y="105"/>
                  </a:cubicBezTo>
                  <a:cubicBezTo>
                    <a:pt x="17" y="105"/>
                    <a:pt x="9" y="103"/>
                    <a:pt x="2" y="95"/>
                  </a:cubicBezTo>
                  <a:cubicBezTo>
                    <a:pt x="1" y="93"/>
                    <a:pt x="0" y="91"/>
                    <a:pt x="0" y="89"/>
                  </a:cubicBezTo>
                  <a:cubicBezTo>
                    <a:pt x="0" y="81"/>
                    <a:pt x="0" y="81"/>
                    <a:pt x="0" y="81"/>
                  </a:cubicBezTo>
                  <a:cubicBezTo>
                    <a:pt x="0" y="74"/>
                    <a:pt x="7" y="70"/>
                    <a:pt x="13" y="72"/>
                  </a:cubicBezTo>
                  <a:cubicBezTo>
                    <a:pt x="26" y="77"/>
                    <a:pt x="41" y="78"/>
                    <a:pt x="54" y="82"/>
                  </a:cubicBezTo>
                  <a:cubicBezTo>
                    <a:pt x="56" y="82"/>
                    <a:pt x="58" y="83"/>
                    <a:pt x="60" y="84"/>
                  </a:cubicBezTo>
                  <a:cubicBezTo>
                    <a:pt x="65" y="86"/>
                    <a:pt x="67" y="91"/>
                    <a:pt x="65" y="96"/>
                  </a:cubicBezTo>
                  <a:cubicBezTo>
                    <a:pt x="58" y="113"/>
                    <a:pt x="57" y="133"/>
                    <a:pt x="69" y="147"/>
                  </a:cubicBezTo>
                  <a:cubicBezTo>
                    <a:pt x="93" y="176"/>
                    <a:pt x="126" y="160"/>
                    <a:pt x="158" y="166"/>
                  </a:cubicBezTo>
                  <a:cubicBezTo>
                    <a:pt x="163" y="167"/>
                    <a:pt x="165" y="159"/>
                    <a:pt x="160" y="158"/>
                  </a:cubicBezTo>
                  <a:cubicBezTo>
                    <a:pt x="139" y="155"/>
                    <a:pt x="114" y="164"/>
                    <a:pt x="94" y="156"/>
                  </a:cubicBezTo>
                  <a:cubicBezTo>
                    <a:pt x="70" y="146"/>
                    <a:pt x="63" y="122"/>
                    <a:pt x="72" y="100"/>
                  </a:cubicBezTo>
                  <a:cubicBezTo>
                    <a:pt x="74" y="95"/>
                    <a:pt x="80" y="93"/>
                    <a:pt x="84" y="95"/>
                  </a:cubicBezTo>
                  <a:cubicBezTo>
                    <a:pt x="100" y="102"/>
                    <a:pt x="115" y="107"/>
                    <a:pt x="134" y="95"/>
                  </a:cubicBezTo>
                  <a:cubicBezTo>
                    <a:pt x="139" y="92"/>
                    <a:pt x="134" y="85"/>
                    <a:pt x="130" y="88"/>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40" name="Freeform 53"/>
            <p:cNvSpPr>
              <a:spLocks noEditPoints="1"/>
            </p:cNvSpPr>
            <p:nvPr/>
          </p:nvSpPr>
          <p:spPr bwMode="auto">
            <a:xfrm>
              <a:off x="7797800" y="3048001"/>
              <a:ext cx="276225" cy="155575"/>
            </a:xfrm>
            <a:custGeom>
              <a:avLst/>
              <a:gdLst>
                <a:gd name="T0" fmla="*/ 203 w 226"/>
                <a:gd name="T1" fmla="*/ 109 h 128"/>
                <a:gd name="T2" fmla="*/ 226 w 226"/>
                <a:gd name="T3" fmla="*/ 87 h 128"/>
                <a:gd name="T4" fmla="*/ 226 w 226"/>
                <a:gd name="T5" fmla="*/ 6 h 128"/>
                <a:gd name="T6" fmla="*/ 220 w 226"/>
                <a:gd name="T7" fmla="*/ 0 h 128"/>
                <a:gd name="T8" fmla="*/ 214 w 226"/>
                <a:gd name="T9" fmla="*/ 6 h 128"/>
                <a:gd name="T10" fmla="*/ 214 w 226"/>
                <a:gd name="T11" fmla="*/ 87 h 128"/>
                <a:gd name="T12" fmla="*/ 203 w 226"/>
                <a:gd name="T13" fmla="*/ 97 h 128"/>
                <a:gd name="T14" fmla="*/ 48 w 226"/>
                <a:gd name="T15" fmla="*/ 97 h 128"/>
                <a:gd name="T16" fmla="*/ 25 w 226"/>
                <a:gd name="T17" fmla="*/ 79 h 128"/>
                <a:gd name="T18" fmla="*/ 0 w 226"/>
                <a:gd name="T19" fmla="*/ 103 h 128"/>
                <a:gd name="T20" fmla="*/ 25 w 226"/>
                <a:gd name="T21" fmla="*/ 128 h 128"/>
                <a:gd name="T22" fmla="*/ 48 w 226"/>
                <a:gd name="T23" fmla="*/ 109 h 128"/>
                <a:gd name="T24" fmla="*/ 203 w 226"/>
                <a:gd name="T25" fmla="*/ 109 h 128"/>
                <a:gd name="T26" fmla="*/ 25 w 226"/>
                <a:gd name="T27" fmla="*/ 116 h 128"/>
                <a:gd name="T28" fmla="*/ 12 w 226"/>
                <a:gd name="T29" fmla="*/ 103 h 128"/>
                <a:gd name="T30" fmla="*/ 25 w 226"/>
                <a:gd name="T31" fmla="*/ 91 h 128"/>
                <a:gd name="T32" fmla="*/ 37 w 226"/>
                <a:gd name="T33" fmla="*/ 103 h 128"/>
                <a:gd name="T34" fmla="*/ 25 w 226"/>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 h="128">
                  <a:moveTo>
                    <a:pt x="203" y="109"/>
                  </a:moveTo>
                  <a:cubicBezTo>
                    <a:pt x="216" y="109"/>
                    <a:pt x="226" y="99"/>
                    <a:pt x="226" y="87"/>
                  </a:cubicBezTo>
                  <a:cubicBezTo>
                    <a:pt x="226" y="6"/>
                    <a:pt x="226" y="6"/>
                    <a:pt x="226" y="6"/>
                  </a:cubicBezTo>
                  <a:cubicBezTo>
                    <a:pt x="226" y="3"/>
                    <a:pt x="223" y="0"/>
                    <a:pt x="220" y="0"/>
                  </a:cubicBezTo>
                  <a:cubicBezTo>
                    <a:pt x="216" y="0"/>
                    <a:pt x="214" y="3"/>
                    <a:pt x="214" y="6"/>
                  </a:cubicBezTo>
                  <a:cubicBezTo>
                    <a:pt x="214" y="87"/>
                    <a:pt x="214" y="87"/>
                    <a:pt x="214" y="87"/>
                  </a:cubicBezTo>
                  <a:cubicBezTo>
                    <a:pt x="214" y="93"/>
                    <a:pt x="209" y="97"/>
                    <a:pt x="203" y="97"/>
                  </a:cubicBezTo>
                  <a:cubicBezTo>
                    <a:pt x="48" y="97"/>
                    <a:pt x="48" y="97"/>
                    <a:pt x="48" y="97"/>
                  </a:cubicBezTo>
                  <a:cubicBezTo>
                    <a:pt x="45" y="87"/>
                    <a:pt x="36" y="79"/>
                    <a:pt x="25" y="79"/>
                  </a:cubicBezTo>
                  <a:cubicBezTo>
                    <a:pt x="11" y="79"/>
                    <a:pt x="0" y="90"/>
                    <a:pt x="0" y="103"/>
                  </a:cubicBezTo>
                  <a:cubicBezTo>
                    <a:pt x="0" y="117"/>
                    <a:pt x="11" y="128"/>
                    <a:pt x="25" y="128"/>
                  </a:cubicBezTo>
                  <a:cubicBezTo>
                    <a:pt x="36" y="128"/>
                    <a:pt x="45" y="120"/>
                    <a:pt x="48" y="109"/>
                  </a:cubicBezTo>
                  <a:lnTo>
                    <a:pt x="203" y="109"/>
                  </a:lnTo>
                  <a:close/>
                  <a:moveTo>
                    <a:pt x="25" y="116"/>
                  </a:moveTo>
                  <a:cubicBezTo>
                    <a:pt x="18" y="116"/>
                    <a:pt x="12" y="110"/>
                    <a:pt x="12" y="103"/>
                  </a:cubicBezTo>
                  <a:cubicBezTo>
                    <a:pt x="12" y="97"/>
                    <a:pt x="18" y="91"/>
                    <a:pt x="25" y="91"/>
                  </a:cubicBezTo>
                  <a:cubicBezTo>
                    <a:pt x="31" y="91"/>
                    <a:pt x="37" y="97"/>
                    <a:pt x="37" y="103"/>
                  </a:cubicBezTo>
                  <a:cubicBezTo>
                    <a:pt x="37" y="110"/>
                    <a:pt x="31" y="116"/>
                    <a:pt x="25" y="116"/>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41" name="Freeform 54"/>
            <p:cNvSpPr>
              <a:spLocks noEditPoints="1"/>
            </p:cNvSpPr>
            <p:nvPr/>
          </p:nvSpPr>
          <p:spPr bwMode="auto">
            <a:xfrm>
              <a:off x="7969250" y="3027363"/>
              <a:ext cx="134938" cy="325438"/>
            </a:xfrm>
            <a:custGeom>
              <a:avLst/>
              <a:gdLst>
                <a:gd name="T0" fmla="*/ 110 w 110"/>
                <a:gd name="T1" fmla="*/ 6 h 266"/>
                <a:gd name="T2" fmla="*/ 104 w 110"/>
                <a:gd name="T3" fmla="*/ 0 h 266"/>
                <a:gd name="T4" fmla="*/ 98 w 110"/>
                <a:gd name="T5" fmla="*/ 6 h 266"/>
                <a:gd name="T6" fmla="*/ 98 w 110"/>
                <a:gd name="T7" fmla="*/ 138 h 266"/>
                <a:gd name="T8" fmla="*/ 87 w 110"/>
                <a:gd name="T9" fmla="*/ 149 h 266"/>
                <a:gd name="T10" fmla="*/ 41 w 110"/>
                <a:gd name="T11" fmla="*/ 149 h 266"/>
                <a:gd name="T12" fmla="*/ 18 w 110"/>
                <a:gd name="T13" fmla="*/ 172 h 266"/>
                <a:gd name="T14" fmla="*/ 18 w 110"/>
                <a:gd name="T15" fmla="*/ 218 h 266"/>
                <a:gd name="T16" fmla="*/ 0 w 110"/>
                <a:gd name="T17" fmla="*/ 241 h 266"/>
                <a:gd name="T18" fmla="*/ 24 w 110"/>
                <a:gd name="T19" fmla="*/ 266 h 266"/>
                <a:gd name="T20" fmla="*/ 49 w 110"/>
                <a:gd name="T21" fmla="*/ 241 h 266"/>
                <a:gd name="T22" fmla="*/ 30 w 110"/>
                <a:gd name="T23" fmla="*/ 218 h 266"/>
                <a:gd name="T24" fmla="*/ 30 w 110"/>
                <a:gd name="T25" fmla="*/ 172 h 266"/>
                <a:gd name="T26" fmla="*/ 41 w 110"/>
                <a:gd name="T27" fmla="*/ 161 h 266"/>
                <a:gd name="T28" fmla="*/ 87 w 110"/>
                <a:gd name="T29" fmla="*/ 161 h 266"/>
                <a:gd name="T30" fmla="*/ 110 w 110"/>
                <a:gd name="T31" fmla="*/ 138 h 266"/>
                <a:gd name="T32" fmla="*/ 110 w 110"/>
                <a:gd name="T33" fmla="*/ 6 h 266"/>
                <a:gd name="T34" fmla="*/ 37 w 110"/>
                <a:gd name="T35" fmla="*/ 241 h 266"/>
                <a:gd name="T36" fmla="*/ 24 w 110"/>
                <a:gd name="T37" fmla="*/ 254 h 266"/>
                <a:gd name="T38" fmla="*/ 12 w 110"/>
                <a:gd name="T39" fmla="*/ 241 h 266"/>
                <a:gd name="T40" fmla="*/ 24 w 110"/>
                <a:gd name="T41" fmla="*/ 229 h 266"/>
                <a:gd name="T42" fmla="*/ 37 w 110"/>
                <a:gd name="T43" fmla="*/ 2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66">
                  <a:moveTo>
                    <a:pt x="110" y="6"/>
                  </a:moveTo>
                  <a:cubicBezTo>
                    <a:pt x="110" y="3"/>
                    <a:pt x="107" y="0"/>
                    <a:pt x="104" y="0"/>
                  </a:cubicBezTo>
                  <a:cubicBezTo>
                    <a:pt x="101" y="0"/>
                    <a:pt x="98" y="3"/>
                    <a:pt x="98" y="6"/>
                  </a:cubicBezTo>
                  <a:cubicBezTo>
                    <a:pt x="98" y="138"/>
                    <a:pt x="98" y="138"/>
                    <a:pt x="98" y="138"/>
                  </a:cubicBezTo>
                  <a:cubicBezTo>
                    <a:pt x="98" y="144"/>
                    <a:pt x="93" y="149"/>
                    <a:pt x="87" y="149"/>
                  </a:cubicBezTo>
                  <a:cubicBezTo>
                    <a:pt x="41" y="149"/>
                    <a:pt x="41" y="149"/>
                    <a:pt x="41" y="149"/>
                  </a:cubicBezTo>
                  <a:cubicBezTo>
                    <a:pt x="29" y="149"/>
                    <a:pt x="18" y="159"/>
                    <a:pt x="18" y="172"/>
                  </a:cubicBezTo>
                  <a:cubicBezTo>
                    <a:pt x="18" y="218"/>
                    <a:pt x="18" y="218"/>
                    <a:pt x="18" y="218"/>
                  </a:cubicBezTo>
                  <a:cubicBezTo>
                    <a:pt x="8" y="221"/>
                    <a:pt x="0" y="230"/>
                    <a:pt x="0" y="241"/>
                  </a:cubicBezTo>
                  <a:cubicBezTo>
                    <a:pt x="0" y="255"/>
                    <a:pt x="11" y="266"/>
                    <a:pt x="24" y="266"/>
                  </a:cubicBezTo>
                  <a:cubicBezTo>
                    <a:pt x="38" y="266"/>
                    <a:pt x="49" y="255"/>
                    <a:pt x="49" y="241"/>
                  </a:cubicBezTo>
                  <a:cubicBezTo>
                    <a:pt x="49" y="230"/>
                    <a:pt x="41" y="221"/>
                    <a:pt x="30" y="218"/>
                  </a:cubicBezTo>
                  <a:cubicBezTo>
                    <a:pt x="30" y="172"/>
                    <a:pt x="30" y="172"/>
                    <a:pt x="30" y="172"/>
                  </a:cubicBezTo>
                  <a:cubicBezTo>
                    <a:pt x="30" y="166"/>
                    <a:pt x="35" y="161"/>
                    <a:pt x="41" y="161"/>
                  </a:cubicBezTo>
                  <a:cubicBezTo>
                    <a:pt x="87" y="161"/>
                    <a:pt x="87" y="161"/>
                    <a:pt x="87" y="161"/>
                  </a:cubicBezTo>
                  <a:cubicBezTo>
                    <a:pt x="100" y="161"/>
                    <a:pt x="110" y="151"/>
                    <a:pt x="110" y="138"/>
                  </a:cubicBezTo>
                  <a:lnTo>
                    <a:pt x="110" y="6"/>
                  </a:lnTo>
                  <a:close/>
                  <a:moveTo>
                    <a:pt x="37" y="241"/>
                  </a:moveTo>
                  <a:cubicBezTo>
                    <a:pt x="37" y="248"/>
                    <a:pt x="31" y="254"/>
                    <a:pt x="24" y="254"/>
                  </a:cubicBezTo>
                  <a:cubicBezTo>
                    <a:pt x="18" y="254"/>
                    <a:pt x="12" y="248"/>
                    <a:pt x="12" y="241"/>
                  </a:cubicBezTo>
                  <a:cubicBezTo>
                    <a:pt x="12" y="235"/>
                    <a:pt x="18" y="229"/>
                    <a:pt x="24" y="229"/>
                  </a:cubicBezTo>
                  <a:cubicBezTo>
                    <a:pt x="31" y="229"/>
                    <a:pt x="37" y="235"/>
                    <a:pt x="37" y="241"/>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42" name="Freeform 55"/>
            <p:cNvSpPr>
              <a:spLocks noEditPoints="1"/>
            </p:cNvSpPr>
            <p:nvPr/>
          </p:nvSpPr>
          <p:spPr bwMode="auto">
            <a:xfrm>
              <a:off x="8099425" y="3027363"/>
              <a:ext cx="58738" cy="376238"/>
            </a:xfrm>
            <a:custGeom>
              <a:avLst/>
              <a:gdLst>
                <a:gd name="T0" fmla="*/ 30 w 48"/>
                <a:gd name="T1" fmla="*/ 260 h 307"/>
                <a:gd name="T2" fmla="*/ 30 w 48"/>
                <a:gd name="T3" fmla="*/ 6 h 307"/>
                <a:gd name="T4" fmla="*/ 24 w 48"/>
                <a:gd name="T5" fmla="*/ 0 h 307"/>
                <a:gd name="T6" fmla="*/ 18 w 48"/>
                <a:gd name="T7" fmla="*/ 6 h 307"/>
                <a:gd name="T8" fmla="*/ 18 w 48"/>
                <a:gd name="T9" fmla="*/ 260 h 307"/>
                <a:gd name="T10" fmla="*/ 0 w 48"/>
                <a:gd name="T11" fmla="*/ 283 h 307"/>
                <a:gd name="T12" fmla="*/ 24 w 48"/>
                <a:gd name="T13" fmla="*/ 307 h 307"/>
                <a:gd name="T14" fmla="*/ 48 w 48"/>
                <a:gd name="T15" fmla="*/ 283 h 307"/>
                <a:gd name="T16" fmla="*/ 30 w 48"/>
                <a:gd name="T17" fmla="*/ 260 h 307"/>
                <a:gd name="T18" fmla="*/ 24 w 48"/>
                <a:gd name="T19" fmla="*/ 295 h 307"/>
                <a:gd name="T20" fmla="*/ 12 w 48"/>
                <a:gd name="T21" fmla="*/ 283 h 307"/>
                <a:gd name="T22" fmla="*/ 24 w 48"/>
                <a:gd name="T23" fmla="*/ 271 h 307"/>
                <a:gd name="T24" fmla="*/ 36 w 48"/>
                <a:gd name="T25" fmla="*/ 283 h 307"/>
                <a:gd name="T26" fmla="*/ 24 w 48"/>
                <a:gd name="T27" fmla="*/ 29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07">
                  <a:moveTo>
                    <a:pt x="30" y="260"/>
                  </a:moveTo>
                  <a:cubicBezTo>
                    <a:pt x="30" y="6"/>
                    <a:pt x="30" y="6"/>
                    <a:pt x="30" y="6"/>
                  </a:cubicBezTo>
                  <a:cubicBezTo>
                    <a:pt x="30" y="3"/>
                    <a:pt x="27" y="0"/>
                    <a:pt x="24" y="0"/>
                  </a:cubicBezTo>
                  <a:cubicBezTo>
                    <a:pt x="21" y="0"/>
                    <a:pt x="18" y="3"/>
                    <a:pt x="18" y="6"/>
                  </a:cubicBezTo>
                  <a:cubicBezTo>
                    <a:pt x="18" y="260"/>
                    <a:pt x="18" y="260"/>
                    <a:pt x="18" y="260"/>
                  </a:cubicBezTo>
                  <a:cubicBezTo>
                    <a:pt x="7" y="262"/>
                    <a:pt x="0" y="272"/>
                    <a:pt x="0" y="283"/>
                  </a:cubicBezTo>
                  <a:cubicBezTo>
                    <a:pt x="0" y="296"/>
                    <a:pt x="11" y="307"/>
                    <a:pt x="24" y="307"/>
                  </a:cubicBezTo>
                  <a:cubicBezTo>
                    <a:pt x="37" y="307"/>
                    <a:pt x="48" y="296"/>
                    <a:pt x="48" y="283"/>
                  </a:cubicBezTo>
                  <a:cubicBezTo>
                    <a:pt x="48" y="272"/>
                    <a:pt x="40" y="262"/>
                    <a:pt x="30" y="260"/>
                  </a:cubicBezTo>
                  <a:close/>
                  <a:moveTo>
                    <a:pt x="24" y="295"/>
                  </a:moveTo>
                  <a:cubicBezTo>
                    <a:pt x="17" y="295"/>
                    <a:pt x="12" y="290"/>
                    <a:pt x="12" y="283"/>
                  </a:cubicBezTo>
                  <a:cubicBezTo>
                    <a:pt x="12" y="276"/>
                    <a:pt x="17" y="271"/>
                    <a:pt x="24" y="271"/>
                  </a:cubicBezTo>
                  <a:cubicBezTo>
                    <a:pt x="31" y="271"/>
                    <a:pt x="36" y="276"/>
                    <a:pt x="36" y="283"/>
                  </a:cubicBezTo>
                  <a:cubicBezTo>
                    <a:pt x="36" y="290"/>
                    <a:pt x="31" y="295"/>
                    <a:pt x="24" y="295"/>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43" name="Freeform 56"/>
            <p:cNvSpPr>
              <a:spLocks noEditPoints="1"/>
            </p:cNvSpPr>
            <p:nvPr/>
          </p:nvSpPr>
          <p:spPr bwMode="auto">
            <a:xfrm>
              <a:off x="8151813" y="3048001"/>
              <a:ext cx="258763" cy="117475"/>
            </a:xfrm>
            <a:custGeom>
              <a:avLst/>
              <a:gdLst>
                <a:gd name="T0" fmla="*/ 188 w 212"/>
                <a:gd name="T1" fmla="*/ 49 h 97"/>
                <a:gd name="T2" fmla="*/ 165 w 212"/>
                <a:gd name="T3" fmla="*/ 67 h 97"/>
                <a:gd name="T4" fmla="*/ 23 w 212"/>
                <a:gd name="T5" fmla="*/ 67 h 97"/>
                <a:gd name="T6" fmla="*/ 12 w 212"/>
                <a:gd name="T7" fmla="*/ 56 h 97"/>
                <a:gd name="T8" fmla="*/ 12 w 212"/>
                <a:gd name="T9" fmla="*/ 6 h 97"/>
                <a:gd name="T10" fmla="*/ 6 w 212"/>
                <a:gd name="T11" fmla="*/ 0 h 97"/>
                <a:gd name="T12" fmla="*/ 0 w 212"/>
                <a:gd name="T13" fmla="*/ 6 h 97"/>
                <a:gd name="T14" fmla="*/ 0 w 212"/>
                <a:gd name="T15" fmla="*/ 56 h 97"/>
                <a:gd name="T16" fmla="*/ 23 w 212"/>
                <a:gd name="T17" fmla="*/ 79 h 97"/>
                <a:gd name="T18" fmla="*/ 165 w 212"/>
                <a:gd name="T19" fmla="*/ 79 h 97"/>
                <a:gd name="T20" fmla="*/ 188 w 212"/>
                <a:gd name="T21" fmla="*/ 97 h 97"/>
                <a:gd name="T22" fmla="*/ 212 w 212"/>
                <a:gd name="T23" fmla="*/ 73 h 97"/>
                <a:gd name="T24" fmla="*/ 188 w 212"/>
                <a:gd name="T25" fmla="*/ 49 h 97"/>
                <a:gd name="T26" fmla="*/ 188 w 212"/>
                <a:gd name="T27" fmla="*/ 85 h 97"/>
                <a:gd name="T28" fmla="*/ 176 w 212"/>
                <a:gd name="T29" fmla="*/ 73 h 97"/>
                <a:gd name="T30" fmla="*/ 188 w 212"/>
                <a:gd name="T31" fmla="*/ 61 h 97"/>
                <a:gd name="T32" fmla="*/ 200 w 212"/>
                <a:gd name="T33" fmla="*/ 73 h 97"/>
                <a:gd name="T34" fmla="*/ 188 w 212"/>
                <a:gd name="T35"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97">
                  <a:moveTo>
                    <a:pt x="188" y="49"/>
                  </a:moveTo>
                  <a:cubicBezTo>
                    <a:pt x="177" y="49"/>
                    <a:pt x="167" y="57"/>
                    <a:pt x="165" y="67"/>
                  </a:cubicBezTo>
                  <a:cubicBezTo>
                    <a:pt x="23" y="67"/>
                    <a:pt x="23" y="67"/>
                    <a:pt x="23" y="67"/>
                  </a:cubicBezTo>
                  <a:cubicBezTo>
                    <a:pt x="17" y="67"/>
                    <a:pt x="12" y="62"/>
                    <a:pt x="12" y="56"/>
                  </a:cubicBezTo>
                  <a:cubicBezTo>
                    <a:pt x="12" y="6"/>
                    <a:pt x="12" y="6"/>
                    <a:pt x="12" y="6"/>
                  </a:cubicBezTo>
                  <a:cubicBezTo>
                    <a:pt x="12" y="3"/>
                    <a:pt x="9" y="0"/>
                    <a:pt x="6" y="0"/>
                  </a:cubicBezTo>
                  <a:cubicBezTo>
                    <a:pt x="3" y="0"/>
                    <a:pt x="0" y="3"/>
                    <a:pt x="0" y="6"/>
                  </a:cubicBezTo>
                  <a:cubicBezTo>
                    <a:pt x="0" y="56"/>
                    <a:pt x="0" y="56"/>
                    <a:pt x="0" y="56"/>
                  </a:cubicBezTo>
                  <a:cubicBezTo>
                    <a:pt x="0" y="69"/>
                    <a:pt x="10" y="79"/>
                    <a:pt x="23" y="79"/>
                  </a:cubicBezTo>
                  <a:cubicBezTo>
                    <a:pt x="165" y="79"/>
                    <a:pt x="165" y="79"/>
                    <a:pt x="165" y="79"/>
                  </a:cubicBezTo>
                  <a:cubicBezTo>
                    <a:pt x="167" y="90"/>
                    <a:pt x="177" y="97"/>
                    <a:pt x="188" y="97"/>
                  </a:cubicBezTo>
                  <a:cubicBezTo>
                    <a:pt x="201" y="97"/>
                    <a:pt x="212" y="87"/>
                    <a:pt x="212" y="73"/>
                  </a:cubicBezTo>
                  <a:cubicBezTo>
                    <a:pt x="212" y="60"/>
                    <a:pt x="201" y="49"/>
                    <a:pt x="188" y="49"/>
                  </a:cubicBezTo>
                  <a:close/>
                  <a:moveTo>
                    <a:pt x="188" y="85"/>
                  </a:moveTo>
                  <a:cubicBezTo>
                    <a:pt x="181" y="85"/>
                    <a:pt x="176" y="80"/>
                    <a:pt x="176" y="73"/>
                  </a:cubicBezTo>
                  <a:cubicBezTo>
                    <a:pt x="176" y="66"/>
                    <a:pt x="181" y="61"/>
                    <a:pt x="188" y="61"/>
                  </a:cubicBezTo>
                  <a:cubicBezTo>
                    <a:pt x="195" y="61"/>
                    <a:pt x="200" y="66"/>
                    <a:pt x="200" y="73"/>
                  </a:cubicBezTo>
                  <a:cubicBezTo>
                    <a:pt x="200" y="80"/>
                    <a:pt x="195" y="85"/>
                    <a:pt x="188" y="85"/>
                  </a:cubicBez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44" name="Group 57"/>
          <p:cNvGrpSpPr/>
          <p:nvPr/>
        </p:nvGrpSpPr>
        <p:grpSpPr>
          <a:xfrm>
            <a:off x="5855911" y="2571393"/>
            <a:ext cx="1117636" cy="957533"/>
            <a:chOff x="4573588" y="2434911"/>
            <a:chExt cx="1117636" cy="957533"/>
          </a:xfrm>
        </p:grpSpPr>
        <p:grpSp>
          <p:nvGrpSpPr>
            <p:cNvPr id="145" name="Group 58"/>
            <p:cNvGrpSpPr/>
            <p:nvPr/>
          </p:nvGrpSpPr>
          <p:grpSpPr>
            <a:xfrm>
              <a:off x="4573588" y="2434911"/>
              <a:ext cx="1117636" cy="957533"/>
              <a:chOff x="4573588" y="2434911"/>
              <a:chExt cx="1117636" cy="957533"/>
            </a:xfrm>
          </p:grpSpPr>
          <p:grpSp>
            <p:nvGrpSpPr>
              <p:cNvPr id="155" name="Group 68"/>
              <p:cNvGrpSpPr/>
              <p:nvPr/>
            </p:nvGrpSpPr>
            <p:grpSpPr>
              <a:xfrm>
                <a:off x="4573588" y="3202511"/>
                <a:ext cx="194628" cy="169666"/>
                <a:chOff x="3849688" y="2393950"/>
                <a:chExt cx="2654300" cy="2313863"/>
              </a:xfrm>
            </p:grpSpPr>
            <p:sp>
              <p:nvSpPr>
                <p:cNvPr id="168" name="Freeform 24"/>
                <p:cNvSpPr/>
                <p:nvPr/>
              </p:nvSpPr>
              <p:spPr bwMode="auto">
                <a:xfrm>
                  <a:off x="4419599" y="4429998"/>
                  <a:ext cx="1514479" cy="277815"/>
                </a:xfrm>
                <a:custGeom>
                  <a:avLst/>
                  <a:gdLst>
                    <a:gd name="T0" fmla="*/ 268 w 404"/>
                    <a:gd name="T1" fmla="*/ 0 h 74"/>
                    <a:gd name="T2" fmla="*/ 404 w 404"/>
                    <a:gd name="T3" fmla="*/ 53 h 74"/>
                    <a:gd name="T4" fmla="*/ 404 w 404"/>
                    <a:gd name="T5" fmla="*/ 74 h 74"/>
                    <a:gd name="T6" fmla="*/ 0 w 404"/>
                    <a:gd name="T7" fmla="*/ 74 h 74"/>
                    <a:gd name="T8" fmla="*/ 0 w 404"/>
                    <a:gd name="T9" fmla="*/ 53 h 74"/>
                    <a:gd name="T10" fmla="*/ 136 w 404"/>
                    <a:gd name="T11" fmla="*/ 0 h 74"/>
                    <a:gd name="T12" fmla="*/ 268 w 40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404" h="74">
                      <a:moveTo>
                        <a:pt x="268" y="0"/>
                      </a:moveTo>
                      <a:cubicBezTo>
                        <a:pt x="268" y="38"/>
                        <a:pt x="329" y="53"/>
                        <a:pt x="404" y="53"/>
                      </a:cubicBezTo>
                      <a:cubicBezTo>
                        <a:pt x="404" y="74"/>
                        <a:pt x="404" y="74"/>
                        <a:pt x="404" y="74"/>
                      </a:cubicBezTo>
                      <a:cubicBezTo>
                        <a:pt x="0" y="74"/>
                        <a:pt x="0" y="74"/>
                        <a:pt x="0" y="74"/>
                      </a:cubicBezTo>
                      <a:cubicBezTo>
                        <a:pt x="0" y="53"/>
                        <a:pt x="0" y="53"/>
                        <a:pt x="0" y="53"/>
                      </a:cubicBezTo>
                      <a:cubicBezTo>
                        <a:pt x="75" y="53"/>
                        <a:pt x="136" y="38"/>
                        <a:pt x="136" y="0"/>
                      </a:cubicBez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69" name="Freeform 25"/>
                <p:cNvSpPr>
                  <a:spLocks noEditPoints="1"/>
                </p:cNvSpPr>
                <p:nvPr/>
              </p:nvSpPr>
              <p:spPr bwMode="auto">
                <a:xfrm>
                  <a:off x="3849688" y="2393950"/>
                  <a:ext cx="2654300" cy="1924055"/>
                </a:xfrm>
                <a:custGeom>
                  <a:avLst/>
                  <a:gdLst>
                    <a:gd name="T0" fmla="*/ 708 w 708"/>
                    <a:gd name="T1" fmla="*/ 479 h 513"/>
                    <a:gd name="T2" fmla="*/ 674 w 708"/>
                    <a:gd name="T3" fmla="*/ 513 h 513"/>
                    <a:gd name="T4" fmla="*/ 34 w 708"/>
                    <a:gd name="T5" fmla="*/ 513 h 513"/>
                    <a:gd name="T6" fmla="*/ 0 w 708"/>
                    <a:gd name="T7" fmla="*/ 479 h 513"/>
                    <a:gd name="T8" fmla="*/ 0 w 708"/>
                    <a:gd name="T9" fmla="*/ 34 h 513"/>
                    <a:gd name="T10" fmla="*/ 34 w 708"/>
                    <a:gd name="T11" fmla="*/ 0 h 513"/>
                    <a:gd name="T12" fmla="*/ 674 w 708"/>
                    <a:gd name="T13" fmla="*/ 0 h 513"/>
                    <a:gd name="T14" fmla="*/ 708 w 708"/>
                    <a:gd name="T15" fmla="*/ 34 h 513"/>
                    <a:gd name="T16" fmla="*/ 708 w 708"/>
                    <a:gd name="T17" fmla="*/ 479 h 513"/>
                    <a:gd name="T18" fmla="*/ 669 w 708"/>
                    <a:gd name="T19" fmla="*/ 70 h 513"/>
                    <a:gd name="T20" fmla="*/ 635 w 708"/>
                    <a:gd name="T21" fmla="*/ 36 h 513"/>
                    <a:gd name="T22" fmla="*/ 73 w 708"/>
                    <a:gd name="T23" fmla="*/ 36 h 513"/>
                    <a:gd name="T24" fmla="*/ 39 w 708"/>
                    <a:gd name="T25" fmla="*/ 70 h 513"/>
                    <a:gd name="T26" fmla="*/ 39 w 708"/>
                    <a:gd name="T27" fmla="*/ 404 h 513"/>
                    <a:gd name="T28" fmla="*/ 73 w 708"/>
                    <a:gd name="T29" fmla="*/ 438 h 513"/>
                    <a:gd name="T30" fmla="*/ 635 w 708"/>
                    <a:gd name="T31" fmla="*/ 438 h 513"/>
                    <a:gd name="T32" fmla="*/ 669 w 708"/>
                    <a:gd name="T33" fmla="*/ 404 h 513"/>
                    <a:gd name="T34" fmla="*/ 669 w 708"/>
                    <a:gd name="T35" fmla="*/ 70 h 513"/>
                    <a:gd name="T36" fmla="*/ 633 w 708"/>
                    <a:gd name="T37" fmla="*/ 467 h 513"/>
                    <a:gd name="T38" fmla="*/ 630 w 708"/>
                    <a:gd name="T39" fmla="*/ 464 h 513"/>
                    <a:gd name="T40" fmla="*/ 602 w 708"/>
                    <a:gd name="T41" fmla="*/ 464 h 513"/>
                    <a:gd name="T42" fmla="*/ 599 w 708"/>
                    <a:gd name="T43" fmla="*/ 467 h 513"/>
                    <a:gd name="T44" fmla="*/ 599 w 708"/>
                    <a:gd name="T45" fmla="*/ 484 h 513"/>
                    <a:gd name="T46" fmla="*/ 602 w 708"/>
                    <a:gd name="T47" fmla="*/ 487 h 513"/>
                    <a:gd name="T48" fmla="*/ 630 w 708"/>
                    <a:gd name="T49" fmla="*/ 487 h 513"/>
                    <a:gd name="T50" fmla="*/ 633 w 708"/>
                    <a:gd name="T51" fmla="*/ 484 h 513"/>
                    <a:gd name="T52" fmla="*/ 633 w 708"/>
                    <a:gd name="T53" fmla="*/ 4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8" h="513">
                      <a:moveTo>
                        <a:pt x="708" y="479"/>
                      </a:moveTo>
                      <a:cubicBezTo>
                        <a:pt x="708" y="498"/>
                        <a:pt x="693" y="513"/>
                        <a:pt x="674" y="513"/>
                      </a:cubicBezTo>
                      <a:cubicBezTo>
                        <a:pt x="34" y="513"/>
                        <a:pt x="34" y="513"/>
                        <a:pt x="34" y="513"/>
                      </a:cubicBezTo>
                      <a:cubicBezTo>
                        <a:pt x="15" y="513"/>
                        <a:pt x="0" y="498"/>
                        <a:pt x="0" y="479"/>
                      </a:cubicBezTo>
                      <a:cubicBezTo>
                        <a:pt x="0" y="34"/>
                        <a:pt x="0" y="34"/>
                        <a:pt x="0" y="34"/>
                      </a:cubicBezTo>
                      <a:cubicBezTo>
                        <a:pt x="0" y="15"/>
                        <a:pt x="15" y="0"/>
                        <a:pt x="34" y="0"/>
                      </a:cubicBezTo>
                      <a:cubicBezTo>
                        <a:pt x="674" y="0"/>
                        <a:pt x="674" y="0"/>
                        <a:pt x="674" y="0"/>
                      </a:cubicBezTo>
                      <a:cubicBezTo>
                        <a:pt x="693" y="0"/>
                        <a:pt x="708" y="15"/>
                        <a:pt x="708" y="34"/>
                      </a:cubicBezTo>
                      <a:lnTo>
                        <a:pt x="708" y="479"/>
                      </a:lnTo>
                      <a:close/>
                      <a:moveTo>
                        <a:pt x="669" y="70"/>
                      </a:moveTo>
                      <a:cubicBezTo>
                        <a:pt x="669" y="51"/>
                        <a:pt x="654" y="36"/>
                        <a:pt x="635" y="36"/>
                      </a:cubicBezTo>
                      <a:cubicBezTo>
                        <a:pt x="73" y="36"/>
                        <a:pt x="73" y="36"/>
                        <a:pt x="73" y="36"/>
                      </a:cubicBezTo>
                      <a:cubicBezTo>
                        <a:pt x="54" y="36"/>
                        <a:pt x="39" y="51"/>
                        <a:pt x="39" y="70"/>
                      </a:cubicBezTo>
                      <a:cubicBezTo>
                        <a:pt x="39" y="404"/>
                        <a:pt x="39" y="404"/>
                        <a:pt x="39" y="404"/>
                      </a:cubicBezTo>
                      <a:cubicBezTo>
                        <a:pt x="39" y="423"/>
                        <a:pt x="54" y="438"/>
                        <a:pt x="73" y="438"/>
                      </a:cubicBezTo>
                      <a:cubicBezTo>
                        <a:pt x="635" y="438"/>
                        <a:pt x="635" y="438"/>
                        <a:pt x="635" y="438"/>
                      </a:cubicBezTo>
                      <a:cubicBezTo>
                        <a:pt x="654" y="438"/>
                        <a:pt x="669" y="423"/>
                        <a:pt x="669" y="404"/>
                      </a:cubicBezTo>
                      <a:lnTo>
                        <a:pt x="669" y="70"/>
                      </a:lnTo>
                      <a:close/>
                      <a:moveTo>
                        <a:pt x="633" y="467"/>
                      </a:moveTo>
                      <a:cubicBezTo>
                        <a:pt x="633" y="465"/>
                        <a:pt x="632" y="464"/>
                        <a:pt x="630" y="464"/>
                      </a:cubicBezTo>
                      <a:cubicBezTo>
                        <a:pt x="602" y="464"/>
                        <a:pt x="602" y="464"/>
                        <a:pt x="602" y="464"/>
                      </a:cubicBezTo>
                      <a:cubicBezTo>
                        <a:pt x="601" y="464"/>
                        <a:pt x="599" y="465"/>
                        <a:pt x="599" y="467"/>
                      </a:cubicBezTo>
                      <a:cubicBezTo>
                        <a:pt x="599" y="484"/>
                        <a:pt x="599" y="484"/>
                        <a:pt x="599" y="484"/>
                      </a:cubicBezTo>
                      <a:cubicBezTo>
                        <a:pt x="599" y="486"/>
                        <a:pt x="601" y="487"/>
                        <a:pt x="602" y="487"/>
                      </a:cubicBezTo>
                      <a:cubicBezTo>
                        <a:pt x="630" y="487"/>
                        <a:pt x="630" y="487"/>
                        <a:pt x="630" y="487"/>
                      </a:cubicBezTo>
                      <a:cubicBezTo>
                        <a:pt x="632" y="487"/>
                        <a:pt x="633" y="486"/>
                        <a:pt x="633" y="484"/>
                      </a:cubicBezTo>
                      <a:lnTo>
                        <a:pt x="633"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56" name="Group 69"/>
              <p:cNvGrpSpPr/>
              <p:nvPr/>
            </p:nvGrpSpPr>
            <p:grpSpPr>
              <a:xfrm>
                <a:off x="5496596" y="3222778"/>
                <a:ext cx="194628" cy="169666"/>
                <a:chOff x="3849688" y="2393950"/>
                <a:chExt cx="2654300" cy="2313863"/>
              </a:xfrm>
            </p:grpSpPr>
            <p:sp>
              <p:nvSpPr>
                <p:cNvPr id="166" name="Freeform 24"/>
                <p:cNvSpPr/>
                <p:nvPr/>
              </p:nvSpPr>
              <p:spPr bwMode="auto">
                <a:xfrm>
                  <a:off x="4419599" y="4429998"/>
                  <a:ext cx="1514479" cy="277815"/>
                </a:xfrm>
                <a:custGeom>
                  <a:avLst/>
                  <a:gdLst>
                    <a:gd name="T0" fmla="*/ 268 w 404"/>
                    <a:gd name="T1" fmla="*/ 0 h 74"/>
                    <a:gd name="T2" fmla="*/ 404 w 404"/>
                    <a:gd name="T3" fmla="*/ 53 h 74"/>
                    <a:gd name="T4" fmla="*/ 404 w 404"/>
                    <a:gd name="T5" fmla="*/ 74 h 74"/>
                    <a:gd name="T6" fmla="*/ 0 w 404"/>
                    <a:gd name="T7" fmla="*/ 74 h 74"/>
                    <a:gd name="T8" fmla="*/ 0 w 404"/>
                    <a:gd name="T9" fmla="*/ 53 h 74"/>
                    <a:gd name="T10" fmla="*/ 136 w 404"/>
                    <a:gd name="T11" fmla="*/ 0 h 74"/>
                    <a:gd name="T12" fmla="*/ 268 w 40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404" h="74">
                      <a:moveTo>
                        <a:pt x="268" y="0"/>
                      </a:moveTo>
                      <a:cubicBezTo>
                        <a:pt x="268" y="38"/>
                        <a:pt x="329" y="53"/>
                        <a:pt x="404" y="53"/>
                      </a:cubicBezTo>
                      <a:cubicBezTo>
                        <a:pt x="404" y="74"/>
                        <a:pt x="404" y="74"/>
                        <a:pt x="404" y="74"/>
                      </a:cubicBezTo>
                      <a:cubicBezTo>
                        <a:pt x="0" y="74"/>
                        <a:pt x="0" y="74"/>
                        <a:pt x="0" y="74"/>
                      </a:cubicBezTo>
                      <a:cubicBezTo>
                        <a:pt x="0" y="53"/>
                        <a:pt x="0" y="53"/>
                        <a:pt x="0" y="53"/>
                      </a:cubicBezTo>
                      <a:cubicBezTo>
                        <a:pt x="75" y="53"/>
                        <a:pt x="136" y="38"/>
                        <a:pt x="136" y="0"/>
                      </a:cubicBez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67" name="Freeform 25"/>
                <p:cNvSpPr>
                  <a:spLocks noEditPoints="1"/>
                </p:cNvSpPr>
                <p:nvPr/>
              </p:nvSpPr>
              <p:spPr bwMode="auto">
                <a:xfrm>
                  <a:off x="3849688" y="2393950"/>
                  <a:ext cx="2654300" cy="1924055"/>
                </a:xfrm>
                <a:custGeom>
                  <a:avLst/>
                  <a:gdLst>
                    <a:gd name="T0" fmla="*/ 708 w 708"/>
                    <a:gd name="T1" fmla="*/ 479 h 513"/>
                    <a:gd name="T2" fmla="*/ 674 w 708"/>
                    <a:gd name="T3" fmla="*/ 513 h 513"/>
                    <a:gd name="T4" fmla="*/ 34 w 708"/>
                    <a:gd name="T5" fmla="*/ 513 h 513"/>
                    <a:gd name="T6" fmla="*/ 0 w 708"/>
                    <a:gd name="T7" fmla="*/ 479 h 513"/>
                    <a:gd name="T8" fmla="*/ 0 w 708"/>
                    <a:gd name="T9" fmla="*/ 34 h 513"/>
                    <a:gd name="T10" fmla="*/ 34 w 708"/>
                    <a:gd name="T11" fmla="*/ 0 h 513"/>
                    <a:gd name="T12" fmla="*/ 674 w 708"/>
                    <a:gd name="T13" fmla="*/ 0 h 513"/>
                    <a:gd name="T14" fmla="*/ 708 w 708"/>
                    <a:gd name="T15" fmla="*/ 34 h 513"/>
                    <a:gd name="T16" fmla="*/ 708 w 708"/>
                    <a:gd name="T17" fmla="*/ 479 h 513"/>
                    <a:gd name="T18" fmla="*/ 669 w 708"/>
                    <a:gd name="T19" fmla="*/ 70 h 513"/>
                    <a:gd name="T20" fmla="*/ 635 w 708"/>
                    <a:gd name="T21" fmla="*/ 36 h 513"/>
                    <a:gd name="T22" fmla="*/ 73 w 708"/>
                    <a:gd name="T23" fmla="*/ 36 h 513"/>
                    <a:gd name="T24" fmla="*/ 39 w 708"/>
                    <a:gd name="T25" fmla="*/ 70 h 513"/>
                    <a:gd name="T26" fmla="*/ 39 w 708"/>
                    <a:gd name="T27" fmla="*/ 404 h 513"/>
                    <a:gd name="T28" fmla="*/ 73 w 708"/>
                    <a:gd name="T29" fmla="*/ 438 h 513"/>
                    <a:gd name="T30" fmla="*/ 635 w 708"/>
                    <a:gd name="T31" fmla="*/ 438 h 513"/>
                    <a:gd name="T32" fmla="*/ 669 w 708"/>
                    <a:gd name="T33" fmla="*/ 404 h 513"/>
                    <a:gd name="T34" fmla="*/ 669 w 708"/>
                    <a:gd name="T35" fmla="*/ 70 h 513"/>
                    <a:gd name="T36" fmla="*/ 633 w 708"/>
                    <a:gd name="T37" fmla="*/ 467 h 513"/>
                    <a:gd name="T38" fmla="*/ 630 w 708"/>
                    <a:gd name="T39" fmla="*/ 464 h 513"/>
                    <a:gd name="T40" fmla="*/ 602 w 708"/>
                    <a:gd name="T41" fmla="*/ 464 h 513"/>
                    <a:gd name="T42" fmla="*/ 599 w 708"/>
                    <a:gd name="T43" fmla="*/ 467 h 513"/>
                    <a:gd name="T44" fmla="*/ 599 w 708"/>
                    <a:gd name="T45" fmla="*/ 484 h 513"/>
                    <a:gd name="T46" fmla="*/ 602 w 708"/>
                    <a:gd name="T47" fmla="*/ 487 h 513"/>
                    <a:gd name="T48" fmla="*/ 630 w 708"/>
                    <a:gd name="T49" fmla="*/ 487 h 513"/>
                    <a:gd name="T50" fmla="*/ 633 w 708"/>
                    <a:gd name="T51" fmla="*/ 484 h 513"/>
                    <a:gd name="T52" fmla="*/ 633 w 708"/>
                    <a:gd name="T53" fmla="*/ 4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8" h="513">
                      <a:moveTo>
                        <a:pt x="708" y="479"/>
                      </a:moveTo>
                      <a:cubicBezTo>
                        <a:pt x="708" y="498"/>
                        <a:pt x="693" y="513"/>
                        <a:pt x="674" y="513"/>
                      </a:cubicBezTo>
                      <a:cubicBezTo>
                        <a:pt x="34" y="513"/>
                        <a:pt x="34" y="513"/>
                        <a:pt x="34" y="513"/>
                      </a:cubicBezTo>
                      <a:cubicBezTo>
                        <a:pt x="15" y="513"/>
                        <a:pt x="0" y="498"/>
                        <a:pt x="0" y="479"/>
                      </a:cubicBezTo>
                      <a:cubicBezTo>
                        <a:pt x="0" y="34"/>
                        <a:pt x="0" y="34"/>
                        <a:pt x="0" y="34"/>
                      </a:cubicBezTo>
                      <a:cubicBezTo>
                        <a:pt x="0" y="15"/>
                        <a:pt x="15" y="0"/>
                        <a:pt x="34" y="0"/>
                      </a:cubicBezTo>
                      <a:cubicBezTo>
                        <a:pt x="674" y="0"/>
                        <a:pt x="674" y="0"/>
                        <a:pt x="674" y="0"/>
                      </a:cubicBezTo>
                      <a:cubicBezTo>
                        <a:pt x="693" y="0"/>
                        <a:pt x="708" y="15"/>
                        <a:pt x="708" y="34"/>
                      </a:cubicBezTo>
                      <a:lnTo>
                        <a:pt x="708" y="479"/>
                      </a:lnTo>
                      <a:close/>
                      <a:moveTo>
                        <a:pt x="669" y="70"/>
                      </a:moveTo>
                      <a:cubicBezTo>
                        <a:pt x="669" y="51"/>
                        <a:pt x="654" y="36"/>
                        <a:pt x="635" y="36"/>
                      </a:cubicBezTo>
                      <a:cubicBezTo>
                        <a:pt x="73" y="36"/>
                        <a:pt x="73" y="36"/>
                        <a:pt x="73" y="36"/>
                      </a:cubicBezTo>
                      <a:cubicBezTo>
                        <a:pt x="54" y="36"/>
                        <a:pt x="39" y="51"/>
                        <a:pt x="39" y="70"/>
                      </a:cubicBezTo>
                      <a:cubicBezTo>
                        <a:pt x="39" y="404"/>
                        <a:pt x="39" y="404"/>
                        <a:pt x="39" y="404"/>
                      </a:cubicBezTo>
                      <a:cubicBezTo>
                        <a:pt x="39" y="423"/>
                        <a:pt x="54" y="438"/>
                        <a:pt x="73" y="438"/>
                      </a:cubicBezTo>
                      <a:cubicBezTo>
                        <a:pt x="635" y="438"/>
                        <a:pt x="635" y="438"/>
                        <a:pt x="635" y="438"/>
                      </a:cubicBezTo>
                      <a:cubicBezTo>
                        <a:pt x="654" y="438"/>
                        <a:pt x="669" y="423"/>
                        <a:pt x="669" y="404"/>
                      </a:cubicBezTo>
                      <a:lnTo>
                        <a:pt x="669" y="70"/>
                      </a:lnTo>
                      <a:close/>
                      <a:moveTo>
                        <a:pt x="633" y="467"/>
                      </a:moveTo>
                      <a:cubicBezTo>
                        <a:pt x="633" y="465"/>
                        <a:pt x="632" y="464"/>
                        <a:pt x="630" y="464"/>
                      </a:cubicBezTo>
                      <a:cubicBezTo>
                        <a:pt x="602" y="464"/>
                        <a:pt x="602" y="464"/>
                        <a:pt x="602" y="464"/>
                      </a:cubicBezTo>
                      <a:cubicBezTo>
                        <a:pt x="601" y="464"/>
                        <a:pt x="599" y="465"/>
                        <a:pt x="599" y="467"/>
                      </a:cubicBezTo>
                      <a:cubicBezTo>
                        <a:pt x="599" y="484"/>
                        <a:pt x="599" y="484"/>
                        <a:pt x="599" y="484"/>
                      </a:cubicBezTo>
                      <a:cubicBezTo>
                        <a:pt x="599" y="486"/>
                        <a:pt x="601" y="487"/>
                        <a:pt x="602" y="487"/>
                      </a:cubicBezTo>
                      <a:cubicBezTo>
                        <a:pt x="630" y="487"/>
                        <a:pt x="630" y="487"/>
                        <a:pt x="630" y="487"/>
                      </a:cubicBezTo>
                      <a:cubicBezTo>
                        <a:pt x="632" y="487"/>
                        <a:pt x="633" y="486"/>
                        <a:pt x="633" y="484"/>
                      </a:cubicBezTo>
                      <a:lnTo>
                        <a:pt x="633"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57" name="Group 70"/>
              <p:cNvGrpSpPr/>
              <p:nvPr/>
            </p:nvGrpSpPr>
            <p:grpSpPr>
              <a:xfrm>
                <a:off x="5380308" y="2434911"/>
                <a:ext cx="194628" cy="169666"/>
                <a:chOff x="3849688" y="2393950"/>
                <a:chExt cx="2654300" cy="2313863"/>
              </a:xfrm>
            </p:grpSpPr>
            <p:sp>
              <p:nvSpPr>
                <p:cNvPr id="164" name="Freeform 24"/>
                <p:cNvSpPr/>
                <p:nvPr/>
              </p:nvSpPr>
              <p:spPr bwMode="auto">
                <a:xfrm>
                  <a:off x="4419599" y="4429998"/>
                  <a:ext cx="1514479" cy="277815"/>
                </a:xfrm>
                <a:custGeom>
                  <a:avLst/>
                  <a:gdLst>
                    <a:gd name="T0" fmla="*/ 268 w 404"/>
                    <a:gd name="T1" fmla="*/ 0 h 74"/>
                    <a:gd name="T2" fmla="*/ 404 w 404"/>
                    <a:gd name="T3" fmla="*/ 53 h 74"/>
                    <a:gd name="T4" fmla="*/ 404 w 404"/>
                    <a:gd name="T5" fmla="*/ 74 h 74"/>
                    <a:gd name="T6" fmla="*/ 0 w 404"/>
                    <a:gd name="T7" fmla="*/ 74 h 74"/>
                    <a:gd name="T8" fmla="*/ 0 w 404"/>
                    <a:gd name="T9" fmla="*/ 53 h 74"/>
                    <a:gd name="T10" fmla="*/ 136 w 404"/>
                    <a:gd name="T11" fmla="*/ 0 h 74"/>
                    <a:gd name="T12" fmla="*/ 268 w 40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404" h="74">
                      <a:moveTo>
                        <a:pt x="268" y="0"/>
                      </a:moveTo>
                      <a:cubicBezTo>
                        <a:pt x="268" y="38"/>
                        <a:pt x="329" y="53"/>
                        <a:pt x="404" y="53"/>
                      </a:cubicBezTo>
                      <a:cubicBezTo>
                        <a:pt x="404" y="74"/>
                        <a:pt x="404" y="74"/>
                        <a:pt x="404" y="74"/>
                      </a:cubicBezTo>
                      <a:cubicBezTo>
                        <a:pt x="0" y="74"/>
                        <a:pt x="0" y="74"/>
                        <a:pt x="0" y="74"/>
                      </a:cubicBezTo>
                      <a:cubicBezTo>
                        <a:pt x="0" y="53"/>
                        <a:pt x="0" y="53"/>
                        <a:pt x="0" y="53"/>
                      </a:cubicBezTo>
                      <a:cubicBezTo>
                        <a:pt x="75" y="53"/>
                        <a:pt x="136" y="38"/>
                        <a:pt x="136" y="0"/>
                      </a:cubicBez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65" name="Freeform 25"/>
                <p:cNvSpPr>
                  <a:spLocks noEditPoints="1"/>
                </p:cNvSpPr>
                <p:nvPr/>
              </p:nvSpPr>
              <p:spPr bwMode="auto">
                <a:xfrm>
                  <a:off x="3849688" y="2393950"/>
                  <a:ext cx="2654300" cy="1924055"/>
                </a:xfrm>
                <a:custGeom>
                  <a:avLst/>
                  <a:gdLst>
                    <a:gd name="T0" fmla="*/ 708 w 708"/>
                    <a:gd name="T1" fmla="*/ 479 h 513"/>
                    <a:gd name="T2" fmla="*/ 674 w 708"/>
                    <a:gd name="T3" fmla="*/ 513 h 513"/>
                    <a:gd name="T4" fmla="*/ 34 w 708"/>
                    <a:gd name="T5" fmla="*/ 513 h 513"/>
                    <a:gd name="T6" fmla="*/ 0 w 708"/>
                    <a:gd name="T7" fmla="*/ 479 h 513"/>
                    <a:gd name="T8" fmla="*/ 0 w 708"/>
                    <a:gd name="T9" fmla="*/ 34 h 513"/>
                    <a:gd name="T10" fmla="*/ 34 w 708"/>
                    <a:gd name="T11" fmla="*/ 0 h 513"/>
                    <a:gd name="T12" fmla="*/ 674 w 708"/>
                    <a:gd name="T13" fmla="*/ 0 h 513"/>
                    <a:gd name="T14" fmla="*/ 708 w 708"/>
                    <a:gd name="T15" fmla="*/ 34 h 513"/>
                    <a:gd name="T16" fmla="*/ 708 w 708"/>
                    <a:gd name="T17" fmla="*/ 479 h 513"/>
                    <a:gd name="T18" fmla="*/ 669 w 708"/>
                    <a:gd name="T19" fmla="*/ 70 h 513"/>
                    <a:gd name="T20" fmla="*/ 635 w 708"/>
                    <a:gd name="T21" fmla="*/ 36 h 513"/>
                    <a:gd name="T22" fmla="*/ 73 w 708"/>
                    <a:gd name="T23" fmla="*/ 36 h 513"/>
                    <a:gd name="T24" fmla="*/ 39 w 708"/>
                    <a:gd name="T25" fmla="*/ 70 h 513"/>
                    <a:gd name="T26" fmla="*/ 39 w 708"/>
                    <a:gd name="T27" fmla="*/ 404 h 513"/>
                    <a:gd name="T28" fmla="*/ 73 w 708"/>
                    <a:gd name="T29" fmla="*/ 438 h 513"/>
                    <a:gd name="T30" fmla="*/ 635 w 708"/>
                    <a:gd name="T31" fmla="*/ 438 h 513"/>
                    <a:gd name="T32" fmla="*/ 669 w 708"/>
                    <a:gd name="T33" fmla="*/ 404 h 513"/>
                    <a:gd name="T34" fmla="*/ 669 w 708"/>
                    <a:gd name="T35" fmla="*/ 70 h 513"/>
                    <a:gd name="T36" fmla="*/ 633 w 708"/>
                    <a:gd name="T37" fmla="*/ 467 h 513"/>
                    <a:gd name="T38" fmla="*/ 630 w 708"/>
                    <a:gd name="T39" fmla="*/ 464 h 513"/>
                    <a:gd name="T40" fmla="*/ 602 w 708"/>
                    <a:gd name="T41" fmla="*/ 464 h 513"/>
                    <a:gd name="T42" fmla="*/ 599 w 708"/>
                    <a:gd name="T43" fmla="*/ 467 h 513"/>
                    <a:gd name="T44" fmla="*/ 599 w 708"/>
                    <a:gd name="T45" fmla="*/ 484 h 513"/>
                    <a:gd name="T46" fmla="*/ 602 w 708"/>
                    <a:gd name="T47" fmla="*/ 487 h 513"/>
                    <a:gd name="T48" fmla="*/ 630 w 708"/>
                    <a:gd name="T49" fmla="*/ 487 h 513"/>
                    <a:gd name="T50" fmla="*/ 633 w 708"/>
                    <a:gd name="T51" fmla="*/ 484 h 513"/>
                    <a:gd name="T52" fmla="*/ 633 w 708"/>
                    <a:gd name="T53" fmla="*/ 4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8" h="513">
                      <a:moveTo>
                        <a:pt x="708" y="479"/>
                      </a:moveTo>
                      <a:cubicBezTo>
                        <a:pt x="708" y="498"/>
                        <a:pt x="693" y="513"/>
                        <a:pt x="674" y="513"/>
                      </a:cubicBezTo>
                      <a:cubicBezTo>
                        <a:pt x="34" y="513"/>
                        <a:pt x="34" y="513"/>
                        <a:pt x="34" y="513"/>
                      </a:cubicBezTo>
                      <a:cubicBezTo>
                        <a:pt x="15" y="513"/>
                        <a:pt x="0" y="498"/>
                        <a:pt x="0" y="479"/>
                      </a:cubicBezTo>
                      <a:cubicBezTo>
                        <a:pt x="0" y="34"/>
                        <a:pt x="0" y="34"/>
                        <a:pt x="0" y="34"/>
                      </a:cubicBezTo>
                      <a:cubicBezTo>
                        <a:pt x="0" y="15"/>
                        <a:pt x="15" y="0"/>
                        <a:pt x="34" y="0"/>
                      </a:cubicBezTo>
                      <a:cubicBezTo>
                        <a:pt x="674" y="0"/>
                        <a:pt x="674" y="0"/>
                        <a:pt x="674" y="0"/>
                      </a:cubicBezTo>
                      <a:cubicBezTo>
                        <a:pt x="693" y="0"/>
                        <a:pt x="708" y="15"/>
                        <a:pt x="708" y="34"/>
                      </a:cubicBezTo>
                      <a:lnTo>
                        <a:pt x="708" y="479"/>
                      </a:lnTo>
                      <a:close/>
                      <a:moveTo>
                        <a:pt x="669" y="70"/>
                      </a:moveTo>
                      <a:cubicBezTo>
                        <a:pt x="669" y="51"/>
                        <a:pt x="654" y="36"/>
                        <a:pt x="635" y="36"/>
                      </a:cubicBezTo>
                      <a:cubicBezTo>
                        <a:pt x="73" y="36"/>
                        <a:pt x="73" y="36"/>
                        <a:pt x="73" y="36"/>
                      </a:cubicBezTo>
                      <a:cubicBezTo>
                        <a:pt x="54" y="36"/>
                        <a:pt x="39" y="51"/>
                        <a:pt x="39" y="70"/>
                      </a:cubicBezTo>
                      <a:cubicBezTo>
                        <a:pt x="39" y="404"/>
                        <a:pt x="39" y="404"/>
                        <a:pt x="39" y="404"/>
                      </a:cubicBezTo>
                      <a:cubicBezTo>
                        <a:pt x="39" y="423"/>
                        <a:pt x="54" y="438"/>
                        <a:pt x="73" y="438"/>
                      </a:cubicBezTo>
                      <a:cubicBezTo>
                        <a:pt x="635" y="438"/>
                        <a:pt x="635" y="438"/>
                        <a:pt x="635" y="438"/>
                      </a:cubicBezTo>
                      <a:cubicBezTo>
                        <a:pt x="654" y="438"/>
                        <a:pt x="669" y="423"/>
                        <a:pt x="669" y="404"/>
                      </a:cubicBezTo>
                      <a:lnTo>
                        <a:pt x="669" y="70"/>
                      </a:lnTo>
                      <a:close/>
                      <a:moveTo>
                        <a:pt x="633" y="467"/>
                      </a:moveTo>
                      <a:cubicBezTo>
                        <a:pt x="633" y="465"/>
                        <a:pt x="632" y="464"/>
                        <a:pt x="630" y="464"/>
                      </a:cubicBezTo>
                      <a:cubicBezTo>
                        <a:pt x="602" y="464"/>
                        <a:pt x="602" y="464"/>
                        <a:pt x="602" y="464"/>
                      </a:cubicBezTo>
                      <a:cubicBezTo>
                        <a:pt x="601" y="464"/>
                        <a:pt x="599" y="465"/>
                        <a:pt x="599" y="467"/>
                      </a:cubicBezTo>
                      <a:cubicBezTo>
                        <a:pt x="599" y="484"/>
                        <a:pt x="599" y="484"/>
                        <a:pt x="599" y="484"/>
                      </a:cubicBezTo>
                      <a:cubicBezTo>
                        <a:pt x="599" y="486"/>
                        <a:pt x="601" y="487"/>
                        <a:pt x="602" y="487"/>
                      </a:cubicBezTo>
                      <a:cubicBezTo>
                        <a:pt x="630" y="487"/>
                        <a:pt x="630" y="487"/>
                        <a:pt x="630" y="487"/>
                      </a:cubicBezTo>
                      <a:cubicBezTo>
                        <a:pt x="632" y="487"/>
                        <a:pt x="633" y="486"/>
                        <a:pt x="633" y="484"/>
                      </a:cubicBezTo>
                      <a:lnTo>
                        <a:pt x="633"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58" name="Group 71"/>
              <p:cNvGrpSpPr/>
              <p:nvPr/>
            </p:nvGrpSpPr>
            <p:grpSpPr>
              <a:xfrm>
                <a:off x="4731996" y="2554266"/>
                <a:ext cx="194628" cy="169666"/>
                <a:chOff x="3849688" y="2393950"/>
                <a:chExt cx="2654300" cy="2313863"/>
              </a:xfrm>
            </p:grpSpPr>
            <p:sp>
              <p:nvSpPr>
                <p:cNvPr id="162" name="Freeform 24"/>
                <p:cNvSpPr/>
                <p:nvPr/>
              </p:nvSpPr>
              <p:spPr bwMode="auto">
                <a:xfrm>
                  <a:off x="4419599" y="4429998"/>
                  <a:ext cx="1514479" cy="277815"/>
                </a:xfrm>
                <a:custGeom>
                  <a:avLst/>
                  <a:gdLst>
                    <a:gd name="T0" fmla="*/ 268 w 404"/>
                    <a:gd name="T1" fmla="*/ 0 h 74"/>
                    <a:gd name="T2" fmla="*/ 404 w 404"/>
                    <a:gd name="T3" fmla="*/ 53 h 74"/>
                    <a:gd name="T4" fmla="*/ 404 w 404"/>
                    <a:gd name="T5" fmla="*/ 74 h 74"/>
                    <a:gd name="T6" fmla="*/ 0 w 404"/>
                    <a:gd name="T7" fmla="*/ 74 h 74"/>
                    <a:gd name="T8" fmla="*/ 0 w 404"/>
                    <a:gd name="T9" fmla="*/ 53 h 74"/>
                    <a:gd name="T10" fmla="*/ 136 w 404"/>
                    <a:gd name="T11" fmla="*/ 0 h 74"/>
                    <a:gd name="T12" fmla="*/ 268 w 40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404" h="74">
                      <a:moveTo>
                        <a:pt x="268" y="0"/>
                      </a:moveTo>
                      <a:cubicBezTo>
                        <a:pt x="268" y="38"/>
                        <a:pt x="329" y="53"/>
                        <a:pt x="404" y="53"/>
                      </a:cubicBezTo>
                      <a:cubicBezTo>
                        <a:pt x="404" y="74"/>
                        <a:pt x="404" y="74"/>
                        <a:pt x="404" y="74"/>
                      </a:cubicBezTo>
                      <a:cubicBezTo>
                        <a:pt x="0" y="74"/>
                        <a:pt x="0" y="74"/>
                        <a:pt x="0" y="74"/>
                      </a:cubicBezTo>
                      <a:cubicBezTo>
                        <a:pt x="0" y="53"/>
                        <a:pt x="0" y="53"/>
                        <a:pt x="0" y="53"/>
                      </a:cubicBezTo>
                      <a:cubicBezTo>
                        <a:pt x="75" y="53"/>
                        <a:pt x="136" y="38"/>
                        <a:pt x="136" y="0"/>
                      </a:cubicBez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63" name="Freeform 25"/>
                <p:cNvSpPr>
                  <a:spLocks noEditPoints="1"/>
                </p:cNvSpPr>
                <p:nvPr/>
              </p:nvSpPr>
              <p:spPr bwMode="auto">
                <a:xfrm>
                  <a:off x="3849688" y="2393950"/>
                  <a:ext cx="2654300" cy="1924055"/>
                </a:xfrm>
                <a:custGeom>
                  <a:avLst/>
                  <a:gdLst>
                    <a:gd name="T0" fmla="*/ 708 w 708"/>
                    <a:gd name="T1" fmla="*/ 479 h 513"/>
                    <a:gd name="T2" fmla="*/ 674 w 708"/>
                    <a:gd name="T3" fmla="*/ 513 h 513"/>
                    <a:gd name="T4" fmla="*/ 34 w 708"/>
                    <a:gd name="T5" fmla="*/ 513 h 513"/>
                    <a:gd name="T6" fmla="*/ 0 w 708"/>
                    <a:gd name="T7" fmla="*/ 479 h 513"/>
                    <a:gd name="T8" fmla="*/ 0 w 708"/>
                    <a:gd name="T9" fmla="*/ 34 h 513"/>
                    <a:gd name="T10" fmla="*/ 34 w 708"/>
                    <a:gd name="T11" fmla="*/ 0 h 513"/>
                    <a:gd name="T12" fmla="*/ 674 w 708"/>
                    <a:gd name="T13" fmla="*/ 0 h 513"/>
                    <a:gd name="T14" fmla="*/ 708 w 708"/>
                    <a:gd name="T15" fmla="*/ 34 h 513"/>
                    <a:gd name="T16" fmla="*/ 708 w 708"/>
                    <a:gd name="T17" fmla="*/ 479 h 513"/>
                    <a:gd name="T18" fmla="*/ 669 w 708"/>
                    <a:gd name="T19" fmla="*/ 70 h 513"/>
                    <a:gd name="T20" fmla="*/ 635 w 708"/>
                    <a:gd name="T21" fmla="*/ 36 h 513"/>
                    <a:gd name="T22" fmla="*/ 73 w 708"/>
                    <a:gd name="T23" fmla="*/ 36 h 513"/>
                    <a:gd name="T24" fmla="*/ 39 w 708"/>
                    <a:gd name="T25" fmla="*/ 70 h 513"/>
                    <a:gd name="T26" fmla="*/ 39 w 708"/>
                    <a:gd name="T27" fmla="*/ 404 h 513"/>
                    <a:gd name="T28" fmla="*/ 73 w 708"/>
                    <a:gd name="T29" fmla="*/ 438 h 513"/>
                    <a:gd name="T30" fmla="*/ 635 w 708"/>
                    <a:gd name="T31" fmla="*/ 438 h 513"/>
                    <a:gd name="T32" fmla="*/ 669 w 708"/>
                    <a:gd name="T33" fmla="*/ 404 h 513"/>
                    <a:gd name="T34" fmla="*/ 669 w 708"/>
                    <a:gd name="T35" fmla="*/ 70 h 513"/>
                    <a:gd name="T36" fmla="*/ 633 w 708"/>
                    <a:gd name="T37" fmla="*/ 467 h 513"/>
                    <a:gd name="T38" fmla="*/ 630 w 708"/>
                    <a:gd name="T39" fmla="*/ 464 h 513"/>
                    <a:gd name="T40" fmla="*/ 602 w 708"/>
                    <a:gd name="T41" fmla="*/ 464 h 513"/>
                    <a:gd name="T42" fmla="*/ 599 w 708"/>
                    <a:gd name="T43" fmla="*/ 467 h 513"/>
                    <a:gd name="T44" fmla="*/ 599 w 708"/>
                    <a:gd name="T45" fmla="*/ 484 h 513"/>
                    <a:gd name="T46" fmla="*/ 602 w 708"/>
                    <a:gd name="T47" fmla="*/ 487 h 513"/>
                    <a:gd name="T48" fmla="*/ 630 w 708"/>
                    <a:gd name="T49" fmla="*/ 487 h 513"/>
                    <a:gd name="T50" fmla="*/ 633 w 708"/>
                    <a:gd name="T51" fmla="*/ 484 h 513"/>
                    <a:gd name="T52" fmla="*/ 633 w 708"/>
                    <a:gd name="T53" fmla="*/ 4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8" h="513">
                      <a:moveTo>
                        <a:pt x="708" y="479"/>
                      </a:moveTo>
                      <a:cubicBezTo>
                        <a:pt x="708" y="498"/>
                        <a:pt x="693" y="513"/>
                        <a:pt x="674" y="513"/>
                      </a:cubicBezTo>
                      <a:cubicBezTo>
                        <a:pt x="34" y="513"/>
                        <a:pt x="34" y="513"/>
                        <a:pt x="34" y="513"/>
                      </a:cubicBezTo>
                      <a:cubicBezTo>
                        <a:pt x="15" y="513"/>
                        <a:pt x="0" y="498"/>
                        <a:pt x="0" y="479"/>
                      </a:cubicBezTo>
                      <a:cubicBezTo>
                        <a:pt x="0" y="34"/>
                        <a:pt x="0" y="34"/>
                        <a:pt x="0" y="34"/>
                      </a:cubicBezTo>
                      <a:cubicBezTo>
                        <a:pt x="0" y="15"/>
                        <a:pt x="15" y="0"/>
                        <a:pt x="34" y="0"/>
                      </a:cubicBezTo>
                      <a:cubicBezTo>
                        <a:pt x="674" y="0"/>
                        <a:pt x="674" y="0"/>
                        <a:pt x="674" y="0"/>
                      </a:cubicBezTo>
                      <a:cubicBezTo>
                        <a:pt x="693" y="0"/>
                        <a:pt x="708" y="15"/>
                        <a:pt x="708" y="34"/>
                      </a:cubicBezTo>
                      <a:lnTo>
                        <a:pt x="708" y="479"/>
                      </a:lnTo>
                      <a:close/>
                      <a:moveTo>
                        <a:pt x="669" y="70"/>
                      </a:moveTo>
                      <a:cubicBezTo>
                        <a:pt x="669" y="51"/>
                        <a:pt x="654" y="36"/>
                        <a:pt x="635" y="36"/>
                      </a:cubicBezTo>
                      <a:cubicBezTo>
                        <a:pt x="73" y="36"/>
                        <a:pt x="73" y="36"/>
                        <a:pt x="73" y="36"/>
                      </a:cubicBezTo>
                      <a:cubicBezTo>
                        <a:pt x="54" y="36"/>
                        <a:pt x="39" y="51"/>
                        <a:pt x="39" y="70"/>
                      </a:cubicBezTo>
                      <a:cubicBezTo>
                        <a:pt x="39" y="404"/>
                        <a:pt x="39" y="404"/>
                        <a:pt x="39" y="404"/>
                      </a:cubicBezTo>
                      <a:cubicBezTo>
                        <a:pt x="39" y="423"/>
                        <a:pt x="54" y="438"/>
                        <a:pt x="73" y="438"/>
                      </a:cubicBezTo>
                      <a:cubicBezTo>
                        <a:pt x="635" y="438"/>
                        <a:pt x="635" y="438"/>
                        <a:pt x="635" y="438"/>
                      </a:cubicBezTo>
                      <a:cubicBezTo>
                        <a:pt x="654" y="438"/>
                        <a:pt x="669" y="423"/>
                        <a:pt x="669" y="404"/>
                      </a:cubicBezTo>
                      <a:lnTo>
                        <a:pt x="669" y="70"/>
                      </a:lnTo>
                      <a:close/>
                      <a:moveTo>
                        <a:pt x="633" y="467"/>
                      </a:moveTo>
                      <a:cubicBezTo>
                        <a:pt x="633" y="465"/>
                        <a:pt x="632" y="464"/>
                        <a:pt x="630" y="464"/>
                      </a:cubicBezTo>
                      <a:cubicBezTo>
                        <a:pt x="602" y="464"/>
                        <a:pt x="602" y="464"/>
                        <a:pt x="602" y="464"/>
                      </a:cubicBezTo>
                      <a:cubicBezTo>
                        <a:pt x="601" y="464"/>
                        <a:pt x="599" y="465"/>
                        <a:pt x="599" y="467"/>
                      </a:cubicBezTo>
                      <a:cubicBezTo>
                        <a:pt x="599" y="484"/>
                        <a:pt x="599" y="484"/>
                        <a:pt x="599" y="484"/>
                      </a:cubicBezTo>
                      <a:cubicBezTo>
                        <a:pt x="599" y="486"/>
                        <a:pt x="601" y="487"/>
                        <a:pt x="602" y="487"/>
                      </a:cubicBezTo>
                      <a:cubicBezTo>
                        <a:pt x="630" y="487"/>
                        <a:pt x="630" y="487"/>
                        <a:pt x="630" y="487"/>
                      </a:cubicBezTo>
                      <a:cubicBezTo>
                        <a:pt x="632" y="487"/>
                        <a:pt x="633" y="486"/>
                        <a:pt x="633" y="484"/>
                      </a:cubicBezTo>
                      <a:lnTo>
                        <a:pt x="633"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nvGrpSpPr>
              <p:cNvPr id="159" name="Group 72"/>
              <p:cNvGrpSpPr/>
              <p:nvPr/>
            </p:nvGrpSpPr>
            <p:grpSpPr>
              <a:xfrm>
                <a:off x="5076116" y="2879321"/>
                <a:ext cx="194628" cy="169666"/>
                <a:chOff x="3849688" y="2393950"/>
                <a:chExt cx="2654300" cy="2313863"/>
              </a:xfrm>
            </p:grpSpPr>
            <p:sp>
              <p:nvSpPr>
                <p:cNvPr id="160" name="Freeform 24"/>
                <p:cNvSpPr/>
                <p:nvPr/>
              </p:nvSpPr>
              <p:spPr bwMode="auto">
                <a:xfrm>
                  <a:off x="4419599" y="4429998"/>
                  <a:ext cx="1514479" cy="277815"/>
                </a:xfrm>
                <a:custGeom>
                  <a:avLst/>
                  <a:gdLst>
                    <a:gd name="T0" fmla="*/ 268 w 404"/>
                    <a:gd name="T1" fmla="*/ 0 h 74"/>
                    <a:gd name="T2" fmla="*/ 404 w 404"/>
                    <a:gd name="T3" fmla="*/ 53 h 74"/>
                    <a:gd name="T4" fmla="*/ 404 w 404"/>
                    <a:gd name="T5" fmla="*/ 74 h 74"/>
                    <a:gd name="T6" fmla="*/ 0 w 404"/>
                    <a:gd name="T7" fmla="*/ 74 h 74"/>
                    <a:gd name="T8" fmla="*/ 0 w 404"/>
                    <a:gd name="T9" fmla="*/ 53 h 74"/>
                    <a:gd name="T10" fmla="*/ 136 w 404"/>
                    <a:gd name="T11" fmla="*/ 0 h 74"/>
                    <a:gd name="T12" fmla="*/ 268 w 40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404" h="74">
                      <a:moveTo>
                        <a:pt x="268" y="0"/>
                      </a:moveTo>
                      <a:cubicBezTo>
                        <a:pt x="268" y="38"/>
                        <a:pt x="329" y="53"/>
                        <a:pt x="404" y="53"/>
                      </a:cubicBezTo>
                      <a:cubicBezTo>
                        <a:pt x="404" y="74"/>
                        <a:pt x="404" y="74"/>
                        <a:pt x="404" y="74"/>
                      </a:cubicBezTo>
                      <a:cubicBezTo>
                        <a:pt x="0" y="74"/>
                        <a:pt x="0" y="74"/>
                        <a:pt x="0" y="74"/>
                      </a:cubicBezTo>
                      <a:cubicBezTo>
                        <a:pt x="0" y="53"/>
                        <a:pt x="0" y="53"/>
                        <a:pt x="0" y="53"/>
                      </a:cubicBezTo>
                      <a:cubicBezTo>
                        <a:pt x="75" y="53"/>
                        <a:pt x="136" y="38"/>
                        <a:pt x="136" y="0"/>
                      </a:cubicBez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61" name="Freeform 25"/>
                <p:cNvSpPr>
                  <a:spLocks noEditPoints="1"/>
                </p:cNvSpPr>
                <p:nvPr/>
              </p:nvSpPr>
              <p:spPr bwMode="auto">
                <a:xfrm>
                  <a:off x="3849688" y="2393950"/>
                  <a:ext cx="2654300" cy="1924055"/>
                </a:xfrm>
                <a:custGeom>
                  <a:avLst/>
                  <a:gdLst>
                    <a:gd name="T0" fmla="*/ 708 w 708"/>
                    <a:gd name="T1" fmla="*/ 479 h 513"/>
                    <a:gd name="T2" fmla="*/ 674 w 708"/>
                    <a:gd name="T3" fmla="*/ 513 h 513"/>
                    <a:gd name="T4" fmla="*/ 34 w 708"/>
                    <a:gd name="T5" fmla="*/ 513 h 513"/>
                    <a:gd name="T6" fmla="*/ 0 w 708"/>
                    <a:gd name="T7" fmla="*/ 479 h 513"/>
                    <a:gd name="T8" fmla="*/ 0 w 708"/>
                    <a:gd name="T9" fmla="*/ 34 h 513"/>
                    <a:gd name="T10" fmla="*/ 34 w 708"/>
                    <a:gd name="T11" fmla="*/ 0 h 513"/>
                    <a:gd name="T12" fmla="*/ 674 w 708"/>
                    <a:gd name="T13" fmla="*/ 0 h 513"/>
                    <a:gd name="T14" fmla="*/ 708 w 708"/>
                    <a:gd name="T15" fmla="*/ 34 h 513"/>
                    <a:gd name="T16" fmla="*/ 708 w 708"/>
                    <a:gd name="T17" fmla="*/ 479 h 513"/>
                    <a:gd name="T18" fmla="*/ 669 w 708"/>
                    <a:gd name="T19" fmla="*/ 70 h 513"/>
                    <a:gd name="T20" fmla="*/ 635 w 708"/>
                    <a:gd name="T21" fmla="*/ 36 h 513"/>
                    <a:gd name="T22" fmla="*/ 73 w 708"/>
                    <a:gd name="T23" fmla="*/ 36 h 513"/>
                    <a:gd name="T24" fmla="*/ 39 w 708"/>
                    <a:gd name="T25" fmla="*/ 70 h 513"/>
                    <a:gd name="T26" fmla="*/ 39 w 708"/>
                    <a:gd name="T27" fmla="*/ 404 h 513"/>
                    <a:gd name="T28" fmla="*/ 73 w 708"/>
                    <a:gd name="T29" fmla="*/ 438 h 513"/>
                    <a:gd name="T30" fmla="*/ 635 w 708"/>
                    <a:gd name="T31" fmla="*/ 438 h 513"/>
                    <a:gd name="T32" fmla="*/ 669 w 708"/>
                    <a:gd name="T33" fmla="*/ 404 h 513"/>
                    <a:gd name="T34" fmla="*/ 669 w 708"/>
                    <a:gd name="T35" fmla="*/ 70 h 513"/>
                    <a:gd name="T36" fmla="*/ 633 w 708"/>
                    <a:gd name="T37" fmla="*/ 467 h 513"/>
                    <a:gd name="T38" fmla="*/ 630 w 708"/>
                    <a:gd name="T39" fmla="*/ 464 h 513"/>
                    <a:gd name="T40" fmla="*/ 602 w 708"/>
                    <a:gd name="T41" fmla="*/ 464 h 513"/>
                    <a:gd name="T42" fmla="*/ 599 w 708"/>
                    <a:gd name="T43" fmla="*/ 467 h 513"/>
                    <a:gd name="T44" fmla="*/ 599 w 708"/>
                    <a:gd name="T45" fmla="*/ 484 h 513"/>
                    <a:gd name="T46" fmla="*/ 602 w 708"/>
                    <a:gd name="T47" fmla="*/ 487 h 513"/>
                    <a:gd name="T48" fmla="*/ 630 w 708"/>
                    <a:gd name="T49" fmla="*/ 487 h 513"/>
                    <a:gd name="T50" fmla="*/ 633 w 708"/>
                    <a:gd name="T51" fmla="*/ 484 h 513"/>
                    <a:gd name="T52" fmla="*/ 633 w 708"/>
                    <a:gd name="T53" fmla="*/ 4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8" h="513">
                      <a:moveTo>
                        <a:pt x="708" y="479"/>
                      </a:moveTo>
                      <a:cubicBezTo>
                        <a:pt x="708" y="498"/>
                        <a:pt x="693" y="513"/>
                        <a:pt x="674" y="513"/>
                      </a:cubicBezTo>
                      <a:cubicBezTo>
                        <a:pt x="34" y="513"/>
                        <a:pt x="34" y="513"/>
                        <a:pt x="34" y="513"/>
                      </a:cubicBezTo>
                      <a:cubicBezTo>
                        <a:pt x="15" y="513"/>
                        <a:pt x="0" y="498"/>
                        <a:pt x="0" y="479"/>
                      </a:cubicBezTo>
                      <a:cubicBezTo>
                        <a:pt x="0" y="34"/>
                        <a:pt x="0" y="34"/>
                        <a:pt x="0" y="34"/>
                      </a:cubicBezTo>
                      <a:cubicBezTo>
                        <a:pt x="0" y="15"/>
                        <a:pt x="15" y="0"/>
                        <a:pt x="34" y="0"/>
                      </a:cubicBezTo>
                      <a:cubicBezTo>
                        <a:pt x="674" y="0"/>
                        <a:pt x="674" y="0"/>
                        <a:pt x="674" y="0"/>
                      </a:cubicBezTo>
                      <a:cubicBezTo>
                        <a:pt x="693" y="0"/>
                        <a:pt x="708" y="15"/>
                        <a:pt x="708" y="34"/>
                      </a:cubicBezTo>
                      <a:lnTo>
                        <a:pt x="708" y="479"/>
                      </a:lnTo>
                      <a:close/>
                      <a:moveTo>
                        <a:pt x="669" y="70"/>
                      </a:moveTo>
                      <a:cubicBezTo>
                        <a:pt x="669" y="51"/>
                        <a:pt x="654" y="36"/>
                        <a:pt x="635" y="36"/>
                      </a:cubicBezTo>
                      <a:cubicBezTo>
                        <a:pt x="73" y="36"/>
                        <a:pt x="73" y="36"/>
                        <a:pt x="73" y="36"/>
                      </a:cubicBezTo>
                      <a:cubicBezTo>
                        <a:pt x="54" y="36"/>
                        <a:pt x="39" y="51"/>
                        <a:pt x="39" y="70"/>
                      </a:cubicBezTo>
                      <a:cubicBezTo>
                        <a:pt x="39" y="404"/>
                        <a:pt x="39" y="404"/>
                        <a:pt x="39" y="404"/>
                      </a:cubicBezTo>
                      <a:cubicBezTo>
                        <a:pt x="39" y="423"/>
                        <a:pt x="54" y="438"/>
                        <a:pt x="73" y="438"/>
                      </a:cubicBezTo>
                      <a:cubicBezTo>
                        <a:pt x="635" y="438"/>
                        <a:pt x="635" y="438"/>
                        <a:pt x="635" y="438"/>
                      </a:cubicBezTo>
                      <a:cubicBezTo>
                        <a:pt x="654" y="438"/>
                        <a:pt x="669" y="423"/>
                        <a:pt x="669" y="404"/>
                      </a:cubicBezTo>
                      <a:lnTo>
                        <a:pt x="669" y="70"/>
                      </a:lnTo>
                      <a:close/>
                      <a:moveTo>
                        <a:pt x="633" y="467"/>
                      </a:moveTo>
                      <a:cubicBezTo>
                        <a:pt x="633" y="465"/>
                        <a:pt x="632" y="464"/>
                        <a:pt x="630" y="464"/>
                      </a:cubicBezTo>
                      <a:cubicBezTo>
                        <a:pt x="602" y="464"/>
                        <a:pt x="602" y="464"/>
                        <a:pt x="602" y="464"/>
                      </a:cubicBezTo>
                      <a:cubicBezTo>
                        <a:pt x="601" y="464"/>
                        <a:pt x="599" y="465"/>
                        <a:pt x="599" y="467"/>
                      </a:cubicBezTo>
                      <a:cubicBezTo>
                        <a:pt x="599" y="484"/>
                        <a:pt x="599" y="484"/>
                        <a:pt x="599" y="484"/>
                      </a:cubicBezTo>
                      <a:cubicBezTo>
                        <a:pt x="599" y="486"/>
                        <a:pt x="601" y="487"/>
                        <a:pt x="602" y="487"/>
                      </a:cubicBezTo>
                      <a:cubicBezTo>
                        <a:pt x="630" y="487"/>
                        <a:pt x="630" y="487"/>
                        <a:pt x="630" y="487"/>
                      </a:cubicBezTo>
                      <a:cubicBezTo>
                        <a:pt x="632" y="487"/>
                        <a:pt x="633" y="486"/>
                        <a:pt x="633" y="484"/>
                      </a:cubicBezTo>
                      <a:lnTo>
                        <a:pt x="633"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grpSp>
        <p:grpSp>
          <p:nvGrpSpPr>
            <p:cNvPr id="146" name="Group 59"/>
            <p:cNvGrpSpPr/>
            <p:nvPr/>
          </p:nvGrpSpPr>
          <p:grpSpPr>
            <a:xfrm>
              <a:off x="4683131" y="2518477"/>
              <a:ext cx="895647" cy="777740"/>
              <a:chOff x="4683131" y="2518477"/>
              <a:chExt cx="895647" cy="777740"/>
            </a:xfrm>
          </p:grpSpPr>
          <p:cxnSp>
            <p:nvCxnSpPr>
              <p:cNvPr id="147" name="Straight Connector 60"/>
              <p:cNvCxnSpPr/>
              <p:nvPr/>
            </p:nvCxnSpPr>
            <p:spPr>
              <a:xfrm flipV="1">
                <a:off x="4683131" y="2752206"/>
                <a:ext cx="105241" cy="425178"/>
              </a:xfrm>
              <a:prstGeom prst="line">
                <a:avLst/>
              </a:prstGeom>
              <a:noFill/>
              <a:ln w="12700" cap="rnd" cmpd="sng" algn="ctr">
                <a:solidFill>
                  <a:srgbClr val="FFFFFF"/>
                </a:solidFill>
                <a:prstDash val="sysDot"/>
              </a:ln>
              <a:effectLst/>
            </p:spPr>
          </p:cxnSp>
          <p:cxnSp>
            <p:nvCxnSpPr>
              <p:cNvPr id="148" name="Straight Connector 61"/>
              <p:cNvCxnSpPr/>
              <p:nvPr/>
            </p:nvCxnSpPr>
            <p:spPr>
              <a:xfrm flipV="1">
                <a:off x="4959668" y="2518477"/>
                <a:ext cx="388913" cy="87985"/>
              </a:xfrm>
              <a:prstGeom prst="line">
                <a:avLst/>
              </a:prstGeom>
              <a:noFill/>
              <a:ln w="12700" cap="rnd" cmpd="sng" algn="ctr">
                <a:solidFill>
                  <a:srgbClr val="FFFFFF"/>
                </a:solidFill>
                <a:prstDash val="sysDot"/>
              </a:ln>
              <a:effectLst/>
            </p:spPr>
          </p:cxnSp>
          <p:cxnSp>
            <p:nvCxnSpPr>
              <p:cNvPr id="149" name="Straight Connector 62"/>
              <p:cNvCxnSpPr/>
              <p:nvPr/>
            </p:nvCxnSpPr>
            <p:spPr>
              <a:xfrm>
                <a:off x="5499028" y="2645147"/>
                <a:ext cx="79750" cy="531833"/>
              </a:xfrm>
              <a:prstGeom prst="line">
                <a:avLst/>
              </a:prstGeom>
              <a:noFill/>
              <a:ln w="12700" cap="rnd" cmpd="sng" algn="ctr">
                <a:solidFill>
                  <a:srgbClr val="FFFFFF"/>
                </a:solidFill>
                <a:prstDash val="sysDot"/>
              </a:ln>
              <a:effectLst/>
            </p:spPr>
          </p:cxnSp>
          <p:cxnSp>
            <p:nvCxnSpPr>
              <p:cNvPr id="150" name="Straight Connector 63"/>
              <p:cNvCxnSpPr/>
              <p:nvPr/>
            </p:nvCxnSpPr>
            <p:spPr>
              <a:xfrm flipH="1" flipV="1">
                <a:off x="4795333" y="3273052"/>
                <a:ext cx="668979" cy="23165"/>
              </a:xfrm>
              <a:prstGeom prst="line">
                <a:avLst/>
              </a:prstGeom>
              <a:noFill/>
              <a:ln w="12700" cap="rnd" cmpd="sng" algn="ctr">
                <a:solidFill>
                  <a:srgbClr val="FFFFFF"/>
                </a:solidFill>
                <a:prstDash val="sysDot"/>
              </a:ln>
              <a:effectLst/>
            </p:spPr>
          </p:cxnSp>
          <p:cxnSp>
            <p:nvCxnSpPr>
              <p:cNvPr id="151" name="Straight Connector 64"/>
              <p:cNvCxnSpPr/>
              <p:nvPr/>
            </p:nvCxnSpPr>
            <p:spPr>
              <a:xfrm flipH="1" flipV="1">
                <a:off x="5292874" y="3038934"/>
                <a:ext cx="180447" cy="165093"/>
              </a:xfrm>
              <a:prstGeom prst="line">
                <a:avLst/>
              </a:prstGeom>
              <a:noFill/>
              <a:ln w="12700" cap="rnd" cmpd="sng" algn="ctr">
                <a:solidFill>
                  <a:srgbClr val="FFFFFF"/>
                </a:solidFill>
                <a:prstDash val="sysDot"/>
              </a:ln>
              <a:effectLst/>
            </p:spPr>
          </p:cxnSp>
          <p:cxnSp>
            <p:nvCxnSpPr>
              <p:cNvPr id="152" name="Straight Connector 65"/>
              <p:cNvCxnSpPr/>
              <p:nvPr/>
            </p:nvCxnSpPr>
            <p:spPr>
              <a:xfrm flipV="1">
                <a:off x="4797824" y="3034100"/>
                <a:ext cx="247934" cy="161163"/>
              </a:xfrm>
              <a:prstGeom prst="line">
                <a:avLst/>
              </a:prstGeom>
              <a:noFill/>
              <a:ln w="12700" cap="rnd" cmpd="sng" algn="ctr">
                <a:solidFill>
                  <a:srgbClr val="FFFFFF"/>
                </a:solidFill>
                <a:prstDash val="sysDot"/>
              </a:ln>
              <a:effectLst/>
            </p:spPr>
          </p:cxnSp>
          <p:cxnSp>
            <p:nvCxnSpPr>
              <p:cNvPr id="153" name="Straight Connector 66"/>
              <p:cNvCxnSpPr/>
              <p:nvPr/>
            </p:nvCxnSpPr>
            <p:spPr>
              <a:xfrm flipV="1">
                <a:off x="5278838" y="2643418"/>
                <a:ext cx="123550" cy="192776"/>
              </a:xfrm>
              <a:prstGeom prst="line">
                <a:avLst/>
              </a:prstGeom>
              <a:noFill/>
              <a:ln w="12700" cap="rnd" cmpd="sng" algn="ctr">
                <a:solidFill>
                  <a:srgbClr val="FFFFFF"/>
                </a:solidFill>
                <a:prstDash val="sysDot"/>
              </a:ln>
              <a:effectLst/>
            </p:spPr>
          </p:cxnSp>
          <p:cxnSp>
            <p:nvCxnSpPr>
              <p:cNvPr id="154" name="Straight Connector 67"/>
              <p:cNvCxnSpPr/>
              <p:nvPr/>
            </p:nvCxnSpPr>
            <p:spPr>
              <a:xfrm flipH="1" flipV="1">
                <a:off x="4932974" y="2736631"/>
                <a:ext cx="119134" cy="124394"/>
              </a:xfrm>
              <a:prstGeom prst="line">
                <a:avLst/>
              </a:prstGeom>
              <a:noFill/>
              <a:ln w="12700" cap="rnd" cmpd="sng" algn="ctr">
                <a:solidFill>
                  <a:srgbClr val="FFFFFF"/>
                </a:solidFill>
                <a:prstDash val="sysDot"/>
              </a:ln>
              <a:effectLst/>
            </p:spPr>
          </p:cxnSp>
        </p:grpSp>
      </p:grpSp>
      <p:grpSp>
        <p:nvGrpSpPr>
          <p:cNvPr id="170" name="Group 83"/>
          <p:cNvGrpSpPr/>
          <p:nvPr/>
        </p:nvGrpSpPr>
        <p:grpSpPr>
          <a:xfrm>
            <a:off x="7472027" y="2419643"/>
            <a:ext cx="1010821" cy="1124402"/>
            <a:chOff x="5993847" y="2132087"/>
            <a:chExt cx="1138791" cy="1266751"/>
          </a:xfrm>
        </p:grpSpPr>
        <p:sp>
          <p:nvSpPr>
            <p:cNvPr id="171" name="Freeform 30"/>
            <p:cNvSpPr/>
            <p:nvPr/>
          </p:nvSpPr>
          <p:spPr bwMode="auto">
            <a:xfrm>
              <a:off x="6565203" y="2492567"/>
              <a:ext cx="439465" cy="250339"/>
            </a:xfrm>
            <a:custGeom>
              <a:avLst/>
              <a:gdLst>
                <a:gd name="T0" fmla="*/ 915 w 1085"/>
                <a:gd name="T1" fmla="*/ 618 h 618"/>
                <a:gd name="T2" fmla="*/ 221 w 1085"/>
                <a:gd name="T3" fmla="*/ 618 h 618"/>
                <a:gd name="T4" fmla="*/ 0 w 1085"/>
                <a:gd name="T5" fmla="*/ 397 h 618"/>
                <a:gd name="T6" fmla="*/ 221 w 1085"/>
                <a:gd name="T7" fmla="*/ 175 h 618"/>
                <a:gd name="T8" fmla="*/ 244 w 1085"/>
                <a:gd name="T9" fmla="*/ 176 h 618"/>
                <a:gd name="T10" fmla="*/ 492 w 1085"/>
                <a:gd name="T11" fmla="*/ 0 h 618"/>
                <a:gd name="T12" fmla="*/ 698 w 1085"/>
                <a:gd name="T13" fmla="*/ 100 h 618"/>
                <a:gd name="T14" fmla="*/ 763 w 1085"/>
                <a:gd name="T15" fmla="*/ 89 h 618"/>
                <a:gd name="T16" fmla="*/ 957 w 1085"/>
                <a:gd name="T17" fmla="*/ 284 h 618"/>
                <a:gd name="T18" fmla="*/ 1085 w 1085"/>
                <a:gd name="T19" fmla="*/ 448 h 618"/>
                <a:gd name="T20" fmla="*/ 915 w 1085"/>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618">
                  <a:moveTo>
                    <a:pt x="915" y="618"/>
                  </a:moveTo>
                  <a:cubicBezTo>
                    <a:pt x="221" y="618"/>
                    <a:pt x="221" y="618"/>
                    <a:pt x="221" y="618"/>
                  </a:cubicBezTo>
                  <a:cubicBezTo>
                    <a:pt x="99" y="618"/>
                    <a:pt x="0" y="519"/>
                    <a:pt x="0" y="397"/>
                  </a:cubicBezTo>
                  <a:cubicBezTo>
                    <a:pt x="0" y="274"/>
                    <a:pt x="99" y="175"/>
                    <a:pt x="221" y="175"/>
                  </a:cubicBezTo>
                  <a:cubicBezTo>
                    <a:pt x="229" y="175"/>
                    <a:pt x="236" y="175"/>
                    <a:pt x="244" y="176"/>
                  </a:cubicBezTo>
                  <a:cubicBezTo>
                    <a:pt x="280" y="71"/>
                    <a:pt x="379" y="0"/>
                    <a:pt x="492" y="0"/>
                  </a:cubicBezTo>
                  <a:cubicBezTo>
                    <a:pt x="573" y="0"/>
                    <a:pt x="649" y="37"/>
                    <a:pt x="698" y="100"/>
                  </a:cubicBezTo>
                  <a:cubicBezTo>
                    <a:pt x="719" y="93"/>
                    <a:pt x="741" y="89"/>
                    <a:pt x="763" y="89"/>
                  </a:cubicBezTo>
                  <a:cubicBezTo>
                    <a:pt x="870" y="89"/>
                    <a:pt x="957" y="177"/>
                    <a:pt x="957" y="284"/>
                  </a:cubicBezTo>
                  <a:cubicBezTo>
                    <a:pt x="1031" y="303"/>
                    <a:pt x="1085" y="370"/>
                    <a:pt x="1085" y="448"/>
                  </a:cubicBezTo>
                  <a:cubicBezTo>
                    <a:pt x="1085" y="542"/>
                    <a:pt x="1009" y="618"/>
                    <a:pt x="915" y="618"/>
                  </a:cubicBezTo>
                  <a:close/>
                </a:path>
              </a:pathLst>
            </a:custGeom>
            <a:noFill/>
            <a:ln w="12700">
              <a:solidFill>
                <a:srgbClr val="FFFFFF"/>
              </a:solid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72" name="Freeform 96"/>
            <p:cNvSpPr>
              <a:spLocks noEditPoints="1"/>
            </p:cNvSpPr>
            <p:nvPr/>
          </p:nvSpPr>
          <p:spPr bwMode="auto">
            <a:xfrm>
              <a:off x="6428411" y="2132087"/>
              <a:ext cx="704227" cy="1266751"/>
            </a:xfrm>
            <a:custGeom>
              <a:avLst/>
              <a:gdLst>
                <a:gd name="T0" fmla="*/ 881 w 977"/>
                <a:gd name="T1" fmla="*/ 0 h 1761"/>
                <a:gd name="T2" fmla="*/ 96 w 977"/>
                <a:gd name="T3" fmla="*/ 0 h 1761"/>
                <a:gd name="T4" fmla="*/ 0 w 977"/>
                <a:gd name="T5" fmla="*/ 96 h 1761"/>
                <a:gd name="T6" fmla="*/ 0 w 977"/>
                <a:gd name="T7" fmla="*/ 1482 h 1761"/>
                <a:gd name="T8" fmla="*/ 488 w 977"/>
                <a:gd name="T9" fmla="*/ 1761 h 1761"/>
                <a:gd name="T10" fmla="*/ 977 w 977"/>
                <a:gd name="T11" fmla="*/ 1482 h 1761"/>
                <a:gd name="T12" fmla="*/ 977 w 977"/>
                <a:gd name="T13" fmla="*/ 96 h 1761"/>
                <a:gd name="T14" fmla="*/ 881 w 977"/>
                <a:gd name="T15" fmla="*/ 0 h 1761"/>
                <a:gd name="T16" fmla="*/ 488 w 977"/>
                <a:gd name="T17" fmla="*/ 1691 h 1761"/>
                <a:gd name="T18" fmla="*/ 420 w 977"/>
                <a:gd name="T19" fmla="*/ 1622 h 1761"/>
                <a:gd name="T20" fmla="*/ 488 w 977"/>
                <a:gd name="T21" fmla="*/ 1554 h 1761"/>
                <a:gd name="T22" fmla="*/ 557 w 977"/>
                <a:gd name="T23" fmla="*/ 1622 h 1761"/>
                <a:gd name="T24" fmla="*/ 488 w 977"/>
                <a:gd name="T25" fmla="*/ 1691 h 1761"/>
                <a:gd name="T26" fmla="*/ 913 w 977"/>
                <a:gd name="T27" fmla="*/ 1384 h 1761"/>
                <a:gd name="T28" fmla="*/ 811 w 977"/>
                <a:gd name="T29" fmla="*/ 1482 h 1761"/>
                <a:gd name="T30" fmla="*/ 166 w 977"/>
                <a:gd name="T31" fmla="*/ 1482 h 1761"/>
                <a:gd name="T32" fmla="*/ 64 w 977"/>
                <a:gd name="T33" fmla="*/ 1384 h 1761"/>
                <a:gd name="T34" fmla="*/ 64 w 977"/>
                <a:gd name="T35" fmla="*/ 186 h 1761"/>
                <a:gd name="T36" fmla="*/ 166 w 977"/>
                <a:gd name="T37" fmla="*/ 88 h 1761"/>
                <a:gd name="T38" fmla="*/ 811 w 977"/>
                <a:gd name="T39" fmla="*/ 88 h 1761"/>
                <a:gd name="T40" fmla="*/ 913 w 977"/>
                <a:gd name="T41" fmla="*/ 186 h 1761"/>
                <a:gd name="T42" fmla="*/ 913 w 977"/>
                <a:gd name="T43" fmla="*/ 138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7" h="1761">
                  <a:moveTo>
                    <a:pt x="881" y="0"/>
                  </a:moveTo>
                  <a:cubicBezTo>
                    <a:pt x="96" y="0"/>
                    <a:pt x="96" y="0"/>
                    <a:pt x="96" y="0"/>
                  </a:cubicBezTo>
                  <a:cubicBezTo>
                    <a:pt x="43" y="0"/>
                    <a:pt x="0" y="43"/>
                    <a:pt x="0" y="96"/>
                  </a:cubicBezTo>
                  <a:cubicBezTo>
                    <a:pt x="0" y="1482"/>
                    <a:pt x="0" y="1482"/>
                    <a:pt x="0" y="1482"/>
                  </a:cubicBezTo>
                  <a:cubicBezTo>
                    <a:pt x="0" y="1752"/>
                    <a:pt x="219" y="1761"/>
                    <a:pt x="488" y="1761"/>
                  </a:cubicBezTo>
                  <a:cubicBezTo>
                    <a:pt x="758" y="1761"/>
                    <a:pt x="977" y="1752"/>
                    <a:pt x="977" y="1482"/>
                  </a:cubicBezTo>
                  <a:cubicBezTo>
                    <a:pt x="977" y="96"/>
                    <a:pt x="977" y="96"/>
                    <a:pt x="977" y="96"/>
                  </a:cubicBezTo>
                  <a:cubicBezTo>
                    <a:pt x="977" y="43"/>
                    <a:pt x="934" y="0"/>
                    <a:pt x="881" y="0"/>
                  </a:cubicBezTo>
                  <a:close/>
                  <a:moveTo>
                    <a:pt x="488" y="1691"/>
                  </a:moveTo>
                  <a:cubicBezTo>
                    <a:pt x="450" y="1691"/>
                    <a:pt x="420" y="1660"/>
                    <a:pt x="420" y="1622"/>
                  </a:cubicBezTo>
                  <a:cubicBezTo>
                    <a:pt x="420" y="1584"/>
                    <a:pt x="450" y="1554"/>
                    <a:pt x="488" y="1554"/>
                  </a:cubicBezTo>
                  <a:cubicBezTo>
                    <a:pt x="526" y="1554"/>
                    <a:pt x="557" y="1584"/>
                    <a:pt x="557" y="1622"/>
                  </a:cubicBezTo>
                  <a:cubicBezTo>
                    <a:pt x="557" y="1660"/>
                    <a:pt x="526" y="1691"/>
                    <a:pt x="488" y="1691"/>
                  </a:cubicBezTo>
                  <a:close/>
                  <a:moveTo>
                    <a:pt x="913" y="1384"/>
                  </a:moveTo>
                  <a:cubicBezTo>
                    <a:pt x="913" y="1438"/>
                    <a:pt x="867" y="1482"/>
                    <a:pt x="811" y="1482"/>
                  </a:cubicBezTo>
                  <a:cubicBezTo>
                    <a:pt x="166" y="1482"/>
                    <a:pt x="166" y="1482"/>
                    <a:pt x="166" y="1482"/>
                  </a:cubicBezTo>
                  <a:cubicBezTo>
                    <a:pt x="110" y="1482"/>
                    <a:pt x="64" y="1438"/>
                    <a:pt x="64" y="1384"/>
                  </a:cubicBezTo>
                  <a:cubicBezTo>
                    <a:pt x="64" y="186"/>
                    <a:pt x="64" y="186"/>
                    <a:pt x="64" y="186"/>
                  </a:cubicBezTo>
                  <a:cubicBezTo>
                    <a:pt x="64" y="132"/>
                    <a:pt x="110" y="88"/>
                    <a:pt x="166" y="88"/>
                  </a:cubicBezTo>
                  <a:cubicBezTo>
                    <a:pt x="811" y="88"/>
                    <a:pt x="811" y="88"/>
                    <a:pt x="811" y="88"/>
                  </a:cubicBezTo>
                  <a:cubicBezTo>
                    <a:pt x="867" y="88"/>
                    <a:pt x="913" y="132"/>
                    <a:pt x="913" y="186"/>
                  </a:cubicBezTo>
                  <a:lnTo>
                    <a:pt x="913" y="1384"/>
                  </a:lnTo>
                  <a:close/>
                </a:path>
              </a:pathLst>
            </a:custGeom>
            <a:solidFill>
              <a:srgbClr val="FFFFFF"/>
            </a:solidFill>
            <a:ln>
              <a:no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sp>
          <p:nvSpPr>
            <p:cNvPr id="173" name="Freeform 30"/>
            <p:cNvSpPr/>
            <p:nvPr/>
          </p:nvSpPr>
          <p:spPr bwMode="auto">
            <a:xfrm>
              <a:off x="5993847" y="2584226"/>
              <a:ext cx="877962" cy="500126"/>
            </a:xfrm>
            <a:custGeom>
              <a:avLst/>
              <a:gdLst>
                <a:gd name="T0" fmla="*/ 915 w 1085"/>
                <a:gd name="T1" fmla="*/ 618 h 618"/>
                <a:gd name="T2" fmla="*/ 221 w 1085"/>
                <a:gd name="T3" fmla="*/ 618 h 618"/>
                <a:gd name="T4" fmla="*/ 0 w 1085"/>
                <a:gd name="T5" fmla="*/ 397 h 618"/>
                <a:gd name="T6" fmla="*/ 221 w 1085"/>
                <a:gd name="T7" fmla="*/ 175 h 618"/>
                <a:gd name="T8" fmla="*/ 244 w 1085"/>
                <a:gd name="T9" fmla="*/ 176 h 618"/>
                <a:gd name="T10" fmla="*/ 492 w 1085"/>
                <a:gd name="T11" fmla="*/ 0 h 618"/>
                <a:gd name="T12" fmla="*/ 698 w 1085"/>
                <a:gd name="T13" fmla="*/ 100 h 618"/>
                <a:gd name="T14" fmla="*/ 763 w 1085"/>
                <a:gd name="T15" fmla="*/ 89 h 618"/>
                <a:gd name="T16" fmla="*/ 957 w 1085"/>
                <a:gd name="T17" fmla="*/ 284 h 618"/>
                <a:gd name="T18" fmla="*/ 1085 w 1085"/>
                <a:gd name="T19" fmla="*/ 448 h 618"/>
                <a:gd name="T20" fmla="*/ 915 w 1085"/>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618">
                  <a:moveTo>
                    <a:pt x="915" y="618"/>
                  </a:moveTo>
                  <a:cubicBezTo>
                    <a:pt x="221" y="618"/>
                    <a:pt x="221" y="618"/>
                    <a:pt x="221" y="618"/>
                  </a:cubicBezTo>
                  <a:cubicBezTo>
                    <a:pt x="99" y="618"/>
                    <a:pt x="0" y="519"/>
                    <a:pt x="0" y="397"/>
                  </a:cubicBezTo>
                  <a:cubicBezTo>
                    <a:pt x="0" y="274"/>
                    <a:pt x="99" y="175"/>
                    <a:pt x="221" y="175"/>
                  </a:cubicBezTo>
                  <a:cubicBezTo>
                    <a:pt x="229" y="175"/>
                    <a:pt x="236" y="175"/>
                    <a:pt x="244" y="176"/>
                  </a:cubicBezTo>
                  <a:cubicBezTo>
                    <a:pt x="280" y="71"/>
                    <a:pt x="379" y="0"/>
                    <a:pt x="492" y="0"/>
                  </a:cubicBezTo>
                  <a:cubicBezTo>
                    <a:pt x="573" y="0"/>
                    <a:pt x="649" y="37"/>
                    <a:pt x="698" y="100"/>
                  </a:cubicBezTo>
                  <a:cubicBezTo>
                    <a:pt x="719" y="93"/>
                    <a:pt x="741" y="89"/>
                    <a:pt x="763" y="89"/>
                  </a:cubicBezTo>
                  <a:cubicBezTo>
                    <a:pt x="870" y="89"/>
                    <a:pt x="957" y="177"/>
                    <a:pt x="957" y="284"/>
                  </a:cubicBezTo>
                  <a:cubicBezTo>
                    <a:pt x="1031" y="303"/>
                    <a:pt x="1085" y="370"/>
                    <a:pt x="1085" y="448"/>
                  </a:cubicBezTo>
                  <a:cubicBezTo>
                    <a:pt x="1085" y="542"/>
                    <a:pt x="1009" y="618"/>
                    <a:pt x="915" y="618"/>
                  </a:cubicBezTo>
                  <a:close/>
                </a:path>
              </a:pathLst>
            </a:custGeom>
            <a:solidFill>
              <a:srgbClr val="FFFFFF"/>
            </a:solidFill>
            <a:ln w="19050">
              <a:solidFill>
                <a:srgbClr val="C00000"/>
              </a:solidFill>
            </a:ln>
          </p:spPr>
          <p:txBody>
            <a:bodyPr vert="horz" wrap="square" lIns="91440" tIns="45720" rIns="91440" bIns="45720" numCol="1" anchor="t" anchorCtr="0" compatLnSpc="1"/>
            <a:lstStyle/>
            <a:p>
              <a:pPr fontAlgn="auto">
                <a:spcBef>
                  <a:spcPts val="0"/>
                </a:spcBef>
                <a:spcAft>
                  <a:spcPts val="0"/>
                </a:spcAft>
                <a:defRPr/>
              </a:pPr>
              <a:endParaRPr lang="en-AU" kern="0">
                <a:solidFill>
                  <a:srgbClr val="000000"/>
                </a:solidFill>
                <a:latin typeface="+mn-ea"/>
              </a:endParaRPr>
            </a:p>
          </p:txBody>
        </p:sp>
      </p:gr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a:t>
            </a:r>
            <a:r>
              <a:rPr lang="zh-CN" altLang="zh-CN" dirty="0"/>
              <a:t>要建立企业的数据</a:t>
            </a:r>
            <a:r>
              <a:rPr lang="zh-CN" altLang="en-US" dirty="0"/>
              <a:t>应用</a:t>
            </a:r>
            <a:r>
              <a:rPr lang="zh-CN" altLang="zh-CN" dirty="0"/>
              <a:t>能力</a:t>
            </a:r>
            <a:endParaRPr lang="zh-HK" altLang="en-US" dirty="0"/>
          </a:p>
        </p:txBody>
      </p:sp>
      <p:sp>
        <p:nvSpPr>
          <p:cNvPr id="5" name="文本占位符 4"/>
          <p:cNvSpPr>
            <a:spLocks noGrp="1"/>
          </p:cNvSpPr>
          <p:nvPr>
            <p:ph type="body" sz="quarter" idx="16"/>
          </p:nvPr>
        </p:nvSpPr>
        <p:spPr>
          <a:xfrm>
            <a:off x="584994" y="1238664"/>
            <a:ext cx="11022012" cy="1070427"/>
          </a:xfrm>
        </p:spPr>
        <p:txBody>
          <a:bodyPr/>
          <a:lstStyle/>
          <a:p>
            <a:pPr marL="285750" indent="-285750">
              <a:buFont typeface="Arial" panose="020B0604020202020204" pitchFamily="34" charset="0"/>
              <a:buChar char="•"/>
            </a:pPr>
            <a:r>
              <a:rPr lang="zh-CN" altLang="en-US" dirty="0"/>
              <a:t>企业的数据应用能力，</a:t>
            </a:r>
            <a:r>
              <a:rPr lang="zh-CN" altLang="en-US" b="1" dirty="0">
                <a:solidFill>
                  <a:srgbClr val="FF0000"/>
                </a:solidFill>
              </a:rPr>
              <a:t>需要建立以集团总部为主体的管理体系</a:t>
            </a:r>
            <a:r>
              <a:rPr lang="zh-CN" altLang="en-US" dirty="0"/>
              <a:t>，形成总部在全数据管理的环境下，指导、监控、赋能各个业务单元，实现集团层级的数据治理目标。</a:t>
            </a:r>
            <a:r>
              <a:rPr lang="zh-CN" altLang="zh-CN" dirty="0"/>
              <a:t>企业的数据</a:t>
            </a:r>
            <a:r>
              <a:rPr lang="zh-CN" altLang="en-US" dirty="0"/>
              <a:t>应用</a:t>
            </a:r>
            <a:r>
              <a:rPr lang="zh-CN" altLang="zh-CN" dirty="0"/>
              <a:t>能力，是以企业转型数字化为前提。企业要首先成为数字化企业，具备数据的</a:t>
            </a:r>
            <a:r>
              <a:rPr lang="zh-CN" altLang="en-US" dirty="0"/>
              <a:t>治理能力，</a:t>
            </a:r>
            <a:r>
              <a:rPr lang="zh-CN" altLang="zh-CN" dirty="0"/>
              <a:t>而不只是依赖于外部数据和所谓的大数据。</a:t>
            </a:r>
            <a:endParaRPr lang="zh-CN" altLang="zh-CN" dirty="0"/>
          </a:p>
        </p:txBody>
      </p:sp>
      <p:pic>
        <p:nvPicPr>
          <p:cNvPr id="440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957" y="2890982"/>
            <a:ext cx="5324475" cy="252989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a:stretch>
            <a:fillRect/>
          </a:stretch>
        </p:blipFill>
        <p:spPr>
          <a:xfrm>
            <a:off x="6345526" y="2890982"/>
            <a:ext cx="5172075" cy="2409825"/>
          </a:xfrm>
          <a:prstGeom prst="rect">
            <a:avLst/>
          </a:prstGeom>
        </p:spPr>
      </p:pic>
      <p:sp>
        <p:nvSpPr>
          <p:cNvPr id="4" name="箭头: 右 3"/>
          <p:cNvSpPr/>
          <p:nvPr/>
        </p:nvSpPr>
        <p:spPr>
          <a:xfrm>
            <a:off x="5671127" y="3786909"/>
            <a:ext cx="424873" cy="895927"/>
          </a:xfrm>
          <a:prstGeom prst="rightArrow">
            <a:avLst/>
          </a:prstGeom>
          <a:solidFill>
            <a:srgbClr val="095889"/>
          </a:solidFill>
          <a:ln>
            <a:solidFill>
              <a:srgbClr val="09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日期占位符 5"/>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CN" altLang="en-US" dirty="0"/>
              <a:t>数字化转型的五大误区</a:t>
            </a:r>
            <a:endParaRPr lang="zh-HK" altLang="en-US" dirty="0"/>
          </a:p>
        </p:txBody>
      </p:sp>
      <p:sp>
        <p:nvSpPr>
          <p:cNvPr id="7" name="矩形 6"/>
          <p:cNvSpPr/>
          <p:nvPr/>
        </p:nvSpPr>
        <p:spPr>
          <a:xfrm>
            <a:off x="1126835" y="1616364"/>
            <a:ext cx="1597891" cy="72043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战略误区</a:t>
            </a:r>
            <a:endParaRPr lang="zh-HK" altLang="en-US" sz="2000" b="1" dirty="0"/>
          </a:p>
        </p:txBody>
      </p:sp>
      <p:sp>
        <p:nvSpPr>
          <p:cNvPr id="8" name="矩形 7"/>
          <p:cNvSpPr/>
          <p:nvPr/>
        </p:nvSpPr>
        <p:spPr>
          <a:xfrm>
            <a:off x="2724727" y="1616364"/>
            <a:ext cx="7709688" cy="7204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过早的把提供数字化解决方案作为新业绩增长点（从自身转型做起）</a:t>
            </a:r>
            <a:endParaRPr lang="zh-HK" altLang="en-US" dirty="0">
              <a:solidFill>
                <a:schemeClr val="tx1"/>
              </a:solidFill>
            </a:endParaRPr>
          </a:p>
        </p:txBody>
      </p:sp>
      <p:sp>
        <p:nvSpPr>
          <p:cNvPr id="9" name="矩形 8"/>
          <p:cNvSpPr/>
          <p:nvPr/>
        </p:nvSpPr>
        <p:spPr>
          <a:xfrm>
            <a:off x="1126835" y="2558473"/>
            <a:ext cx="1597891" cy="72043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组织误区</a:t>
            </a:r>
            <a:endParaRPr lang="zh-HK" altLang="en-US" sz="2000" b="1" dirty="0"/>
          </a:p>
        </p:txBody>
      </p:sp>
      <p:sp>
        <p:nvSpPr>
          <p:cNvPr id="10" name="矩形 9"/>
          <p:cNvSpPr/>
          <p:nvPr/>
        </p:nvSpPr>
        <p:spPr>
          <a:xfrm>
            <a:off x="2724727" y="2558473"/>
            <a:ext cx="7709688" cy="7204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寄希望信息化部门承担数字化转型重任（建立自己的数字化团队）</a:t>
            </a:r>
            <a:endParaRPr lang="zh-HK" altLang="en-US" dirty="0">
              <a:solidFill>
                <a:schemeClr val="tx1"/>
              </a:solidFill>
            </a:endParaRPr>
          </a:p>
        </p:txBody>
      </p:sp>
      <p:sp>
        <p:nvSpPr>
          <p:cNvPr id="11" name="矩形 10"/>
          <p:cNvSpPr/>
          <p:nvPr/>
        </p:nvSpPr>
        <p:spPr>
          <a:xfrm>
            <a:off x="1126835" y="3500582"/>
            <a:ext cx="1597891" cy="72043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工具误区</a:t>
            </a:r>
            <a:endParaRPr lang="zh-HK" altLang="en-US" sz="2000" b="1" dirty="0"/>
          </a:p>
        </p:txBody>
      </p:sp>
      <p:sp>
        <p:nvSpPr>
          <p:cNvPr id="12" name="矩形 11"/>
          <p:cNvSpPr/>
          <p:nvPr/>
        </p:nvSpPr>
        <p:spPr>
          <a:xfrm>
            <a:off x="2724727" y="3500582"/>
            <a:ext cx="7709688" cy="7204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以为引进数字化工具就万事大吉（工具的使用要建立在企业创新的基础上）</a:t>
            </a:r>
            <a:endParaRPr lang="zh-HK" altLang="en-US" dirty="0">
              <a:solidFill>
                <a:schemeClr val="tx1"/>
              </a:solidFill>
            </a:endParaRPr>
          </a:p>
        </p:txBody>
      </p:sp>
      <p:sp>
        <p:nvSpPr>
          <p:cNvPr id="13" name="矩形 12"/>
          <p:cNvSpPr/>
          <p:nvPr/>
        </p:nvSpPr>
        <p:spPr>
          <a:xfrm>
            <a:off x="1126835" y="4442691"/>
            <a:ext cx="1597891" cy="72043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治理误区</a:t>
            </a:r>
            <a:endParaRPr lang="zh-HK" altLang="en-US" sz="2000" b="1" dirty="0"/>
          </a:p>
        </p:txBody>
      </p:sp>
      <p:sp>
        <p:nvSpPr>
          <p:cNvPr id="14" name="矩形 13"/>
          <p:cNvSpPr/>
          <p:nvPr/>
        </p:nvSpPr>
        <p:spPr>
          <a:xfrm>
            <a:off x="2724727" y="4442691"/>
            <a:ext cx="7709688" cy="7204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以为抓到数据就占了优势（要进行数据治理）</a:t>
            </a:r>
            <a:endParaRPr lang="zh-HK" altLang="en-US" dirty="0">
              <a:solidFill>
                <a:schemeClr val="tx1"/>
              </a:solidFill>
            </a:endParaRPr>
          </a:p>
        </p:txBody>
      </p:sp>
      <p:sp>
        <p:nvSpPr>
          <p:cNvPr id="15" name="矩形 14"/>
          <p:cNvSpPr/>
          <p:nvPr/>
        </p:nvSpPr>
        <p:spPr>
          <a:xfrm>
            <a:off x="1126835" y="5384800"/>
            <a:ext cx="1597891" cy="72043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业绩误区</a:t>
            </a:r>
            <a:endParaRPr lang="zh-HK" altLang="en-US" sz="2000" b="1" dirty="0"/>
          </a:p>
        </p:txBody>
      </p:sp>
      <p:sp>
        <p:nvSpPr>
          <p:cNvPr id="16" name="矩形 15"/>
          <p:cNvSpPr/>
          <p:nvPr/>
        </p:nvSpPr>
        <p:spPr>
          <a:xfrm>
            <a:off x="2724727" y="5384800"/>
            <a:ext cx="7709688" cy="7204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以为数字化转型能够立竿见影（长期转型，做好规划）</a:t>
            </a:r>
            <a:endParaRPr lang="zh-HK" altLang="en-US" dirty="0">
              <a:solidFill>
                <a:schemeClr val="tx1"/>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企业数字化转型价值的全面认知</a:t>
            </a:r>
            <a:endParaRPr lang="zh-HK" altLang="en-US" dirty="0"/>
          </a:p>
        </p:txBody>
      </p:sp>
      <p:grpSp>
        <p:nvGrpSpPr>
          <p:cNvPr id="7" name="Group 3"/>
          <p:cNvGrpSpPr/>
          <p:nvPr/>
        </p:nvGrpSpPr>
        <p:grpSpPr>
          <a:xfrm>
            <a:off x="1034774" y="1316886"/>
            <a:ext cx="9556372" cy="503927"/>
            <a:chOff x="1089858" y="1206717"/>
            <a:chExt cx="9556372" cy="503927"/>
          </a:xfrm>
        </p:grpSpPr>
        <p:sp>
          <p:nvSpPr>
            <p:cNvPr id="8"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9" name="Straight Connector 5"/>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6"/>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数字化不是技术提升，是企业整体</a:t>
              </a:r>
              <a:r>
                <a:rPr lang="zh-CN" altLang="en-US" sz="2400" b="1" dirty="0">
                  <a:solidFill>
                    <a:srgbClr val="AE0B2A"/>
                  </a:solidFill>
                  <a:latin typeface="微软雅黑" panose="020B0503020204020204" pitchFamily="34" charset="-122"/>
                  <a:ea typeface="微软雅黑" panose="020B0503020204020204" pitchFamily="34" charset="-122"/>
                </a:rPr>
                <a:t>业务能力</a:t>
              </a:r>
              <a:r>
                <a:rPr lang="zh-CN" altLang="en-US" sz="2400" b="1" dirty="0">
                  <a:latin typeface="微软雅黑" panose="020B0503020204020204" pitchFamily="34" charset="-122"/>
                  <a:ea typeface="微软雅黑" panose="020B0503020204020204" pitchFamily="34" charset="-122"/>
                </a:rPr>
                <a:t>的全面提升</a:t>
              </a:r>
              <a:endParaRPr lang="en-US" sz="2400" b="1" dirty="0">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1034774" y="2010914"/>
            <a:ext cx="9556372" cy="503927"/>
            <a:chOff x="1089858" y="1206717"/>
            <a:chExt cx="9556372" cy="503927"/>
          </a:xfrm>
        </p:grpSpPr>
        <p:sp>
          <p:nvSpPr>
            <p:cNvPr id="12"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13" name="Straight Connector 9"/>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0"/>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数字化单一技术应用，是</a:t>
              </a:r>
              <a:r>
                <a:rPr lang="zh-CN" altLang="en-US" sz="2400" b="1" dirty="0">
                  <a:solidFill>
                    <a:srgbClr val="AE0B2A"/>
                  </a:solidFill>
                  <a:latin typeface="微软雅黑" panose="020B0503020204020204" pitchFamily="34" charset="-122"/>
                  <a:ea typeface="微软雅黑" panose="020B0503020204020204" pitchFamily="34" charset="-122"/>
                </a:rPr>
                <a:t>业务驱动的合理技术</a:t>
              </a:r>
              <a:r>
                <a:rPr lang="zh-CN" altLang="en-US" sz="2400" b="1" dirty="0">
                  <a:latin typeface="微软雅黑" panose="020B0503020204020204" pitchFamily="34" charset="-122"/>
                  <a:ea typeface="微软雅黑" panose="020B0503020204020204" pitchFamily="34" charset="-122"/>
                </a:rPr>
                <a:t>应用</a:t>
              </a:r>
              <a:endParaRPr lang="en-US" sz="2400" b="1" dirty="0">
                <a:latin typeface="微软雅黑" panose="020B0503020204020204" pitchFamily="34" charset="-122"/>
                <a:ea typeface="微软雅黑" panose="020B0503020204020204" pitchFamily="34" charset="-122"/>
              </a:endParaRPr>
            </a:p>
          </p:txBody>
        </p:sp>
      </p:grpSp>
      <p:grpSp>
        <p:nvGrpSpPr>
          <p:cNvPr id="15" name="Group 11"/>
          <p:cNvGrpSpPr/>
          <p:nvPr/>
        </p:nvGrpSpPr>
        <p:grpSpPr>
          <a:xfrm>
            <a:off x="1034774" y="2704942"/>
            <a:ext cx="9960060" cy="503927"/>
            <a:chOff x="1089858" y="1206717"/>
            <a:chExt cx="9960060" cy="503927"/>
          </a:xfrm>
        </p:grpSpPr>
        <p:sp>
          <p:nvSpPr>
            <p:cNvPr id="16"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17" name="Straight Connector 13"/>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593350" y="1206717"/>
              <a:ext cx="945656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数字化不是简单系统互联互通，是</a:t>
              </a:r>
              <a:r>
                <a:rPr lang="zh-CN" altLang="en-US" sz="2400" b="1" dirty="0">
                  <a:solidFill>
                    <a:srgbClr val="AE0B2A"/>
                  </a:solidFill>
                  <a:latin typeface="微软雅黑" panose="020B0503020204020204" pitchFamily="34" charset="-122"/>
                  <a:ea typeface="微软雅黑" panose="020B0503020204020204" pitchFamily="34" charset="-122"/>
                </a:rPr>
                <a:t>业务驱动的有效信息</a:t>
              </a:r>
              <a:r>
                <a:rPr lang="zh-CN" altLang="en-US" sz="2400" b="1" dirty="0">
                  <a:latin typeface="微软雅黑" panose="020B0503020204020204" pitchFamily="34" charset="-122"/>
                  <a:ea typeface="微软雅黑" panose="020B0503020204020204" pitchFamily="34" charset="-122"/>
                </a:rPr>
                <a:t>交换和整合</a:t>
              </a:r>
              <a:endParaRPr lang="en-US" sz="2400" b="1" dirty="0">
                <a:latin typeface="微软雅黑" panose="020B0503020204020204" pitchFamily="34" charset="-122"/>
                <a:ea typeface="微软雅黑" panose="020B0503020204020204" pitchFamily="34" charset="-122"/>
              </a:endParaRPr>
            </a:p>
          </p:txBody>
        </p:sp>
      </p:grpSp>
      <p:grpSp>
        <p:nvGrpSpPr>
          <p:cNvPr id="19" name="Group 15"/>
          <p:cNvGrpSpPr/>
          <p:nvPr/>
        </p:nvGrpSpPr>
        <p:grpSpPr>
          <a:xfrm>
            <a:off x="1034774" y="3398970"/>
            <a:ext cx="9556372" cy="503927"/>
            <a:chOff x="1089858" y="1206717"/>
            <a:chExt cx="9556372" cy="503927"/>
          </a:xfrm>
        </p:grpSpPr>
        <p:sp>
          <p:nvSpPr>
            <p:cNvPr id="20"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21" name="Straight Connector 17"/>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18"/>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数字化不是系统重构，是信息化的</a:t>
              </a:r>
              <a:r>
                <a:rPr lang="zh-CN" altLang="en-US" sz="2400" b="1" dirty="0">
                  <a:solidFill>
                    <a:srgbClr val="AE0B2A"/>
                  </a:solidFill>
                  <a:latin typeface="微软雅黑" panose="020B0503020204020204" pitchFamily="34" charset="-122"/>
                  <a:ea typeface="微软雅黑" panose="020B0503020204020204" pitchFamily="34" charset="-122"/>
                </a:rPr>
                <a:t>持续改进和提升</a:t>
              </a:r>
              <a:r>
                <a:rPr lang="zh-CN" altLang="en-US" sz="2400" b="1" dirty="0">
                  <a:latin typeface="微软雅黑" panose="020B0503020204020204" pitchFamily="34" charset="-122"/>
                  <a:ea typeface="微软雅黑" panose="020B0503020204020204" pitchFamily="34" charset="-122"/>
                </a:rPr>
                <a:t>进程</a:t>
              </a:r>
              <a:endParaRPr lang="en-US" sz="2400" b="1" dirty="0">
                <a:latin typeface="微软雅黑" panose="020B0503020204020204" pitchFamily="34" charset="-122"/>
                <a:ea typeface="微软雅黑" panose="020B0503020204020204" pitchFamily="34" charset="-122"/>
              </a:endParaRPr>
            </a:p>
          </p:txBody>
        </p:sp>
      </p:grpSp>
      <p:grpSp>
        <p:nvGrpSpPr>
          <p:cNvPr id="23" name="Group 19"/>
          <p:cNvGrpSpPr/>
          <p:nvPr/>
        </p:nvGrpSpPr>
        <p:grpSpPr>
          <a:xfrm>
            <a:off x="1034774" y="4092998"/>
            <a:ext cx="9556372" cy="503927"/>
            <a:chOff x="1089858" y="1206717"/>
            <a:chExt cx="9556372" cy="503927"/>
          </a:xfrm>
        </p:grpSpPr>
        <p:sp>
          <p:nvSpPr>
            <p:cNvPr id="24"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25" name="Straight Connector 21"/>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2"/>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数字化不仅是内部问题，更是</a:t>
              </a:r>
              <a:r>
                <a:rPr lang="zh-CN" altLang="en-US" sz="2400" b="1" dirty="0">
                  <a:solidFill>
                    <a:srgbClr val="AE0B2A"/>
                  </a:solidFill>
                  <a:latin typeface="微软雅黑" panose="020B0503020204020204" pitchFamily="34" charset="-122"/>
                  <a:ea typeface="微软雅黑" panose="020B0503020204020204" pitchFamily="34" charset="-122"/>
                </a:rPr>
                <a:t>外部环境驱动的</a:t>
              </a:r>
              <a:r>
                <a:rPr lang="zh-CN" altLang="en-US" sz="2400" b="1" dirty="0">
                  <a:latin typeface="微软雅黑" panose="020B0503020204020204" pitchFamily="34" charset="-122"/>
                  <a:ea typeface="微软雅黑" panose="020B0503020204020204" pitchFamily="34" charset="-122"/>
                </a:rPr>
                <a:t>能力优化和调整</a:t>
              </a:r>
              <a:endParaRPr lang="en-US" sz="2400" b="1" dirty="0">
                <a:latin typeface="微软雅黑" panose="020B0503020204020204" pitchFamily="34" charset="-122"/>
                <a:ea typeface="微软雅黑" panose="020B0503020204020204" pitchFamily="34" charset="-122"/>
              </a:endParaRPr>
            </a:p>
          </p:txBody>
        </p:sp>
      </p:grpSp>
      <p:grpSp>
        <p:nvGrpSpPr>
          <p:cNvPr id="27" name="Group 23"/>
          <p:cNvGrpSpPr/>
          <p:nvPr/>
        </p:nvGrpSpPr>
        <p:grpSpPr>
          <a:xfrm>
            <a:off x="1034774" y="4787026"/>
            <a:ext cx="9556372" cy="503927"/>
            <a:chOff x="1089858" y="1206717"/>
            <a:chExt cx="9556372" cy="503927"/>
          </a:xfrm>
        </p:grpSpPr>
        <p:sp>
          <p:nvSpPr>
            <p:cNvPr id="28"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29" name="Straight Connector 25"/>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6"/>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数字化不仅是系统，更是企业内部</a:t>
              </a:r>
              <a:r>
                <a:rPr lang="zh-CN" altLang="en-US" sz="2400" b="1" dirty="0">
                  <a:solidFill>
                    <a:srgbClr val="AE0B2A"/>
                  </a:solidFill>
                  <a:latin typeface="微软雅黑" panose="020B0503020204020204" pitchFamily="34" charset="-122"/>
                  <a:ea typeface="微软雅黑" panose="020B0503020204020204" pitchFamily="34" charset="-122"/>
                </a:rPr>
                <a:t>共享、协同及决策能力</a:t>
              </a:r>
              <a:r>
                <a:rPr lang="zh-CN" altLang="en-US" sz="2400" b="1" dirty="0">
                  <a:latin typeface="微软雅黑" panose="020B0503020204020204" pitchFamily="34" charset="-122"/>
                  <a:ea typeface="微软雅黑" panose="020B0503020204020204" pitchFamily="34" charset="-122"/>
                </a:rPr>
                <a:t>提升</a:t>
              </a:r>
              <a:endParaRPr lang="en-US" sz="2400" b="1" dirty="0">
                <a:latin typeface="微软雅黑" panose="020B0503020204020204" pitchFamily="34" charset="-122"/>
                <a:ea typeface="微软雅黑" panose="020B0503020204020204" pitchFamily="34" charset="-122"/>
              </a:endParaRPr>
            </a:p>
          </p:txBody>
        </p:sp>
      </p:grpSp>
      <p:grpSp>
        <p:nvGrpSpPr>
          <p:cNvPr id="31" name="Group 27"/>
          <p:cNvGrpSpPr/>
          <p:nvPr/>
        </p:nvGrpSpPr>
        <p:grpSpPr>
          <a:xfrm>
            <a:off x="1034774" y="5481053"/>
            <a:ext cx="9556372" cy="503927"/>
            <a:chOff x="1089858" y="1206717"/>
            <a:chExt cx="9556372" cy="503927"/>
          </a:xfrm>
        </p:grpSpPr>
        <p:sp>
          <p:nvSpPr>
            <p:cNvPr id="32" name="Content"/>
            <p:cNvSpPr>
              <a:spLocks noChangeAspect="1"/>
            </p:cNvSpPr>
            <p:nvPr/>
          </p:nvSpPr>
          <p:spPr bwMode="gray">
            <a:xfrm>
              <a:off x="1177993" y="1321602"/>
              <a:ext cx="331575" cy="280560"/>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solidFill>
              <a:schemeClr val="accent3"/>
            </a:solidFill>
            <a:ln w="9525">
              <a:noFill/>
              <a:round/>
            </a:ln>
          </p:spPr>
          <p:txBody>
            <a:bodyPr vert="horz" wrap="square" lIns="0" tIns="0" rIns="0" bIns="0" numCol="1" anchor="t" anchorCtr="0" compatLnSpc="1"/>
            <a:lstStyle/>
            <a:p>
              <a:endParaRPr lang="en-US" dirty="0">
                <a:latin typeface="微软雅黑" panose="020B0503020204020204" pitchFamily="34" charset="-122"/>
                <a:ea typeface="微软雅黑" panose="020B0503020204020204" pitchFamily="34" charset="-122"/>
              </a:endParaRPr>
            </a:p>
          </p:txBody>
        </p:sp>
        <p:cxnSp>
          <p:nvCxnSpPr>
            <p:cNvPr id="33" name="Straight Connector 29"/>
            <p:cNvCxnSpPr/>
            <p:nvPr/>
          </p:nvCxnSpPr>
          <p:spPr>
            <a:xfrm flipV="1">
              <a:off x="1089858" y="1677593"/>
              <a:ext cx="9556372" cy="3305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0"/>
            <p:cNvSpPr txBox="1"/>
            <p:nvPr/>
          </p:nvSpPr>
          <p:spPr>
            <a:xfrm>
              <a:off x="1593350" y="1206717"/>
              <a:ext cx="862620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数字化不是信息部门工作，是</a:t>
              </a:r>
              <a:r>
                <a:rPr lang="zh-CN" altLang="en-US" sz="2400" b="1" dirty="0">
                  <a:solidFill>
                    <a:srgbClr val="AE0B2A"/>
                  </a:solidFill>
                  <a:latin typeface="微软雅黑" panose="020B0503020204020204" pitchFamily="34" charset="-122"/>
                  <a:ea typeface="微软雅黑" panose="020B0503020204020204" pitchFamily="34" charset="-122"/>
                </a:rPr>
                <a:t>企业战略</a:t>
              </a:r>
              <a:r>
                <a:rPr lang="zh-CN" altLang="en-US" sz="2400" b="1" dirty="0">
                  <a:latin typeface="微软雅黑" panose="020B0503020204020204" pitchFamily="34" charset="-122"/>
                  <a:ea typeface="微软雅黑" panose="020B0503020204020204" pitchFamily="34" charset="-122"/>
                </a:rPr>
                <a:t>，所有人员</a:t>
              </a:r>
              <a:r>
                <a:rPr lang="zh-CN" altLang="en-US" sz="2400" b="1" dirty="0">
                  <a:solidFill>
                    <a:srgbClr val="AE0B2A"/>
                  </a:solidFill>
                  <a:latin typeface="微软雅黑" panose="020B0503020204020204" pitchFamily="34" charset="-122"/>
                  <a:ea typeface="微软雅黑" panose="020B0503020204020204" pitchFamily="34" charset="-122"/>
                </a:rPr>
                <a:t>共同参与</a:t>
              </a:r>
              <a:endParaRPr lang="en-US" sz="2400" b="1" dirty="0">
                <a:solidFill>
                  <a:srgbClr val="AE0B2A"/>
                </a:solidFill>
                <a:latin typeface="微软雅黑" panose="020B0503020204020204" pitchFamily="34" charset="-122"/>
                <a:ea typeface="微软雅黑" panose="020B0503020204020204" pitchFamily="34" charset="-122"/>
              </a:endParaRPr>
            </a:p>
          </p:txBody>
        </p: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endParaRPr lang="zh-CN" altLang="en-US"/>
          </a:p>
        </p:txBody>
      </p:sp>
      <p:sp>
        <p:nvSpPr>
          <p:cNvPr id="8" name="文本占位符 7"/>
          <p:cNvSpPr>
            <a:spLocks noGrp="1"/>
          </p:cNvSpPr>
          <p:nvPr>
            <p:ph type="body" sz="quarter" idx="4294967295"/>
          </p:nvPr>
        </p:nvSpPr>
        <p:spPr>
          <a:xfrm>
            <a:off x="0" y="961390"/>
            <a:ext cx="10852150" cy="5388610"/>
          </a:xfrm>
        </p:spPr>
        <p:txBody>
          <a:bodyPr/>
          <a:lstStyle/>
          <a:p>
            <a:endParaRPr lang="zh-CN" altLang="en-US" sz="4400" dirty="0">
              <a:solidFill>
                <a:srgbClr val="FF0000"/>
              </a:solidFill>
            </a:endParaRPr>
          </a:p>
          <a:p>
            <a:endParaRPr lang="zh-CN" altLang="en-US" sz="4400" dirty="0">
              <a:solidFill>
                <a:srgbClr val="FF0000"/>
              </a:solidFill>
            </a:endParaRPr>
          </a:p>
          <a:p>
            <a:pPr marL="0" indent="0">
              <a:buNone/>
            </a:pPr>
            <a:r>
              <a:rPr lang="zh-CN" altLang="en-US" sz="4400" dirty="0">
                <a:solidFill>
                  <a:srgbClr val="FF0000"/>
                </a:solidFill>
              </a:rPr>
              <a:t>            企业数据治理</a:t>
            </a:r>
            <a:endParaRPr lang="zh-CN" altLang="en-US" sz="4400" dirty="0">
              <a:solidFill>
                <a:srgbClr val="FF0000"/>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数据治理的范畴</a:t>
            </a:r>
            <a:endParaRPr lang="zh-CN" altLang="en-US" dirty="0"/>
          </a:p>
        </p:txBody>
      </p:sp>
      <p:sp>
        <p:nvSpPr>
          <p:cNvPr id="7" name="object 3"/>
          <p:cNvSpPr/>
          <p:nvPr/>
        </p:nvSpPr>
        <p:spPr>
          <a:xfrm>
            <a:off x="4620640" y="5570219"/>
            <a:ext cx="2372995" cy="963294"/>
          </a:xfrm>
          <a:custGeom>
            <a:avLst/>
            <a:gdLst/>
            <a:ahLst/>
            <a:cxnLst/>
            <a:rect l="l" t="t" r="r" b="b"/>
            <a:pathLst>
              <a:path w="2372995" h="963295">
                <a:moveTo>
                  <a:pt x="0" y="0"/>
                </a:moveTo>
                <a:lnTo>
                  <a:pt x="2372868" y="0"/>
                </a:lnTo>
                <a:lnTo>
                  <a:pt x="2372868" y="963167"/>
                </a:lnTo>
                <a:lnTo>
                  <a:pt x="0" y="963167"/>
                </a:lnTo>
                <a:lnTo>
                  <a:pt x="0" y="0"/>
                </a:lnTo>
                <a:close/>
              </a:path>
            </a:pathLst>
          </a:custGeom>
          <a:solidFill>
            <a:srgbClr val="AE0B2A"/>
          </a:solidFill>
        </p:spPr>
        <p:txBody>
          <a:bodyPr wrap="square" lIns="0" tIns="0" rIns="0" bIns="0" rtlCol="0"/>
          <a:lstStyle/>
          <a:p>
            <a:endParaRPr>
              <a:solidFill>
                <a:schemeClr val="bg1"/>
              </a:solidFill>
            </a:endParaRPr>
          </a:p>
        </p:txBody>
      </p:sp>
      <p:sp>
        <p:nvSpPr>
          <p:cNvPr id="8" name="object 4"/>
          <p:cNvSpPr/>
          <p:nvPr/>
        </p:nvSpPr>
        <p:spPr>
          <a:xfrm>
            <a:off x="4347145" y="1624164"/>
            <a:ext cx="2931020" cy="2921000"/>
          </a:xfrm>
          <a:prstGeom prst="rect">
            <a:avLst/>
          </a:prstGeom>
          <a:blipFill>
            <a:blip r:embed="rId1" cstate="email">
              <a:duotone>
                <a:schemeClr val="accent1">
                  <a:shade val="45000"/>
                  <a:satMod val="135000"/>
                </a:schemeClr>
                <a:prstClr val="white"/>
              </a:duotone>
            </a:blip>
            <a:stretch>
              <a:fillRect/>
            </a:stretch>
          </a:blipFill>
        </p:spPr>
        <p:txBody>
          <a:bodyPr wrap="square" lIns="0" tIns="0" rIns="0" bIns="0" rtlCol="0"/>
          <a:lstStyle/>
          <a:p/>
        </p:txBody>
      </p:sp>
      <p:sp>
        <p:nvSpPr>
          <p:cNvPr id="9" name="object 5"/>
          <p:cNvSpPr txBox="1"/>
          <p:nvPr/>
        </p:nvSpPr>
        <p:spPr>
          <a:xfrm>
            <a:off x="5088292" y="2192248"/>
            <a:ext cx="1447165" cy="1863725"/>
          </a:xfrm>
          <a:prstGeom prst="rect">
            <a:avLst/>
          </a:prstGeom>
        </p:spPr>
        <p:txBody>
          <a:bodyPr vert="horz" wrap="square" lIns="0" tIns="12065" rIns="0" bIns="0" rtlCol="0">
            <a:spAutoFit/>
          </a:bodyPr>
          <a:lstStyle/>
          <a:p>
            <a:pPr marL="12700">
              <a:lnSpc>
                <a:spcPct val="100000"/>
              </a:lnSpc>
              <a:spcBef>
                <a:spcPts val="95"/>
              </a:spcBef>
            </a:pPr>
            <a:r>
              <a:rPr sz="2800" b="1" dirty="0">
                <a:latin typeface="微软雅黑" panose="020B0503020204020204" pitchFamily="34" charset="-122"/>
                <a:cs typeface="微软雅黑" panose="020B0503020204020204" pitchFamily="34" charset="-122"/>
              </a:rPr>
              <a:t>数据治</a:t>
            </a:r>
            <a:r>
              <a:rPr sz="2800" b="1" spc="-5" dirty="0">
                <a:latin typeface="微软雅黑" panose="020B0503020204020204" pitchFamily="34" charset="-122"/>
                <a:cs typeface="微软雅黑" panose="020B0503020204020204" pitchFamily="34" charset="-122"/>
              </a:rPr>
              <a:t>理</a:t>
            </a:r>
            <a:endParaRPr sz="2800">
              <a:latin typeface="微软雅黑" panose="020B0503020204020204" pitchFamily="34" charset="-122"/>
              <a:cs typeface="微软雅黑" panose="020B0503020204020204" pitchFamily="34" charset="-122"/>
            </a:endParaRPr>
          </a:p>
          <a:p>
            <a:pPr marL="347980" indent="-148590">
              <a:lnSpc>
                <a:spcPct val="100000"/>
              </a:lnSpc>
              <a:spcBef>
                <a:spcPts val="1035"/>
              </a:spcBef>
              <a:buSzPct val="75000"/>
              <a:buChar char="•"/>
              <a:tabLst>
                <a:tab pos="348615" algn="l"/>
              </a:tabLst>
            </a:pPr>
            <a:r>
              <a:rPr sz="1400" dirty="0">
                <a:latin typeface="微软雅黑" panose="020B0503020204020204" pitchFamily="34" charset="-122"/>
                <a:cs typeface="微软雅黑" panose="020B0503020204020204" pitchFamily="34" charset="-122"/>
              </a:rPr>
              <a:t>战</a:t>
            </a:r>
            <a:r>
              <a:rPr sz="1400" spc="5" dirty="0">
                <a:latin typeface="微软雅黑" panose="020B0503020204020204" pitchFamily="34" charset="-122"/>
                <a:cs typeface="微软雅黑" panose="020B0503020204020204" pitchFamily="34" charset="-122"/>
              </a:rPr>
              <a:t>略</a:t>
            </a:r>
            <a:endParaRPr sz="1400">
              <a:latin typeface="微软雅黑" panose="020B0503020204020204" pitchFamily="34" charset="-122"/>
              <a:cs typeface="微软雅黑" panose="020B0503020204020204" pitchFamily="34" charset="-122"/>
            </a:endParaRPr>
          </a:p>
          <a:p>
            <a:pPr marL="347980" indent="-148590">
              <a:lnSpc>
                <a:spcPct val="100000"/>
              </a:lnSpc>
              <a:buSzPct val="75000"/>
              <a:buChar char="•"/>
              <a:tabLst>
                <a:tab pos="348615" algn="l"/>
              </a:tabLst>
            </a:pPr>
            <a:r>
              <a:rPr sz="1400" dirty="0">
                <a:latin typeface="微软雅黑" panose="020B0503020204020204" pitchFamily="34" charset="-122"/>
                <a:cs typeface="微软雅黑" panose="020B0503020204020204" pitchFamily="34" charset="-122"/>
              </a:rPr>
              <a:t>组织和角</a:t>
            </a:r>
            <a:r>
              <a:rPr sz="1400" spc="5" dirty="0">
                <a:latin typeface="微软雅黑" panose="020B0503020204020204" pitchFamily="34" charset="-122"/>
                <a:cs typeface="微软雅黑" panose="020B0503020204020204" pitchFamily="34" charset="-122"/>
              </a:rPr>
              <a:t>色</a:t>
            </a:r>
            <a:endParaRPr sz="1400">
              <a:latin typeface="微软雅黑" panose="020B0503020204020204" pitchFamily="34" charset="-122"/>
              <a:cs typeface="微软雅黑" panose="020B0503020204020204" pitchFamily="34" charset="-122"/>
            </a:endParaRPr>
          </a:p>
          <a:p>
            <a:pPr marL="347980" indent="-148590">
              <a:lnSpc>
                <a:spcPct val="100000"/>
              </a:lnSpc>
              <a:buSzPct val="75000"/>
              <a:buChar char="•"/>
              <a:tabLst>
                <a:tab pos="348615" algn="l"/>
              </a:tabLst>
            </a:pPr>
            <a:r>
              <a:rPr sz="1400" dirty="0">
                <a:latin typeface="微软雅黑" panose="020B0503020204020204" pitchFamily="34" charset="-122"/>
                <a:cs typeface="微软雅黑" panose="020B0503020204020204" pitchFamily="34" charset="-122"/>
              </a:rPr>
              <a:t>政策和标</a:t>
            </a:r>
            <a:r>
              <a:rPr sz="1400" spc="5" dirty="0">
                <a:latin typeface="微软雅黑" panose="020B0503020204020204" pitchFamily="34" charset="-122"/>
                <a:cs typeface="微软雅黑" panose="020B0503020204020204" pitchFamily="34" charset="-122"/>
              </a:rPr>
              <a:t>准</a:t>
            </a:r>
            <a:endParaRPr sz="1400">
              <a:latin typeface="微软雅黑" panose="020B0503020204020204" pitchFamily="34" charset="-122"/>
              <a:cs typeface="微软雅黑" panose="020B0503020204020204" pitchFamily="34" charset="-122"/>
            </a:endParaRPr>
          </a:p>
          <a:p>
            <a:pPr marL="347980" indent="-148590">
              <a:lnSpc>
                <a:spcPct val="100000"/>
              </a:lnSpc>
              <a:buSzPct val="75000"/>
              <a:buChar char="•"/>
              <a:tabLst>
                <a:tab pos="348615" algn="l"/>
              </a:tabLst>
            </a:pPr>
            <a:r>
              <a:rPr sz="1400" dirty="0">
                <a:latin typeface="微软雅黑" panose="020B0503020204020204" pitchFamily="34" charset="-122"/>
                <a:cs typeface="微软雅黑" panose="020B0503020204020204" pitchFamily="34" charset="-122"/>
              </a:rPr>
              <a:t>项目和服</a:t>
            </a:r>
            <a:r>
              <a:rPr sz="1400" spc="5" dirty="0">
                <a:latin typeface="微软雅黑" panose="020B0503020204020204" pitchFamily="34" charset="-122"/>
                <a:cs typeface="微软雅黑" panose="020B0503020204020204" pitchFamily="34" charset="-122"/>
              </a:rPr>
              <a:t>务</a:t>
            </a:r>
            <a:endParaRPr sz="1400">
              <a:latin typeface="微软雅黑" panose="020B0503020204020204" pitchFamily="34" charset="-122"/>
              <a:cs typeface="微软雅黑" panose="020B0503020204020204" pitchFamily="34" charset="-122"/>
            </a:endParaRPr>
          </a:p>
          <a:p>
            <a:pPr marL="347980" indent="-148590">
              <a:lnSpc>
                <a:spcPct val="100000"/>
              </a:lnSpc>
              <a:buSzPct val="75000"/>
              <a:buChar char="•"/>
              <a:tabLst>
                <a:tab pos="348615" algn="l"/>
              </a:tabLst>
            </a:pPr>
            <a:r>
              <a:rPr sz="1400" dirty="0">
                <a:latin typeface="微软雅黑" panose="020B0503020204020204" pitchFamily="34" charset="-122"/>
                <a:cs typeface="微软雅黑" panose="020B0503020204020204" pitchFamily="34" charset="-122"/>
              </a:rPr>
              <a:t>问</a:t>
            </a:r>
            <a:r>
              <a:rPr sz="1400" spc="5" dirty="0">
                <a:latin typeface="微软雅黑" panose="020B0503020204020204" pitchFamily="34" charset="-122"/>
                <a:cs typeface="微软雅黑" panose="020B0503020204020204" pitchFamily="34" charset="-122"/>
              </a:rPr>
              <a:t>题</a:t>
            </a:r>
            <a:endParaRPr sz="1400">
              <a:latin typeface="微软雅黑" panose="020B0503020204020204" pitchFamily="34" charset="-122"/>
              <a:cs typeface="微软雅黑" panose="020B0503020204020204" pitchFamily="34" charset="-122"/>
            </a:endParaRPr>
          </a:p>
          <a:p>
            <a:pPr marL="347980" indent="-148590">
              <a:lnSpc>
                <a:spcPct val="100000"/>
              </a:lnSpc>
              <a:buSzPct val="75000"/>
              <a:buChar char="•"/>
              <a:tabLst>
                <a:tab pos="348615" algn="l"/>
              </a:tabLst>
            </a:pPr>
            <a:r>
              <a:rPr sz="1400" dirty="0">
                <a:latin typeface="微软雅黑" panose="020B0503020204020204" pitchFamily="34" charset="-122"/>
                <a:cs typeface="微软雅黑" panose="020B0503020204020204" pitchFamily="34" charset="-122"/>
              </a:rPr>
              <a:t>估</a:t>
            </a:r>
            <a:r>
              <a:rPr sz="1400" spc="5" dirty="0">
                <a:latin typeface="微软雅黑" panose="020B0503020204020204" pitchFamily="34" charset="-122"/>
                <a:cs typeface="微软雅黑" panose="020B0503020204020204" pitchFamily="34" charset="-122"/>
              </a:rPr>
              <a:t>值</a:t>
            </a:r>
            <a:endParaRPr sz="1400">
              <a:latin typeface="微软雅黑" panose="020B0503020204020204" pitchFamily="34" charset="-122"/>
              <a:cs typeface="微软雅黑" panose="020B0503020204020204" pitchFamily="34" charset="-122"/>
            </a:endParaRPr>
          </a:p>
        </p:txBody>
      </p:sp>
      <p:sp>
        <p:nvSpPr>
          <p:cNvPr id="10" name="object 6"/>
          <p:cNvSpPr txBox="1"/>
          <p:nvPr/>
        </p:nvSpPr>
        <p:spPr>
          <a:xfrm>
            <a:off x="589660" y="1251204"/>
            <a:ext cx="1640205" cy="920124"/>
          </a:xfrm>
          <a:prstGeom prst="rect">
            <a:avLst/>
          </a:prstGeom>
          <a:solidFill>
            <a:srgbClr val="AE0B2A"/>
          </a:solidFill>
        </p:spPr>
        <p:txBody>
          <a:bodyPr vert="horz" wrap="square" lIns="0" tIns="106045" rIns="0" bIns="0" rtlCol="0">
            <a:spAutoFit/>
          </a:bodyPr>
          <a:lstStyle/>
          <a:p>
            <a:pPr marL="194310">
              <a:lnSpc>
                <a:spcPct val="100000"/>
              </a:lnSpc>
              <a:spcBef>
                <a:spcPts val="835"/>
              </a:spcBef>
            </a:pPr>
            <a:r>
              <a:rPr sz="1400" b="1" dirty="0">
                <a:solidFill>
                  <a:schemeClr val="bg1"/>
                </a:solidFill>
                <a:latin typeface="微软雅黑" panose="020B0503020204020204" pitchFamily="34" charset="-122"/>
                <a:cs typeface="微软雅黑" panose="020B0503020204020204" pitchFamily="34" charset="-122"/>
              </a:rPr>
              <a:t>数据架构管</a:t>
            </a:r>
            <a:r>
              <a:rPr sz="1400" b="1" spc="5" dirty="0">
                <a:solidFill>
                  <a:schemeClr val="bg1"/>
                </a:solidFill>
                <a:latin typeface="微软雅黑" panose="020B0503020204020204" pitchFamily="34" charset="-122"/>
                <a:cs typeface="微软雅黑" panose="020B0503020204020204" pitchFamily="34" charset="-122"/>
              </a:rPr>
              <a:t>理</a:t>
            </a:r>
            <a:endParaRPr sz="14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spcBef>
                <a:spcPts val="690"/>
              </a:spcBef>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企业数据模</a:t>
            </a:r>
            <a:r>
              <a:rPr sz="1100" spc="5" dirty="0">
                <a:solidFill>
                  <a:schemeClr val="bg1"/>
                </a:solidFill>
                <a:latin typeface="微软雅黑" panose="020B0503020204020204" pitchFamily="34" charset="-122"/>
                <a:cs typeface="微软雅黑" panose="020B0503020204020204" pitchFamily="34" charset="-122"/>
              </a:rPr>
              <a:t>型</a:t>
            </a:r>
            <a:endParaRPr sz="11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价值链分</a:t>
            </a:r>
            <a:r>
              <a:rPr sz="1100" spc="5" dirty="0">
                <a:solidFill>
                  <a:schemeClr val="bg1"/>
                </a:solidFill>
                <a:latin typeface="微软雅黑" panose="020B0503020204020204" pitchFamily="34" charset="-122"/>
                <a:cs typeface="微软雅黑" panose="020B0503020204020204" pitchFamily="34" charset="-122"/>
              </a:rPr>
              <a:t>析</a:t>
            </a:r>
            <a:endParaRPr sz="11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相关的数据架</a:t>
            </a:r>
            <a:r>
              <a:rPr sz="1100" spc="5" dirty="0">
                <a:solidFill>
                  <a:schemeClr val="bg1"/>
                </a:solidFill>
                <a:latin typeface="微软雅黑" panose="020B0503020204020204" pitchFamily="34" charset="-122"/>
                <a:cs typeface="微软雅黑" panose="020B0503020204020204" pitchFamily="34" charset="-122"/>
              </a:rPr>
              <a:t>构</a:t>
            </a:r>
            <a:endParaRPr sz="1100" dirty="0">
              <a:solidFill>
                <a:schemeClr val="bg1"/>
              </a:solidFill>
              <a:latin typeface="微软雅黑" panose="020B0503020204020204" pitchFamily="34" charset="-122"/>
              <a:cs typeface="微软雅黑" panose="020B0503020204020204" pitchFamily="34" charset="-122"/>
            </a:endParaRPr>
          </a:p>
        </p:txBody>
      </p:sp>
      <p:sp>
        <p:nvSpPr>
          <p:cNvPr id="11" name="object 7"/>
          <p:cNvSpPr txBox="1"/>
          <p:nvPr/>
        </p:nvSpPr>
        <p:spPr>
          <a:xfrm>
            <a:off x="589660" y="2503931"/>
            <a:ext cx="1640205" cy="1049020"/>
          </a:xfrm>
          <a:prstGeom prst="rect">
            <a:avLst/>
          </a:prstGeom>
          <a:solidFill>
            <a:srgbClr val="AE0B2A"/>
          </a:solidFill>
        </p:spPr>
        <p:txBody>
          <a:bodyPr vert="horz" wrap="square" lIns="0" tIns="45720" rIns="0" bIns="0" rtlCol="0">
            <a:spAutoFit/>
          </a:bodyPr>
          <a:lstStyle/>
          <a:p>
            <a:pPr marL="194310">
              <a:lnSpc>
                <a:spcPct val="100000"/>
              </a:lnSpc>
              <a:spcBef>
                <a:spcPts val="360"/>
              </a:spcBef>
            </a:pPr>
            <a:r>
              <a:rPr sz="1400" b="1" dirty="0">
                <a:solidFill>
                  <a:schemeClr val="bg1"/>
                </a:solidFill>
                <a:latin typeface="微软雅黑" panose="020B0503020204020204" pitchFamily="34" charset="-122"/>
                <a:cs typeface="微软雅黑" panose="020B0503020204020204" pitchFamily="34" charset="-122"/>
              </a:rPr>
              <a:t>数据质量管</a:t>
            </a:r>
            <a:r>
              <a:rPr sz="1400" b="1" spc="5" dirty="0">
                <a:solidFill>
                  <a:schemeClr val="bg1"/>
                </a:solidFill>
                <a:latin typeface="微软雅黑" panose="020B0503020204020204" pitchFamily="34" charset="-122"/>
                <a:cs typeface="微软雅黑" panose="020B0503020204020204" pitchFamily="34" charset="-122"/>
              </a:rPr>
              <a:t>理</a:t>
            </a:r>
            <a:endParaRPr sz="14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spcBef>
                <a:spcPts val="675"/>
              </a:spcBef>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规</a:t>
            </a:r>
            <a:r>
              <a:rPr sz="1100" spc="5" dirty="0">
                <a:solidFill>
                  <a:schemeClr val="bg1"/>
                </a:solidFill>
                <a:latin typeface="微软雅黑" panose="020B0503020204020204" pitchFamily="34" charset="-122"/>
                <a:cs typeface="微软雅黑" panose="020B0503020204020204" pitchFamily="34" charset="-122"/>
              </a:rPr>
              <a:t>范</a:t>
            </a:r>
            <a:endParaRPr sz="11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分</a:t>
            </a:r>
            <a:r>
              <a:rPr sz="1100" spc="5" dirty="0">
                <a:solidFill>
                  <a:schemeClr val="bg1"/>
                </a:solidFill>
                <a:latin typeface="微软雅黑" panose="020B0503020204020204" pitchFamily="34" charset="-122"/>
                <a:cs typeface="微软雅黑" panose="020B0503020204020204" pitchFamily="34" charset="-122"/>
              </a:rPr>
              <a:t>析</a:t>
            </a:r>
            <a:endParaRPr sz="11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度</a:t>
            </a:r>
            <a:r>
              <a:rPr sz="1100" spc="5" dirty="0">
                <a:solidFill>
                  <a:schemeClr val="bg1"/>
                </a:solidFill>
                <a:latin typeface="微软雅黑" panose="020B0503020204020204" pitchFamily="34" charset="-122"/>
                <a:cs typeface="微软雅黑" panose="020B0503020204020204" pitchFamily="34" charset="-122"/>
              </a:rPr>
              <a:t>量</a:t>
            </a:r>
            <a:endParaRPr sz="1100" dirty="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改</a:t>
            </a:r>
            <a:r>
              <a:rPr sz="1100" spc="5" dirty="0">
                <a:solidFill>
                  <a:schemeClr val="bg1"/>
                </a:solidFill>
                <a:latin typeface="微软雅黑" panose="020B0503020204020204" pitchFamily="34" charset="-122"/>
                <a:cs typeface="微软雅黑" panose="020B0503020204020204" pitchFamily="34" charset="-122"/>
              </a:rPr>
              <a:t>进</a:t>
            </a:r>
            <a:endParaRPr sz="1100" dirty="0">
              <a:solidFill>
                <a:schemeClr val="bg1"/>
              </a:solidFill>
              <a:latin typeface="微软雅黑" panose="020B0503020204020204" pitchFamily="34" charset="-122"/>
              <a:cs typeface="微软雅黑" panose="020B0503020204020204" pitchFamily="34" charset="-122"/>
            </a:endParaRPr>
          </a:p>
        </p:txBody>
      </p:sp>
      <p:sp>
        <p:nvSpPr>
          <p:cNvPr id="12" name="object 8"/>
          <p:cNvSpPr txBox="1"/>
          <p:nvPr/>
        </p:nvSpPr>
        <p:spPr>
          <a:xfrm>
            <a:off x="589660" y="3756660"/>
            <a:ext cx="1640205" cy="1186180"/>
          </a:xfrm>
          <a:prstGeom prst="rect">
            <a:avLst/>
          </a:prstGeom>
          <a:solidFill>
            <a:srgbClr val="AE0B2A"/>
          </a:solidFill>
        </p:spPr>
        <p:txBody>
          <a:bodyPr vert="horz" wrap="square" lIns="0" tIns="172085" rIns="0" bIns="0" rtlCol="0">
            <a:spAutoFit/>
          </a:bodyPr>
          <a:lstStyle/>
          <a:p>
            <a:pPr marL="194310">
              <a:lnSpc>
                <a:spcPct val="100000"/>
              </a:lnSpc>
              <a:spcBef>
                <a:spcPts val="1355"/>
              </a:spcBef>
            </a:pPr>
            <a:r>
              <a:rPr sz="1400" b="1" dirty="0">
                <a:solidFill>
                  <a:schemeClr val="bg1"/>
                </a:solidFill>
                <a:latin typeface="微软雅黑" panose="020B0503020204020204" pitchFamily="34" charset="-122"/>
                <a:cs typeface="微软雅黑" panose="020B0503020204020204" pitchFamily="34" charset="-122"/>
              </a:rPr>
              <a:t>元数据管</a:t>
            </a:r>
            <a:r>
              <a:rPr sz="1400" b="1" spc="5" dirty="0">
                <a:solidFill>
                  <a:schemeClr val="bg1"/>
                </a:solidFill>
                <a:latin typeface="微软雅黑" panose="020B0503020204020204" pitchFamily="34" charset="-122"/>
                <a:cs typeface="微软雅黑" panose="020B0503020204020204" pitchFamily="34" charset="-122"/>
              </a:rPr>
              <a:t>理</a:t>
            </a:r>
            <a:endParaRPr sz="14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spcBef>
                <a:spcPts val="550"/>
              </a:spcBef>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架</a:t>
            </a:r>
            <a:r>
              <a:rPr sz="1100" spc="5" dirty="0">
                <a:solidFill>
                  <a:schemeClr val="bg1"/>
                </a:solidFill>
                <a:latin typeface="微软雅黑" panose="020B0503020204020204" pitchFamily="34" charset="-122"/>
                <a:cs typeface="微软雅黑" panose="020B0503020204020204" pitchFamily="34" charset="-122"/>
              </a:rPr>
              <a:t>构</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整</a:t>
            </a:r>
            <a:r>
              <a:rPr sz="1100" spc="5" dirty="0">
                <a:solidFill>
                  <a:schemeClr val="bg1"/>
                </a:solidFill>
                <a:latin typeface="微软雅黑" panose="020B0503020204020204" pitchFamily="34" charset="-122"/>
                <a:cs typeface="微软雅黑" panose="020B0503020204020204" pitchFamily="34" charset="-122"/>
              </a:rPr>
              <a:t>合</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控</a:t>
            </a:r>
            <a:r>
              <a:rPr sz="1100" spc="5" dirty="0">
                <a:solidFill>
                  <a:schemeClr val="bg1"/>
                </a:solidFill>
                <a:latin typeface="微软雅黑" panose="020B0503020204020204" pitchFamily="34" charset="-122"/>
                <a:cs typeface="微软雅黑" panose="020B0503020204020204" pitchFamily="34" charset="-122"/>
              </a:rPr>
              <a:t>制</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交</a:t>
            </a:r>
            <a:r>
              <a:rPr sz="1100" spc="5" dirty="0">
                <a:solidFill>
                  <a:schemeClr val="bg1"/>
                </a:solidFill>
                <a:latin typeface="微软雅黑" panose="020B0503020204020204" pitchFamily="34" charset="-122"/>
                <a:cs typeface="微软雅黑" panose="020B0503020204020204" pitchFamily="34" charset="-122"/>
              </a:rPr>
              <a:t>付</a:t>
            </a:r>
            <a:endParaRPr sz="1100">
              <a:solidFill>
                <a:schemeClr val="bg1"/>
              </a:solidFill>
              <a:latin typeface="微软雅黑" panose="020B0503020204020204" pitchFamily="34" charset="-122"/>
              <a:cs typeface="微软雅黑" panose="020B0503020204020204" pitchFamily="34" charset="-122"/>
            </a:endParaRPr>
          </a:p>
        </p:txBody>
      </p:sp>
      <p:sp>
        <p:nvSpPr>
          <p:cNvPr id="13" name="object 9"/>
          <p:cNvSpPr txBox="1"/>
          <p:nvPr/>
        </p:nvSpPr>
        <p:spPr>
          <a:xfrm>
            <a:off x="589660" y="5160263"/>
            <a:ext cx="1640205" cy="1254189"/>
          </a:xfrm>
          <a:prstGeom prst="rect">
            <a:avLst/>
          </a:prstGeom>
          <a:solidFill>
            <a:srgbClr val="AE0B2A"/>
          </a:solidFill>
        </p:spPr>
        <p:txBody>
          <a:bodyPr vert="horz" wrap="square" lIns="0" tIns="101600" rIns="0" bIns="0" rtlCol="0">
            <a:spAutoFit/>
          </a:bodyPr>
          <a:lstStyle/>
          <a:p>
            <a:pPr marL="194310">
              <a:lnSpc>
                <a:spcPct val="100000"/>
              </a:lnSpc>
              <a:spcBef>
                <a:spcPts val="800"/>
              </a:spcBef>
            </a:pPr>
            <a:r>
              <a:rPr sz="1400" b="1" dirty="0">
                <a:solidFill>
                  <a:schemeClr val="bg1"/>
                </a:solidFill>
                <a:latin typeface="微软雅黑" panose="020B0503020204020204" pitchFamily="34" charset="-122"/>
                <a:cs typeface="微软雅黑" panose="020B0503020204020204" pitchFamily="34" charset="-122"/>
              </a:rPr>
              <a:t>文档和内容管</a:t>
            </a:r>
            <a:r>
              <a:rPr sz="1400" b="1" spc="5" dirty="0">
                <a:solidFill>
                  <a:schemeClr val="bg1"/>
                </a:solidFill>
                <a:latin typeface="微软雅黑" panose="020B0503020204020204" pitchFamily="34" charset="-122"/>
                <a:cs typeface="微软雅黑" panose="020B0503020204020204" pitchFamily="34" charset="-122"/>
              </a:rPr>
              <a:t>理</a:t>
            </a:r>
            <a:endParaRPr sz="14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spcBef>
                <a:spcPts val="650"/>
              </a:spcBef>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获取和储</a:t>
            </a:r>
            <a:r>
              <a:rPr sz="1100" spc="5" dirty="0">
                <a:solidFill>
                  <a:schemeClr val="bg1"/>
                </a:solidFill>
                <a:latin typeface="微软雅黑" panose="020B0503020204020204" pitchFamily="34" charset="-122"/>
                <a:cs typeface="微软雅黑" panose="020B0503020204020204" pitchFamily="34" charset="-122"/>
              </a:rPr>
              <a:t>存</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备份和恢</a:t>
            </a:r>
            <a:r>
              <a:rPr sz="1100" spc="5" dirty="0">
                <a:solidFill>
                  <a:schemeClr val="bg1"/>
                </a:solidFill>
                <a:latin typeface="微软雅黑" panose="020B0503020204020204" pitchFamily="34" charset="-122"/>
                <a:cs typeface="微软雅黑" panose="020B0503020204020204" pitchFamily="34" charset="-122"/>
              </a:rPr>
              <a:t>复</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内容管</a:t>
            </a:r>
            <a:r>
              <a:rPr sz="1100" spc="5" dirty="0">
                <a:solidFill>
                  <a:schemeClr val="bg1"/>
                </a:solidFill>
                <a:latin typeface="微软雅黑" panose="020B0503020204020204" pitchFamily="34" charset="-122"/>
                <a:cs typeface="微软雅黑" panose="020B0503020204020204" pitchFamily="34" charset="-122"/>
              </a:rPr>
              <a:t>理</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检</a:t>
            </a:r>
            <a:r>
              <a:rPr sz="1100" spc="5" dirty="0">
                <a:solidFill>
                  <a:schemeClr val="bg1"/>
                </a:solidFill>
                <a:latin typeface="微软雅黑" panose="020B0503020204020204" pitchFamily="34" charset="-122"/>
                <a:cs typeface="微软雅黑" panose="020B0503020204020204" pitchFamily="34" charset="-122"/>
              </a:rPr>
              <a:t>索</a:t>
            </a:r>
            <a:endParaRPr sz="1100">
              <a:solidFill>
                <a:schemeClr val="bg1"/>
              </a:solidFill>
              <a:latin typeface="微软雅黑" panose="020B0503020204020204" pitchFamily="34" charset="-122"/>
              <a:cs typeface="微软雅黑" panose="020B0503020204020204" pitchFamily="34" charset="-122"/>
            </a:endParaRPr>
          </a:p>
          <a:p>
            <a:pPr marL="342265" indent="-148590">
              <a:lnSpc>
                <a:spcPct val="100000"/>
              </a:lnSpc>
              <a:buSzPct val="73000"/>
              <a:buChar char="•"/>
              <a:tabLst>
                <a:tab pos="342900" algn="l"/>
              </a:tabLst>
            </a:pPr>
            <a:r>
              <a:rPr sz="1100" dirty="0">
                <a:solidFill>
                  <a:schemeClr val="bg1"/>
                </a:solidFill>
                <a:latin typeface="微软雅黑" panose="020B0503020204020204" pitchFamily="34" charset="-122"/>
                <a:cs typeface="微软雅黑" panose="020B0503020204020204" pitchFamily="34" charset="-122"/>
              </a:rPr>
              <a:t>保</a:t>
            </a:r>
            <a:r>
              <a:rPr sz="1100" spc="5" dirty="0">
                <a:solidFill>
                  <a:schemeClr val="bg1"/>
                </a:solidFill>
                <a:latin typeface="微软雅黑" panose="020B0503020204020204" pitchFamily="34" charset="-122"/>
                <a:cs typeface="微软雅黑" panose="020B0503020204020204" pitchFamily="34" charset="-122"/>
              </a:rPr>
              <a:t>留</a:t>
            </a:r>
            <a:endParaRPr sz="1100">
              <a:solidFill>
                <a:schemeClr val="bg1"/>
              </a:solidFill>
              <a:latin typeface="微软雅黑" panose="020B0503020204020204" pitchFamily="34" charset="-122"/>
              <a:cs typeface="微软雅黑" panose="020B0503020204020204" pitchFamily="34" charset="-122"/>
            </a:endParaRPr>
          </a:p>
        </p:txBody>
      </p:sp>
      <p:sp>
        <p:nvSpPr>
          <p:cNvPr id="14" name="object 10"/>
          <p:cNvSpPr txBox="1"/>
          <p:nvPr/>
        </p:nvSpPr>
        <p:spPr>
          <a:xfrm>
            <a:off x="9373995" y="1251204"/>
            <a:ext cx="2143125" cy="1049020"/>
          </a:xfrm>
          <a:prstGeom prst="rect">
            <a:avLst/>
          </a:prstGeom>
          <a:solidFill>
            <a:srgbClr val="AE0B2A"/>
          </a:solidFill>
        </p:spPr>
        <p:txBody>
          <a:bodyPr vert="horz" wrap="square" lIns="0" tIns="33655" rIns="0" bIns="0" rtlCol="0">
            <a:spAutoFit/>
          </a:bodyPr>
          <a:lstStyle/>
          <a:p>
            <a:pPr marL="233680">
              <a:lnSpc>
                <a:spcPct val="100000"/>
              </a:lnSpc>
              <a:spcBef>
                <a:spcPts val="265"/>
              </a:spcBef>
            </a:pPr>
            <a:r>
              <a:rPr sz="1400" b="1" dirty="0">
                <a:solidFill>
                  <a:schemeClr val="bg1"/>
                </a:solidFill>
                <a:latin typeface="微软雅黑" panose="020B0503020204020204" pitchFamily="34" charset="-122"/>
                <a:cs typeface="微软雅黑" panose="020B0503020204020204" pitchFamily="34" charset="-122"/>
              </a:rPr>
              <a:t>数据开</a:t>
            </a:r>
            <a:r>
              <a:rPr sz="1400" b="1" spc="5" dirty="0">
                <a:solidFill>
                  <a:schemeClr val="bg1"/>
                </a:solidFill>
                <a:latin typeface="微软雅黑" panose="020B0503020204020204" pitchFamily="34" charset="-122"/>
                <a:cs typeface="微软雅黑" panose="020B0503020204020204" pitchFamily="34" charset="-122"/>
              </a:rPr>
              <a:t>发</a:t>
            </a:r>
            <a:endParaRPr sz="14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spcBef>
                <a:spcPts val="690"/>
              </a:spcBef>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分</a:t>
            </a:r>
            <a:r>
              <a:rPr sz="1100" spc="5" dirty="0">
                <a:solidFill>
                  <a:schemeClr val="bg1"/>
                </a:solidFill>
                <a:latin typeface="微软雅黑" panose="020B0503020204020204" pitchFamily="34" charset="-122"/>
                <a:cs typeface="微软雅黑" panose="020B0503020204020204" pitchFamily="34" charset="-122"/>
              </a:rPr>
              <a:t>析</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数据建</a:t>
            </a:r>
            <a:r>
              <a:rPr sz="1100" spc="5" dirty="0">
                <a:solidFill>
                  <a:schemeClr val="bg1"/>
                </a:solidFill>
                <a:latin typeface="微软雅黑" panose="020B0503020204020204" pitchFamily="34" charset="-122"/>
                <a:cs typeface="微软雅黑" panose="020B0503020204020204" pitchFamily="34" charset="-122"/>
              </a:rPr>
              <a:t>模</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数据库设</a:t>
            </a:r>
            <a:r>
              <a:rPr sz="1100" spc="5" dirty="0">
                <a:solidFill>
                  <a:schemeClr val="bg1"/>
                </a:solidFill>
                <a:latin typeface="微软雅黑" panose="020B0503020204020204" pitchFamily="34" charset="-122"/>
                <a:cs typeface="微软雅黑" panose="020B0503020204020204" pitchFamily="34" charset="-122"/>
              </a:rPr>
              <a:t>计</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实</a:t>
            </a:r>
            <a:r>
              <a:rPr sz="1100" spc="5" dirty="0">
                <a:solidFill>
                  <a:schemeClr val="bg1"/>
                </a:solidFill>
                <a:latin typeface="微软雅黑" panose="020B0503020204020204" pitchFamily="34" charset="-122"/>
                <a:cs typeface="微软雅黑" panose="020B0503020204020204" pitchFamily="34" charset="-122"/>
              </a:rPr>
              <a:t>施</a:t>
            </a:r>
            <a:endParaRPr sz="1100">
              <a:solidFill>
                <a:schemeClr val="bg1"/>
              </a:solidFill>
              <a:latin typeface="微软雅黑" panose="020B0503020204020204" pitchFamily="34" charset="-122"/>
              <a:cs typeface="微软雅黑" panose="020B0503020204020204" pitchFamily="34" charset="-122"/>
            </a:endParaRPr>
          </a:p>
        </p:txBody>
      </p:sp>
      <p:sp>
        <p:nvSpPr>
          <p:cNvPr id="15" name="object 11"/>
          <p:cNvSpPr txBox="1"/>
          <p:nvPr/>
        </p:nvSpPr>
        <p:spPr>
          <a:xfrm>
            <a:off x="9373995" y="2458212"/>
            <a:ext cx="2143125" cy="1226820"/>
          </a:xfrm>
          <a:prstGeom prst="rect">
            <a:avLst/>
          </a:prstGeom>
          <a:solidFill>
            <a:srgbClr val="AE0B2A"/>
          </a:solidFill>
        </p:spPr>
        <p:txBody>
          <a:bodyPr vert="horz" wrap="square" lIns="0" tIns="67310" rIns="0" bIns="0" rtlCol="0">
            <a:spAutoFit/>
          </a:bodyPr>
          <a:lstStyle/>
          <a:p>
            <a:pPr marL="233680">
              <a:lnSpc>
                <a:spcPct val="100000"/>
              </a:lnSpc>
              <a:spcBef>
                <a:spcPts val="530"/>
              </a:spcBef>
            </a:pPr>
            <a:r>
              <a:rPr sz="1400" b="1" dirty="0">
                <a:solidFill>
                  <a:schemeClr val="bg1"/>
                </a:solidFill>
                <a:latin typeface="微软雅黑" panose="020B0503020204020204" pitchFamily="34" charset="-122"/>
                <a:cs typeface="微软雅黑" panose="020B0503020204020204" pitchFamily="34" charset="-122"/>
              </a:rPr>
              <a:t>数据操作管</a:t>
            </a:r>
            <a:r>
              <a:rPr sz="1400" b="1" spc="5" dirty="0">
                <a:solidFill>
                  <a:schemeClr val="bg1"/>
                </a:solidFill>
                <a:latin typeface="微软雅黑" panose="020B0503020204020204" pitchFamily="34" charset="-122"/>
                <a:cs typeface="微软雅黑" panose="020B0503020204020204" pitchFamily="34" charset="-122"/>
              </a:rPr>
              <a:t>理</a:t>
            </a:r>
            <a:endParaRPr sz="14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spcBef>
                <a:spcPts val="360"/>
              </a:spcBef>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获</a:t>
            </a:r>
            <a:r>
              <a:rPr sz="1100" spc="5" dirty="0">
                <a:solidFill>
                  <a:schemeClr val="bg1"/>
                </a:solidFill>
                <a:latin typeface="微软雅黑" panose="020B0503020204020204" pitchFamily="34" charset="-122"/>
                <a:cs typeface="微软雅黑" panose="020B0503020204020204" pitchFamily="34" charset="-122"/>
              </a:rPr>
              <a:t>取</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恢</a:t>
            </a:r>
            <a:r>
              <a:rPr sz="1100" spc="5" dirty="0">
                <a:solidFill>
                  <a:schemeClr val="bg1"/>
                </a:solidFill>
                <a:latin typeface="微软雅黑" panose="020B0503020204020204" pitchFamily="34" charset="-122"/>
                <a:cs typeface="微软雅黑" panose="020B0503020204020204" pitchFamily="34" charset="-122"/>
              </a:rPr>
              <a:t>复</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调</a:t>
            </a:r>
            <a:r>
              <a:rPr sz="1100" spc="5" dirty="0">
                <a:solidFill>
                  <a:schemeClr val="bg1"/>
                </a:solidFill>
                <a:latin typeface="微软雅黑" panose="020B0503020204020204" pitchFamily="34" charset="-122"/>
                <a:cs typeface="微软雅黑" panose="020B0503020204020204" pitchFamily="34" charset="-122"/>
              </a:rPr>
              <a:t>优</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保</a:t>
            </a:r>
            <a:r>
              <a:rPr sz="1100" spc="5" dirty="0">
                <a:solidFill>
                  <a:schemeClr val="bg1"/>
                </a:solidFill>
                <a:latin typeface="微软雅黑" panose="020B0503020204020204" pitchFamily="34" charset="-122"/>
                <a:cs typeface="微软雅黑" panose="020B0503020204020204" pitchFamily="34" charset="-122"/>
              </a:rPr>
              <a:t>留</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清</a:t>
            </a:r>
            <a:r>
              <a:rPr sz="1100" spc="5" dirty="0">
                <a:solidFill>
                  <a:schemeClr val="bg1"/>
                </a:solidFill>
                <a:latin typeface="微软雅黑" panose="020B0503020204020204" pitchFamily="34" charset="-122"/>
                <a:cs typeface="微软雅黑" panose="020B0503020204020204" pitchFamily="34" charset="-122"/>
              </a:rPr>
              <a:t>除</a:t>
            </a:r>
            <a:endParaRPr sz="1100">
              <a:solidFill>
                <a:schemeClr val="bg1"/>
              </a:solidFill>
              <a:latin typeface="微软雅黑" panose="020B0503020204020204" pitchFamily="34" charset="-122"/>
              <a:cs typeface="微软雅黑" panose="020B0503020204020204" pitchFamily="34" charset="-122"/>
            </a:endParaRPr>
          </a:p>
        </p:txBody>
      </p:sp>
      <p:sp>
        <p:nvSpPr>
          <p:cNvPr id="16" name="object 12"/>
          <p:cNvSpPr txBox="1"/>
          <p:nvPr/>
        </p:nvSpPr>
        <p:spPr>
          <a:xfrm>
            <a:off x="9373995" y="3843528"/>
            <a:ext cx="2143125" cy="1186180"/>
          </a:xfrm>
          <a:prstGeom prst="rect">
            <a:avLst/>
          </a:prstGeom>
          <a:solidFill>
            <a:srgbClr val="AE0B2A"/>
          </a:solidFill>
        </p:spPr>
        <p:txBody>
          <a:bodyPr vert="horz" wrap="square" lIns="0" tIns="26670" rIns="0" bIns="0" rtlCol="0">
            <a:spAutoFit/>
          </a:bodyPr>
          <a:lstStyle/>
          <a:p>
            <a:pPr marL="233680">
              <a:lnSpc>
                <a:spcPct val="100000"/>
              </a:lnSpc>
              <a:spcBef>
                <a:spcPts val="210"/>
              </a:spcBef>
            </a:pPr>
            <a:r>
              <a:rPr sz="1400" b="1" dirty="0">
                <a:solidFill>
                  <a:schemeClr val="bg1"/>
                </a:solidFill>
                <a:latin typeface="微软雅黑" panose="020B0503020204020204" pitchFamily="34" charset="-122"/>
                <a:cs typeface="微软雅黑" panose="020B0503020204020204" pitchFamily="34" charset="-122"/>
              </a:rPr>
              <a:t>数据安全管</a:t>
            </a:r>
            <a:r>
              <a:rPr sz="1400" b="1" spc="5" dirty="0">
                <a:solidFill>
                  <a:schemeClr val="bg1"/>
                </a:solidFill>
                <a:latin typeface="微软雅黑" panose="020B0503020204020204" pitchFamily="34" charset="-122"/>
                <a:cs typeface="微软雅黑" panose="020B0503020204020204" pitchFamily="34" charset="-122"/>
              </a:rPr>
              <a:t>理</a:t>
            </a:r>
            <a:endParaRPr sz="14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spcBef>
                <a:spcPts val="620"/>
              </a:spcBef>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标</a:t>
            </a:r>
            <a:r>
              <a:rPr sz="1100" spc="5" dirty="0">
                <a:solidFill>
                  <a:schemeClr val="bg1"/>
                </a:solidFill>
                <a:latin typeface="微软雅黑" panose="020B0503020204020204" pitchFamily="34" charset="-122"/>
                <a:cs typeface="微软雅黑" panose="020B0503020204020204" pitchFamily="34" charset="-122"/>
              </a:rPr>
              <a:t>准</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分</a:t>
            </a:r>
            <a:r>
              <a:rPr sz="1100" spc="5" dirty="0">
                <a:solidFill>
                  <a:schemeClr val="bg1"/>
                </a:solidFill>
                <a:latin typeface="微软雅黑" panose="020B0503020204020204" pitchFamily="34" charset="-122"/>
                <a:cs typeface="微软雅黑" panose="020B0503020204020204" pitchFamily="34" charset="-122"/>
              </a:rPr>
              <a:t>级</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管</a:t>
            </a:r>
            <a:r>
              <a:rPr sz="1100" spc="5" dirty="0">
                <a:solidFill>
                  <a:schemeClr val="bg1"/>
                </a:solidFill>
                <a:latin typeface="微软雅黑" panose="020B0503020204020204" pitchFamily="34" charset="-122"/>
                <a:cs typeface="微软雅黑" panose="020B0503020204020204" pitchFamily="34" charset="-122"/>
              </a:rPr>
              <a:t>理</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授</a:t>
            </a:r>
            <a:r>
              <a:rPr sz="1100" spc="5" dirty="0">
                <a:solidFill>
                  <a:schemeClr val="bg1"/>
                </a:solidFill>
                <a:latin typeface="微软雅黑" panose="020B0503020204020204" pitchFamily="34" charset="-122"/>
                <a:cs typeface="微软雅黑" panose="020B0503020204020204" pitchFamily="34" charset="-122"/>
              </a:rPr>
              <a:t>权</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审</a:t>
            </a:r>
            <a:r>
              <a:rPr sz="1100" spc="5" dirty="0">
                <a:solidFill>
                  <a:schemeClr val="bg1"/>
                </a:solidFill>
                <a:latin typeface="微软雅黑" panose="020B0503020204020204" pitchFamily="34" charset="-122"/>
                <a:cs typeface="微软雅黑" panose="020B0503020204020204" pitchFamily="34" charset="-122"/>
              </a:rPr>
              <a:t>计</a:t>
            </a:r>
            <a:endParaRPr sz="1100">
              <a:solidFill>
                <a:schemeClr val="bg1"/>
              </a:solidFill>
              <a:latin typeface="微软雅黑" panose="020B0503020204020204" pitchFamily="34" charset="-122"/>
              <a:cs typeface="微软雅黑" panose="020B0503020204020204" pitchFamily="34" charset="-122"/>
            </a:endParaRPr>
          </a:p>
        </p:txBody>
      </p:sp>
      <p:sp>
        <p:nvSpPr>
          <p:cNvPr id="17" name="object 13"/>
          <p:cNvSpPr txBox="1"/>
          <p:nvPr/>
        </p:nvSpPr>
        <p:spPr>
          <a:xfrm>
            <a:off x="9373995" y="5160263"/>
            <a:ext cx="2143125" cy="1318260"/>
          </a:xfrm>
          <a:prstGeom prst="rect">
            <a:avLst/>
          </a:prstGeom>
          <a:solidFill>
            <a:srgbClr val="AE0B2A"/>
          </a:solidFill>
        </p:spPr>
        <p:txBody>
          <a:bodyPr vert="horz" wrap="square" lIns="0" tIns="108585" rIns="0" bIns="0" rtlCol="0">
            <a:spAutoFit/>
          </a:bodyPr>
          <a:lstStyle/>
          <a:p>
            <a:pPr marL="233680">
              <a:lnSpc>
                <a:spcPct val="100000"/>
              </a:lnSpc>
              <a:spcBef>
                <a:spcPts val="855"/>
              </a:spcBef>
            </a:pPr>
            <a:r>
              <a:rPr sz="1400" b="1" dirty="0">
                <a:solidFill>
                  <a:schemeClr val="bg1"/>
                </a:solidFill>
                <a:latin typeface="微软雅黑" panose="020B0503020204020204" pitchFamily="34" charset="-122"/>
                <a:cs typeface="微软雅黑" panose="020B0503020204020204" pitchFamily="34" charset="-122"/>
              </a:rPr>
              <a:t>参考数据和主数据管</a:t>
            </a:r>
            <a:r>
              <a:rPr sz="1400" b="1" spc="5" dirty="0">
                <a:solidFill>
                  <a:schemeClr val="bg1"/>
                </a:solidFill>
                <a:latin typeface="微软雅黑" panose="020B0503020204020204" pitchFamily="34" charset="-122"/>
                <a:cs typeface="微软雅黑" panose="020B0503020204020204" pitchFamily="34" charset="-122"/>
              </a:rPr>
              <a:t>理</a:t>
            </a:r>
            <a:endParaRPr sz="14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spcBef>
                <a:spcPts val="875"/>
              </a:spcBef>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外部规</a:t>
            </a:r>
            <a:r>
              <a:rPr sz="1100" spc="5" dirty="0">
                <a:solidFill>
                  <a:schemeClr val="bg1"/>
                </a:solidFill>
                <a:latin typeface="微软雅黑" panose="020B0503020204020204" pitchFamily="34" charset="-122"/>
                <a:cs typeface="微软雅黑" panose="020B0503020204020204" pitchFamily="34" charset="-122"/>
              </a:rPr>
              <a:t>范</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内部规</a:t>
            </a:r>
            <a:r>
              <a:rPr sz="1100" spc="5" dirty="0">
                <a:solidFill>
                  <a:schemeClr val="bg1"/>
                </a:solidFill>
                <a:latin typeface="微软雅黑" panose="020B0503020204020204" pitchFamily="34" charset="-122"/>
                <a:cs typeface="微软雅黑" panose="020B0503020204020204" pitchFamily="34" charset="-122"/>
              </a:rPr>
              <a:t>范</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客户数</a:t>
            </a:r>
            <a:r>
              <a:rPr sz="1100" spc="5" dirty="0">
                <a:solidFill>
                  <a:schemeClr val="bg1"/>
                </a:solidFill>
                <a:latin typeface="微软雅黑" panose="020B0503020204020204" pitchFamily="34" charset="-122"/>
                <a:cs typeface="微软雅黑" panose="020B0503020204020204" pitchFamily="34" charset="-122"/>
              </a:rPr>
              <a:t>据</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产品数</a:t>
            </a:r>
            <a:r>
              <a:rPr sz="1100" spc="5" dirty="0">
                <a:solidFill>
                  <a:schemeClr val="bg1"/>
                </a:solidFill>
                <a:latin typeface="微软雅黑" panose="020B0503020204020204" pitchFamily="34" charset="-122"/>
                <a:cs typeface="微软雅黑" panose="020B0503020204020204" pitchFamily="34" charset="-122"/>
              </a:rPr>
              <a:t>据</a:t>
            </a:r>
            <a:endParaRPr sz="1100">
              <a:solidFill>
                <a:schemeClr val="bg1"/>
              </a:solidFill>
              <a:latin typeface="微软雅黑" panose="020B0503020204020204" pitchFamily="34" charset="-122"/>
              <a:cs typeface="微软雅黑" panose="020B0503020204020204" pitchFamily="34" charset="-122"/>
            </a:endParaRPr>
          </a:p>
          <a:p>
            <a:pPr marL="381635" indent="-148590">
              <a:lnSpc>
                <a:spcPct val="100000"/>
              </a:lnSpc>
              <a:buSzPct val="73000"/>
              <a:buChar char="•"/>
              <a:tabLst>
                <a:tab pos="382270" algn="l"/>
              </a:tabLst>
            </a:pPr>
            <a:r>
              <a:rPr sz="1100" dirty="0">
                <a:solidFill>
                  <a:schemeClr val="bg1"/>
                </a:solidFill>
                <a:latin typeface="微软雅黑" panose="020B0503020204020204" pitchFamily="34" charset="-122"/>
                <a:cs typeface="微软雅黑" panose="020B0503020204020204" pitchFamily="34" charset="-122"/>
              </a:rPr>
              <a:t>维度管</a:t>
            </a:r>
            <a:r>
              <a:rPr sz="1100" spc="5" dirty="0">
                <a:solidFill>
                  <a:schemeClr val="bg1"/>
                </a:solidFill>
                <a:latin typeface="微软雅黑" panose="020B0503020204020204" pitchFamily="34" charset="-122"/>
                <a:cs typeface="微软雅黑" panose="020B0503020204020204" pitchFamily="34" charset="-122"/>
              </a:rPr>
              <a:t>理</a:t>
            </a:r>
            <a:endParaRPr sz="1100">
              <a:solidFill>
                <a:schemeClr val="bg1"/>
              </a:solidFill>
              <a:latin typeface="微软雅黑" panose="020B0503020204020204" pitchFamily="34" charset="-122"/>
              <a:cs typeface="微软雅黑" panose="020B0503020204020204" pitchFamily="34" charset="-122"/>
            </a:endParaRPr>
          </a:p>
        </p:txBody>
      </p:sp>
      <p:sp>
        <p:nvSpPr>
          <p:cNvPr id="18" name="object 14"/>
          <p:cNvSpPr txBox="1"/>
          <p:nvPr/>
        </p:nvSpPr>
        <p:spPr>
          <a:xfrm>
            <a:off x="4842863" y="5671821"/>
            <a:ext cx="1969135" cy="228909"/>
          </a:xfrm>
          <a:prstGeom prst="rect">
            <a:avLst/>
          </a:prstGeom>
        </p:spPr>
        <p:txBody>
          <a:bodyPr vert="horz" wrap="square" lIns="0" tIns="13335" rIns="0" bIns="0" rtlCol="0">
            <a:spAutoFit/>
          </a:bodyPr>
          <a:lstStyle/>
          <a:p>
            <a:pPr>
              <a:lnSpc>
                <a:spcPct val="100000"/>
              </a:lnSpc>
              <a:spcBef>
                <a:spcPts val="105"/>
              </a:spcBef>
            </a:pPr>
            <a:r>
              <a:rPr sz="1400" b="1" dirty="0">
                <a:solidFill>
                  <a:schemeClr val="bg1"/>
                </a:solidFill>
                <a:latin typeface="微软雅黑" panose="020B0503020204020204" pitchFamily="34" charset="-122"/>
                <a:cs typeface="微软雅黑" panose="020B0503020204020204" pitchFamily="34" charset="-122"/>
              </a:rPr>
              <a:t>数据中心和商务智能管</a:t>
            </a:r>
            <a:r>
              <a:rPr sz="1400" b="1" spc="5" dirty="0">
                <a:solidFill>
                  <a:schemeClr val="bg1"/>
                </a:solidFill>
                <a:latin typeface="微软雅黑" panose="020B0503020204020204" pitchFamily="34" charset="-122"/>
                <a:cs typeface="微软雅黑" panose="020B0503020204020204" pitchFamily="34" charset="-122"/>
              </a:rPr>
              <a:t>理</a:t>
            </a:r>
            <a:endParaRPr sz="1400" dirty="0">
              <a:solidFill>
                <a:schemeClr val="bg1"/>
              </a:solidFill>
              <a:latin typeface="微软雅黑" panose="020B0503020204020204" pitchFamily="34" charset="-122"/>
              <a:cs typeface="微软雅黑" panose="020B0503020204020204" pitchFamily="34" charset="-122"/>
            </a:endParaRPr>
          </a:p>
        </p:txBody>
      </p:sp>
      <p:sp>
        <p:nvSpPr>
          <p:cNvPr id="19" name="object 15"/>
          <p:cNvSpPr txBox="1"/>
          <p:nvPr/>
        </p:nvSpPr>
        <p:spPr>
          <a:xfrm>
            <a:off x="4867959" y="6042786"/>
            <a:ext cx="440690" cy="361950"/>
          </a:xfrm>
          <a:prstGeom prst="rect">
            <a:avLst/>
          </a:prstGeom>
        </p:spPr>
        <p:txBody>
          <a:bodyPr vert="horz" wrap="square" lIns="0" tIns="13335" rIns="0" bIns="0" rtlCol="0">
            <a:spAutoFit/>
          </a:bodyPr>
          <a:lstStyle/>
          <a:p>
            <a:pPr marL="147955" indent="-147955">
              <a:lnSpc>
                <a:spcPct val="100000"/>
              </a:lnSpc>
              <a:spcBef>
                <a:spcPts val="105"/>
              </a:spcBef>
              <a:buSzPct val="73000"/>
              <a:buChar char="•"/>
              <a:tabLst>
                <a:tab pos="147955" algn="l"/>
              </a:tabLst>
            </a:pPr>
            <a:r>
              <a:rPr sz="1100" dirty="0">
                <a:solidFill>
                  <a:schemeClr val="bg1"/>
                </a:solidFill>
                <a:latin typeface="微软雅黑" panose="020B0503020204020204" pitchFamily="34" charset="-122"/>
                <a:cs typeface="微软雅黑" panose="020B0503020204020204" pitchFamily="34" charset="-122"/>
              </a:rPr>
              <a:t>架</a:t>
            </a:r>
            <a:r>
              <a:rPr sz="1100" spc="5" dirty="0">
                <a:solidFill>
                  <a:schemeClr val="bg1"/>
                </a:solidFill>
                <a:latin typeface="微软雅黑" panose="020B0503020204020204" pitchFamily="34" charset="-122"/>
                <a:cs typeface="微软雅黑" panose="020B0503020204020204" pitchFamily="34" charset="-122"/>
              </a:rPr>
              <a:t>构</a:t>
            </a:r>
            <a:endParaRPr sz="1100">
              <a:solidFill>
                <a:schemeClr val="bg1"/>
              </a:solidFill>
              <a:latin typeface="微软雅黑" panose="020B0503020204020204" pitchFamily="34" charset="-122"/>
              <a:cs typeface="微软雅黑" panose="020B0503020204020204" pitchFamily="34" charset="-122"/>
            </a:endParaRPr>
          </a:p>
          <a:p>
            <a:pPr marL="147955" indent="-147955">
              <a:lnSpc>
                <a:spcPct val="100000"/>
              </a:lnSpc>
              <a:buSzPct val="73000"/>
              <a:buChar char="•"/>
              <a:tabLst>
                <a:tab pos="147955" algn="l"/>
              </a:tabLst>
            </a:pPr>
            <a:r>
              <a:rPr sz="1100" dirty="0">
                <a:solidFill>
                  <a:schemeClr val="bg1"/>
                </a:solidFill>
                <a:latin typeface="微软雅黑" panose="020B0503020204020204" pitchFamily="34" charset="-122"/>
                <a:cs typeface="微软雅黑" panose="020B0503020204020204" pitchFamily="34" charset="-122"/>
              </a:rPr>
              <a:t>事</a:t>
            </a:r>
            <a:r>
              <a:rPr sz="1100" spc="5" dirty="0">
                <a:solidFill>
                  <a:schemeClr val="bg1"/>
                </a:solidFill>
                <a:latin typeface="微软雅黑" panose="020B0503020204020204" pitchFamily="34" charset="-122"/>
                <a:cs typeface="微软雅黑" panose="020B0503020204020204" pitchFamily="34" charset="-122"/>
              </a:rPr>
              <a:t>实</a:t>
            </a:r>
            <a:endParaRPr sz="1100">
              <a:solidFill>
                <a:schemeClr val="bg1"/>
              </a:solidFill>
              <a:latin typeface="微软雅黑" panose="020B0503020204020204" pitchFamily="34" charset="-122"/>
              <a:cs typeface="微软雅黑" panose="020B0503020204020204" pitchFamily="34" charset="-122"/>
            </a:endParaRPr>
          </a:p>
        </p:txBody>
      </p:sp>
      <p:sp>
        <p:nvSpPr>
          <p:cNvPr id="20" name="object 16"/>
          <p:cNvSpPr txBox="1"/>
          <p:nvPr/>
        </p:nvSpPr>
        <p:spPr>
          <a:xfrm>
            <a:off x="5975412" y="6042786"/>
            <a:ext cx="859790" cy="361950"/>
          </a:xfrm>
          <a:prstGeom prst="rect">
            <a:avLst/>
          </a:prstGeom>
        </p:spPr>
        <p:txBody>
          <a:bodyPr vert="horz" wrap="square" lIns="0" tIns="13335" rIns="0" bIns="0" rtlCol="0">
            <a:spAutoFit/>
          </a:bodyPr>
          <a:lstStyle/>
          <a:p>
            <a:pPr marL="147955" indent="-147955">
              <a:lnSpc>
                <a:spcPct val="100000"/>
              </a:lnSpc>
              <a:spcBef>
                <a:spcPts val="105"/>
              </a:spcBef>
              <a:buSzPct val="73000"/>
              <a:buChar char="•"/>
              <a:tabLst>
                <a:tab pos="147955" algn="l"/>
              </a:tabLst>
            </a:pPr>
            <a:r>
              <a:rPr sz="1100" dirty="0">
                <a:solidFill>
                  <a:schemeClr val="bg1"/>
                </a:solidFill>
                <a:latin typeface="微软雅黑" panose="020B0503020204020204" pitchFamily="34" charset="-122"/>
                <a:cs typeface="微软雅黑" panose="020B0503020204020204" pitchFamily="34" charset="-122"/>
              </a:rPr>
              <a:t>培训和支</a:t>
            </a:r>
            <a:r>
              <a:rPr sz="1100" spc="5" dirty="0">
                <a:solidFill>
                  <a:schemeClr val="bg1"/>
                </a:solidFill>
                <a:latin typeface="微软雅黑" panose="020B0503020204020204" pitchFamily="34" charset="-122"/>
                <a:cs typeface="微软雅黑" panose="020B0503020204020204" pitchFamily="34" charset="-122"/>
              </a:rPr>
              <a:t>持</a:t>
            </a:r>
            <a:endParaRPr sz="1100">
              <a:solidFill>
                <a:schemeClr val="bg1"/>
              </a:solidFill>
              <a:latin typeface="微软雅黑" panose="020B0503020204020204" pitchFamily="34" charset="-122"/>
              <a:cs typeface="微软雅黑" panose="020B0503020204020204" pitchFamily="34" charset="-122"/>
            </a:endParaRPr>
          </a:p>
          <a:p>
            <a:pPr marL="147955" indent="-147955">
              <a:lnSpc>
                <a:spcPct val="100000"/>
              </a:lnSpc>
              <a:buSzPct val="73000"/>
              <a:buChar char="•"/>
              <a:tabLst>
                <a:tab pos="147955" algn="l"/>
              </a:tabLst>
            </a:pPr>
            <a:r>
              <a:rPr sz="1100" dirty="0">
                <a:solidFill>
                  <a:schemeClr val="bg1"/>
                </a:solidFill>
                <a:latin typeface="微软雅黑" panose="020B0503020204020204" pitchFamily="34" charset="-122"/>
                <a:cs typeface="微软雅黑" panose="020B0503020204020204" pitchFamily="34" charset="-122"/>
              </a:rPr>
              <a:t>监控和调</a:t>
            </a:r>
            <a:r>
              <a:rPr sz="1100" spc="5" dirty="0">
                <a:solidFill>
                  <a:schemeClr val="bg1"/>
                </a:solidFill>
                <a:latin typeface="微软雅黑" panose="020B0503020204020204" pitchFamily="34" charset="-122"/>
                <a:cs typeface="微软雅黑" panose="020B0503020204020204" pitchFamily="34" charset="-122"/>
              </a:rPr>
              <a:t>优</a:t>
            </a:r>
            <a:endParaRPr sz="1100">
              <a:solidFill>
                <a:schemeClr val="bg1"/>
              </a:solidFill>
              <a:latin typeface="微软雅黑" panose="020B0503020204020204" pitchFamily="34" charset="-122"/>
              <a:cs typeface="微软雅黑" panose="020B0503020204020204" pitchFamily="34" charset="-122"/>
            </a:endParaRPr>
          </a:p>
        </p:txBody>
      </p:sp>
      <p:sp>
        <p:nvSpPr>
          <p:cNvPr id="21" name="object 17"/>
          <p:cNvSpPr/>
          <p:nvPr/>
        </p:nvSpPr>
        <p:spPr>
          <a:xfrm>
            <a:off x="2229280" y="5068696"/>
            <a:ext cx="1969135" cy="324764"/>
          </a:xfrm>
          <a:prstGeom prst="rect">
            <a:avLst/>
          </a:prstGeom>
          <a:blipFill>
            <a:blip r:embed="rId2" cstate="email">
              <a:duotone>
                <a:prstClr val="black"/>
                <a:schemeClr val="tx2">
                  <a:tint val="45000"/>
                  <a:satMod val="400000"/>
                </a:schemeClr>
              </a:duotone>
            </a:blip>
            <a:stretch>
              <a:fillRect/>
            </a:stretch>
          </a:blipFill>
        </p:spPr>
        <p:txBody>
          <a:bodyPr wrap="square" lIns="0" tIns="0" rIns="0" bIns="0" rtlCol="0"/>
          <a:lstStyle/>
          <a:p/>
        </p:txBody>
      </p:sp>
      <p:sp>
        <p:nvSpPr>
          <p:cNvPr id="22" name="object 18"/>
          <p:cNvSpPr/>
          <p:nvPr/>
        </p:nvSpPr>
        <p:spPr>
          <a:xfrm>
            <a:off x="2229280" y="3735349"/>
            <a:ext cx="1969135" cy="324764"/>
          </a:xfrm>
          <a:prstGeom prst="rect">
            <a:avLst/>
          </a:prstGeom>
          <a:blipFill>
            <a:blip r:embed="rId3" cstate="email">
              <a:duotone>
                <a:prstClr val="black"/>
                <a:schemeClr val="tx2">
                  <a:tint val="45000"/>
                  <a:satMod val="400000"/>
                </a:schemeClr>
              </a:duotone>
            </a:blip>
            <a:stretch>
              <a:fillRect/>
            </a:stretch>
          </a:blipFill>
        </p:spPr>
        <p:txBody>
          <a:bodyPr wrap="square" lIns="0" tIns="0" rIns="0" bIns="0" rtlCol="0"/>
          <a:lstStyle/>
          <a:p/>
        </p:txBody>
      </p:sp>
      <p:sp>
        <p:nvSpPr>
          <p:cNvPr id="23" name="object 19"/>
          <p:cNvSpPr/>
          <p:nvPr/>
        </p:nvSpPr>
        <p:spPr>
          <a:xfrm>
            <a:off x="2229280" y="2663507"/>
            <a:ext cx="1969135" cy="326282"/>
          </a:xfrm>
          <a:prstGeom prst="rect">
            <a:avLst/>
          </a:prstGeom>
          <a:blipFill>
            <a:blip r:embed="rId4" cstate="email">
              <a:duotone>
                <a:prstClr val="black"/>
                <a:schemeClr val="tx2">
                  <a:tint val="45000"/>
                  <a:satMod val="400000"/>
                </a:schemeClr>
              </a:duotone>
            </a:blip>
            <a:stretch>
              <a:fillRect/>
            </a:stretch>
          </a:blipFill>
        </p:spPr>
        <p:txBody>
          <a:bodyPr wrap="square" lIns="0" tIns="0" rIns="0" bIns="0" rtlCol="0"/>
          <a:lstStyle/>
          <a:p/>
        </p:txBody>
      </p:sp>
      <p:sp>
        <p:nvSpPr>
          <p:cNvPr id="24" name="object 20"/>
          <p:cNvSpPr/>
          <p:nvPr/>
        </p:nvSpPr>
        <p:spPr>
          <a:xfrm>
            <a:off x="2229280" y="1403019"/>
            <a:ext cx="1969135" cy="326282"/>
          </a:xfrm>
          <a:prstGeom prst="rect">
            <a:avLst/>
          </a:prstGeom>
          <a:blipFill>
            <a:blip r:embed="rId5" cstate="email">
              <a:duotone>
                <a:prstClr val="black"/>
                <a:schemeClr val="tx2">
                  <a:tint val="45000"/>
                  <a:satMod val="400000"/>
                </a:schemeClr>
              </a:duotone>
            </a:blip>
            <a:stretch>
              <a:fillRect/>
            </a:stretch>
          </a:blipFill>
        </p:spPr>
        <p:txBody>
          <a:bodyPr wrap="square" lIns="0" tIns="0" rIns="0" bIns="0" rtlCol="0"/>
          <a:lstStyle/>
          <a:p/>
        </p:txBody>
      </p:sp>
      <p:sp>
        <p:nvSpPr>
          <p:cNvPr id="25" name="object 21"/>
          <p:cNvSpPr/>
          <p:nvPr/>
        </p:nvSpPr>
        <p:spPr>
          <a:xfrm>
            <a:off x="7407082" y="5068696"/>
            <a:ext cx="1967612" cy="324764"/>
          </a:xfrm>
          <a:prstGeom prst="rect">
            <a:avLst/>
          </a:prstGeom>
          <a:blipFill>
            <a:blip r:embed="rId6" cstate="email">
              <a:duotone>
                <a:prstClr val="black"/>
                <a:schemeClr val="tx2">
                  <a:tint val="45000"/>
                  <a:satMod val="400000"/>
                </a:schemeClr>
              </a:duotone>
            </a:blip>
            <a:stretch>
              <a:fillRect/>
            </a:stretch>
          </a:blipFill>
        </p:spPr>
        <p:txBody>
          <a:bodyPr wrap="square" lIns="0" tIns="0" rIns="0" bIns="0" rtlCol="0"/>
          <a:lstStyle/>
          <a:p/>
        </p:txBody>
      </p:sp>
      <p:sp>
        <p:nvSpPr>
          <p:cNvPr id="26" name="object 22"/>
          <p:cNvSpPr/>
          <p:nvPr/>
        </p:nvSpPr>
        <p:spPr>
          <a:xfrm>
            <a:off x="7407082" y="3735349"/>
            <a:ext cx="1967612" cy="324764"/>
          </a:xfrm>
          <a:prstGeom prst="rect">
            <a:avLst/>
          </a:prstGeom>
          <a:blipFill>
            <a:blip r:embed="rId7" cstate="email">
              <a:duotone>
                <a:prstClr val="black"/>
                <a:schemeClr val="tx2">
                  <a:tint val="45000"/>
                  <a:satMod val="400000"/>
                </a:schemeClr>
              </a:duotone>
            </a:blip>
            <a:stretch>
              <a:fillRect/>
            </a:stretch>
          </a:blipFill>
        </p:spPr>
        <p:txBody>
          <a:bodyPr wrap="square" lIns="0" tIns="0" rIns="0" bIns="0" rtlCol="0"/>
          <a:lstStyle/>
          <a:p/>
        </p:txBody>
      </p:sp>
      <p:sp>
        <p:nvSpPr>
          <p:cNvPr id="27" name="object 23"/>
          <p:cNvSpPr/>
          <p:nvPr/>
        </p:nvSpPr>
        <p:spPr>
          <a:xfrm>
            <a:off x="7407082" y="2663507"/>
            <a:ext cx="1967612" cy="326282"/>
          </a:xfrm>
          <a:prstGeom prst="rect">
            <a:avLst/>
          </a:prstGeom>
          <a:blipFill>
            <a:blip r:embed="rId8" cstate="email">
              <a:duotone>
                <a:prstClr val="black"/>
                <a:schemeClr val="tx2">
                  <a:tint val="45000"/>
                  <a:satMod val="400000"/>
                </a:schemeClr>
              </a:duotone>
            </a:blip>
            <a:stretch>
              <a:fillRect/>
            </a:stretch>
          </a:blipFill>
        </p:spPr>
        <p:txBody>
          <a:bodyPr wrap="square" lIns="0" tIns="0" rIns="0" bIns="0" rtlCol="0"/>
          <a:lstStyle/>
          <a:p/>
        </p:txBody>
      </p:sp>
      <p:sp>
        <p:nvSpPr>
          <p:cNvPr id="28" name="object 24"/>
          <p:cNvSpPr/>
          <p:nvPr/>
        </p:nvSpPr>
        <p:spPr>
          <a:xfrm>
            <a:off x="7407082" y="1403019"/>
            <a:ext cx="1967612" cy="326282"/>
          </a:xfrm>
          <a:prstGeom prst="rect">
            <a:avLst/>
          </a:prstGeom>
          <a:blipFill>
            <a:blip r:embed="rId9" cstate="email">
              <a:duotone>
                <a:prstClr val="black"/>
                <a:schemeClr val="tx2">
                  <a:tint val="45000"/>
                  <a:satMod val="400000"/>
                </a:schemeClr>
              </a:duotone>
            </a:blip>
            <a:stretch>
              <a:fillRect/>
            </a:stretch>
          </a:blipFill>
        </p:spPr>
        <p:txBody>
          <a:bodyPr wrap="square" lIns="0" tIns="0" rIns="0" bIns="0" rtlCol="0"/>
          <a:lstStyle/>
          <a:p/>
        </p:txBody>
      </p:sp>
      <p:sp>
        <p:nvSpPr>
          <p:cNvPr id="29" name="object 25"/>
          <p:cNvSpPr/>
          <p:nvPr/>
        </p:nvSpPr>
        <p:spPr>
          <a:xfrm>
            <a:off x="5771519" y="4800660"/>
            <a:ext cx="112796" cy="710313"/>
          </a:xfrm>
          <a:prstGeom prst="rect">
            <a:avLst/>
          </a:prstGeom>
          <a:blipFill>
            <a:blip r:embed="rId10" cstate="email">
              <a:duotone>
                <a:prstClr val="black"/>
                <a:schemeClr val="tx2">
                  <a:tint val="45000"/>
                  <a:satMod val="400000"/>
                </a:schemeClr>
              </a:duotone>
            </a:blip>
            <a:stretch>
              <a:fillRect/>
            </a:stretch>
          </a:blip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数据管理框架</a:t>
            </a:r>
            <a:endParaRPr lang="zh-CN" altLang="en-US" dirty="0"/>
          </a:p>
        </p:txBody>
      </p:sp>
      <p:sp>
        <p:nvSpPr>
          <p:cNvPr id="5" name="文本占位符 4"/>
          <p:cNvSpPr>
            <a:spLocks noGrp="1"/>
          </p:cNvSpPr>
          <p:nvPr>
            <p:ph type="body" sz="quarter" idx="16"/>
          </p:nvPr>
        </p:nvSpPr>
        <p:spPr/>
        <p:txBody>
          <a:bodyPr/>
          <a:lstStyle/>
          <a:p>
            <a:r>
              <a:rPr lang="zh-CN" altLang="en-US" dirty="0">
                <a:solidFill>
                  <a:srgbClr val="1A1A1A"/>
                </a:solidFill>
                <a:latin typeface="微软雅黑" panose="020B0503020204020204" pitchFamily="34" charset="-122"/>
                <a:cs typeface="微软雅黑" panose="020B0503020204020204" pitchFamily="34" charset="-122"/>
              </a:rPr>
              <a:t>从上至下指导，从下而上推进，形成一个多层次、多维度、多视角的全方位框架。</a:t>
            </a:r>
            <a:endParaRPr lang="zh-CN" altLang="en-US" dirty="0">
              <a:latin typeface="微软雅黑" panose="020B0503020204020204" pitchFamily="34" charset="-122"/>
              <a:cs typeface="微软雅黑" panose="020B0503020204020204" pitchFamily="34" charset="-122"/>
            </a:endParaRPr>
          </a:p>
        </p:txBody>
      </p:sp>
      <p:grpSp>
        <p:nvGrpSpPr>
          <p:cNvPr id="71" name="组合 70"/>
          <p:cNvGrpSpPr/>
          <p:nvPr/>
        </p:nvGrpSpPr>
        <p:grpSpPr>
          <a:xfrm>
            <a:off x="2217916" y="1822463"/>
            <a:ext cx="7136698" cy="4752074"/>
            <a:chOff x="1989315" y="1282966"/>
            <a:chExt cx="7863205" cy="5235829"/>
          </a:xfrm>
        </p:grpSpPr>
        <p:sp>
          <p:nvSpPr>
            <p:cNvPr id="28" name="object 3"/>
            <p:cNvSpPr/>
            <p:nvPr/>
          </p:nvSpPr>
          <p:spPr>
            <a:xfrm>
              <a:off x="3858704" y="2680627"/>
              <a:ext cx="4126865" cy="1283335"/>
            </a:xfrm>
            <a:custGeom>
              <a:avLst/>
              <a:gdLst/>
              <a:ahLst/>
              <a:cxnLst/>
              <a:rect l="l" t="t" r="r" b="b"/>
              <a:pathLst>
                <a:path w="4126865" h="1283335">
                  <a:moveTo>
                    <a:pt x="4126763" y="1282928"/>
                  </a:moveTo>
                  <a:lnTo>
                    <a:pt x="0" y="1282928"/>
                  </a:lnTo>
                  <a:lnTo>
                    <a:pt x="931418" y="0"/>
                  </a:lnTo>
                  <a:lnTo>
                    <a:pt x="3192030" y="0"/>
                  </a:lnTo>
                  <a:lnTo>
                    <a:pt x="4126763" y="1282928"/>
                  </a:lnTo>
                  <a:close/>
                </a:path>
              </a:pathLst>
            </a:custGeom>
            <a:solidFill>
              <a:schemeClr val="accent2">
                <a:lumMod val="75000"/>
              </a:schemeClr>
            </a:solidFill>
          </p:spPr>
          <p:txBody>
            <a:bodyPr wrap="square" lIns="0" tIns="0" rIns="0" bIns="0" rtlCol="0"/>
            <a:lstStyle/>
            <a:p>
              <a:endParaRPr sz="1600">
                <a:solidFill>
                  <a:schemeClr val="bg1"/>
                </a:solidFill>
              </a:endParaRPr>
            </a:p>
          </p:txBody>
        </p:sp>
        <p:sp>
          <p:nvSpPr>
            <p:cNvPr id="29" name="object 4"/>
            <p:cNvSpPr/>
            <p:nvPr/>
          </p:nvSpPr>
          <p:spPr>
            <a:xfrm>
              <a:off x="2921076" y="3963555"/>
              <a:ext cx="5999480" cy="1277620"/>
            </a:xfrm>
            <a:custGeom>
              <a:avLst/>
              <a:gdLst/>
              <a:ahLst/>
              <a:cxnLst/>
              <a:rect l="l" t="t" r="r" b="b"/>
              <a:pathLst>
                <a:path w="5999480" h="1277620">
                  <a:moveTo>
                    <a:pt x="5999086" y="1277619"/>
                  </a:moveTo>
                  <a:lnTo>
                    <a:pt x="0" y="1277619"/>
                  </a:lnTo>
                  <a:lnTo>
                    <a:pt x="937971" y="0"/>
                  </a:lnTo>
                  <a:lnTo>
                    <a:pt x="5064429" y="0"/>
                  </a:lnTo>
                  <a:lnTo>
                    <a:pt x="5999086" y="1277619"/>
                  </a:lnTo>
                  <a:close/>
                </a:path>
              </a:pathLst>
            </a:custGeom>
            <a:solidFill>
              <a:srgbClr val="DF9DAA"/>
            </a:solidFill>
          </p:spPr>
          <p:txBody>
            <a:bodyPr wrap="square" lIns="0" tIns="0" rIns="0" bIns="0" rtlCol="0"/>
            <a:lstStyle/>
            <a:p>
              <a:endParaRPr sz="1600">
                <a:solidFill>
                  <a:schemeClr val="bg1"/>
                </a:solidFill>
              </a:endParaRPr>
            </a:p>
          </p:txBody>
        </p:sp>
        <p:sp>
          <p:nvSpPr>
            <p:cNvPr id="30" name="object 5"/>
            <p:cNvSpPr/>
            <p:nvPr/>
          </p:nvSpPr>
          <p:spPr>
            <a:xfrm>
              <a:off x="1989315" y="5241175"/>
              <a:ext cx="7863205" cy="1277620"/>
            </a:xfrm>
            <a:custGeom>
              <a:avLst/>
              <a:gdLst/>
              <a:ahLst/>
              <a:cxnLst/>
              <a:rect l="l" t="t" r="r" b="b"/>
              <a:pathLst>
                <a:path w="7863205" h="1277620">
                  <a:moveTo>
                    <a:pt x="7862608" y="1277607"/>
                  </a:moveTo>
                  <a:lnTo>
                    <a:pt x="0" y="1277607"/>
                  </a:lnTo>
                  <a:lnTo>
                    <a:pt x="931443" y="0"/>
                  </a:lnTo>
                  <a:lnTo>
                    <a:pt x="6931164" y="0"/>
                  </a:lnTo>
                  <a:lnTo>
                    <a:pt x="7862608" y="1277607"/>
                  </a:lnTo>
                  <a:close/>
                </a:path>
              </a:pathLst>
            </a:custGeom>
            <a:solidFill>
              <a:schemeClr val="accent2">
                <a:lumMod val="75000"/>
              </a:schemeClr>
            </a:solidFill>
          </p:spPr>
          <p:txBody>
            <a:bodyPr wrap="square" lIns="0" tIns="0" rIns="0" bIns="0" rtlCol="0"/>
            <a:lstStyle/>
            <a:p>
              <a:endParaRPr sz="1600">
                <a:solidFill>
                  <a:schemeClr val="bg1"/>
                </a:solidFill>
              </a:endParaRPr>
            </a:p>
          </p:txBody>
        </p:sp>
        <p:sp>
          <p:nvSpPr>
            <p:cNvPr id="31" name="object 6"/>
            <p:cNvSpPr txBox="1"/>
            <p:nvPr/>
          </p:nvSpPr>
          <p:spPr>
            <a:xfrm>
              <a:off x="5501132" y="5301564"/>
              <a:ext cx="837565" cy="250798"/>
            </a:xfrm>
            <a:prstGeom prst="rect">
              <a:avLst/>
            </a:prstGeom>
          </p:spPr>
          <p:txBody>
            <a:bodyPr vert="horz" wrap="square" lIns="0" tIns="12065" rIns="0" bIns="0" rtlCol="0">
              <a:spAutoFit/>
            </a:bodyPr>
            <a:lstStyle/>
            <a:p>
              <a:pPr marL="12700">
                <a:lnSpc>
                  <a:spcPct val="100000"/>
                </a:lnSpc>
                <a:spcBef>
                  <a:spcPts val="95"/>
                </a:spcBef>
              </a:pPr>
              <a:r>
                <a:rPr sz="1400" b="1" dirty="0">
                  <a:solidFill>
                    <a:schemeClr val="bg1"/>
                  </a:solidFill>
                  <a:latin typeface="微软雅黑" panose="020B0503020204020204" pitchFamily="34" charset="-122"/>
                  <a:cs typeface="微软雅黑" panose="020B0503020204020204" pitchFamily="34" charset="-122"/>
                </a:rPr>
                <a:t>技术支</a:t>
              </a:r>
              <a:r>
                <a:rPr sz="1400" b="1" spc="-5" dirty="0">
                  <a:solidFill>
                    <a:schemeClr val="bg1"/>
                  </a:solidFill>
                  <a:latin typeface="微软雅黑" panose="020B0503020204020204" pitchFamily="34" charset="-122"/>
                  <a:cs typeface="微软雅黑" panose="020B0503020204020204" pitchFamily="34" charset="-122"/>
                </a:rPr>
                <a:t>撑</a:t>
              </a:r>
              <a:endParaRPr sz="1400">
                <a:solidFill>
                  <a:schemeClr val="bg1"/>
                </a:solidFill>
                <a:latin typeface="微软雅黑" panose="020B0503020204020204" pitchFamily="34" charset="-122"/>
                <a:cs typeface="微软雅黑" panose="020B0503020204020204" pitchFamily="34" charset="-122"/>
              </a:endParaRPr>
            </a:p>
          </p:txBody>
        </p:sp>
        <p:sp>
          <p:nvSpPr>
            <p:cNvPr id="32" name="object 7"/>
            <p:cNvSpPr txBox="1"/>
            <p:nvPr/>
          </p:nvSpPr>
          <p:spPr>
            <a:xfrm>
              <a:off x="5660047" y="4008768"/>
              <a:ext cx="431165" cy="250798"/>
            </a:xfrm>
            <a:prstGeom prst="rect">
              <a:avLst/>
            </a:prstGeom>
          </p:spPr>
          <p:txBody>
            <a:bodyPr vert="horz" wrap="square" lIns="0" tIns="12065" rIns="0" bIns="0" rtlCol="0">
              <a:spAutoFit/>
            </a:bodyPr>
            <a:lstStyle/>
            <a:p>
              <a:pPr marL="12700">
                <a:lnSpc>
                  <a:spcPct val="100000"/>
                </a:lnSpc>
                <a:spcBef>
                  <a:spcPts val="95"/>
                </a:spcBef>
              </a:pPr>
              <a:r>
                <a:rPr sz="1400" b="1" dirty="0">
                  <a:solidFill>
                    <a:schemeClr val="bg1"/>
                  </a:solidFill>
                  <a:latin typeface="微软雅黑" panose="020B0503020204020204" pitchFamily="34" charset="-122"/>
                  <a:cs typeface="微软雅黑" panose="020B0503020204020204" pitchFamily="34" charset="-122"/>
                </a:rPr>
                <a:t>领</a:t>
              </a:r>
              <a:r>
                <a:rPr sz="1400" b="1" spc="-5" dirty="0">
                  <a:solidFill>
                    <a:schemeClr val="bg1"/>
                  </a:solidFill>
                  <a:latin typeface="微软雅黑" panose="020B0503020204020204" pitchFamily="34" charset="-122"/>
                  <a:cs typeface="微软雅黑" panose="020B0503020204020204" pitchFamily="34" charset="-122"/>
                </a:rPr>
                <a:t>域</a:t>
              </a:r>
              <a:endParaRPr sz="1400">
                <a:solidFill>
                  <a:schemeClr val="bg1"/>
                </a:solidFill>
                <a:latin typeface="微软雅黑" panose="020B0503020204020204" pitchFamily="34" charset="-122"/>
                <a:cs typeface="微软雅黑" panose="020B0503020204020204" pitchFamily="34" charset="-122"/>
              </a:endParaRPr>
            </a:p>
          </p:txBody>
        </p:sp>
        <p:sp>
          <p:nvSpPr>
            <p:cNvPr id="33" name="object 8"/>
            <p:cNvSpPr txBox="1"/>
            <p:nvPr/>
          </p:nvSpPr>
          <p:spPr>
            <a:xfrm>
              <a:off x="5704243" y="2758274"/>
              <a:ext cx="431165" cy="250798"/>
            </a:xfrm>
            <a:prstGeom prst="rect">
              <a:avLst/>
            </a:prstGeom>
          </p:spPr>
          <p:txBody>
            <a:bodyPr vert="horz" wrap="square" lIns="0" tIns="12065" rIns="0" bIns="0" rtlCol="0">
              <a:spAutoFit/>
            </a:bodyPr>
            <a:lstStyle/>
            <a:p>
              <a:pPr marL="12700">
                <a:lnSpc>
                  <a:spcPct val="100000"/>
                </a:lnSpc>
                <a:spcBef>
                  <a:spcPts val="95"/>
                </a:spcBef>
              </a:pPr>
              <a:r>
                <a:rPr sz="1400" b="1" dirty="0">
                  <a:solidFill>
                    <a:schemeClr val="bg1"/>
                  </a:solidFill>
                  <a:latin typeface="微软雅黑" panose="020B0503020204020204" pitchFamily="34" charset="-122"/>
                  <a:cs typeface="微软雅黑" panose="020B0503020204020204" pitchFamily="34" charset="-122"/>
                </a:rPr>
                <a:t>机</a:t>
              </a:r>
              <a:r>
                <a:rPr sz="1400" b="1" spc="-5" dirty="0">
                  <a:solidFill>
                    <a:schemeClr val="bg1"/>
                  </a:solidFill>
                  <a:latin typeface="微软雅黑" panose="020B0503020204020204" pitchFamily="34" charset="-122"/>
                  <a:cs typeface="微软雅黑" panose="020B0503020204020204" pitchFamily="34" charset="-122"/>
                </a:rPr>
                <a:t>制</a:t>
              </a:r>
              <a:endParaRPr sz="1400" dirty="0">
                <a:solidFill>
                  <a:schemeClr val="bg1"/>
                </a:solidFill>
                <a:latin typeface="微软雅黑" panose="020B0503020204020204" pitchFamily="34" charset="-122"/>
                <a:cs typeface="微软雅黑" panose="020B0503020204020204" pitchFamily="34" charset="-122"/>
              </a:endParaRPr>
            </a:p>
          </p:txBody>
        </p:sp>
        <p:sp>
          <p:nvSpPr>
            <p:cNvPr id="34" name="object 9"/>
            <p:cNvSpPr/>
            <p:nvPr/>
          </p:nvSpPr>
          <p:spPr>
            <a:xfrm>
              <a:off x="4799279" y="1282966"/>
              <a:ext cx="2249170" cy="1402715"/>
            </a:xfrm>
            <a:custGeom>
              <a:avLst/>
              <a:gdLst/>
              <a:ahLst/>
              <a:cxnLst/>
              <a:rect l="l" t="t" r="r" b="b"/>
              <a:pathLst>
                <a:path w="2249170" h="1402714">
                  <a:moveTo>
                    <a:pt x="2248560" y="1402714"/>
                  </a:moveTo>
                  <a:lnTo>
                    <a:pt x="0" y="1402714"/>
                  </a:lnTo>
                  <a:lnTo>
                    <a:pt x="1109433" y="0"/>
                  </a:lnTo>
                  <a:lnTo>
                    <a:pt x="2248560" y="1402714"/>
                  </a:lnTo>
                  <a:close/>
                </a:path>
              </a:pathLst>
            </a:custGeom>
            <a:solidFill>
              <a:schemeClr val="accent3"/>
            </a:solidFill>
          </p:spPr>
          <p:txBody>
            <a:bodyPr wrap="square" lIns="0" tIns="0" rIns="0" bIns="0" rtlCol="0"/>
            <a:lstStyle/>
            <a:p>
              <a:endParaRPr sz="1600" dirty="0">
                <a:solidFill>
                  <a:schemeClr val="bg1"/>
                </a:solidFill>
              </a:endParaRPr>
            </a:p>
          </p:txBody>
        </p:sp>
        <p:sp>
          <p:nvSpPr>
            <p:cNvPr id="35" name="object 11"/>
            <p:cNvSpPr txBox="1"/>
            <p:nvPr/>
          </p:nvSpPr>
          <p:spPr>
            <a:xfrm>
              <a:off x="2646984" y="5573471"/>
              <a:ext cx="2279650" cy="698500"/>
            </a:xfrm>
            <a:prstGeom prst="rect">
              <a:avLst/>
            </a:prstGeom>
          </p:spPr>
          <p:txBody>
            <a:bodyPr vert="horz" wrap="square" lIns="0" tIns="135255" rIns="0" bIns="0" rtlCol="0">
              <a:spAutoFit/>
            </a:bodyPr>
            <a:lstStyle/>
            <a:p>
              <a:pPr marL="12700">
                <a:lnSpc>
                  <a:spcPct val="100000"/>
                </a:lnSpc>
                <a:spcBef>
                  <a:spcPts val="1065"/>
                </a:spcBef>
              </a:pPr>
              <a:r>
                <a:rPr sz="1200" dirty="0">
                  <a:solidFill>
                    <a:schemeClr val="bg1"/>
                  </a:solidFill>
                  <a:latin typeface="微软雅黑" panose="020B0503020204020204" pitchFamily="34" charset="-122"/>
                  <a:cs typeface="微软雅黑" panose="020B0503020204020204" pitchFamily="34" charset="-122"/>
                </a:rPr>
                <a:t>数据发现与分</a:t>
              </a:r>
              <a:r>
                <a:rPr sz="1200" spc="5" dirty="0">
                  <a:solidFill>
                    <a:schemeClr val="bg1"/>
                  </a:solidFill>
                  <a:latin typeface="微软雅黑" panose="020B0503020204020204" pitchFamily="34" charset="-122"/>
                  <a:cs typeface="微软雅黑" panose="020B0503020204020204" pitchFamily="34" charset="-122"/>
                </a:rPr>
                <a:t>类</a:t>
              </a:r>
              <a:endParaRPr sz="1200">
                <a:solidFill>
                  <a:schemeClr val="bg1"/>
                </a:solidFill>
                <a:latin typeface="微软雅黑" panose="020B0503020204020204" pitchFamily="34" charset="-122"/>
                <a:cs typeface="微软雅黑" panose="020B0503020204020204" pitchFamily="34" charset="-122"/>
              </a:endParaRPr>
            </a:p>
            <a:p>
              <a:pPr marL="665480">
                <a:lnSpc>
                  <a:spcPct val="100000"/>
                </a:lnSpc>
                <a:spcBef>
                  <a:spcPts val="970"/>
                </a:spcBef>
              </a:pPr>
              <a:r>
                <a:rPr sz="1200" dirty="0">
                  <a:solidFill>
                    <a:schemeClr val="bg1"/>
                  </a:solidFill>
                  <a:latin typeface="微软雅黑" panose="020B0503020204020204" pitchFamily="34" charset="-122"/>
                  <a:cs typeface="微软雅黑" panose="020B0503020204020204" pitchFamily="34" charset="-122"/>
                </a:rPr>
                <a:t>数据采集与清洗工</a:t>
              </a:r>
              <a:r>
                <a:rPr sz="1200" spc="5" dirty="0">
                  <a:solidFill>
                    <a:schemeClr val="bg1"/>
                  </a:solidFill>
                  <a:latin typeface="微软雅黑" panose="020B0503020204020204" pitchFamily="34" charset="-122"/>
                  <a:cs typeface="微软雅黑" panose="020B0503020204020204" pitchFamily="34" charset="-122"/>
                </a:rPr>
                <a:t>具</a:t>
              </a:r>
              <a:endParaRPr sz="1200">
                <a:solidFill>
                  <a:schemeClr val="bg1"/>
                </a:solidFill>
                <a:latin typeface="微软雅黑" panose="020B0503020204020204" pitchFamily="34" charset="-122"/>
                <a:cs typeface="微软雅黑" panose="020B0503020204020204" pitchFamily="34" charset="-122"/>
              </a:endParaRPr>
            </a:p>
          </p:txBody>
        </p:sp>
        <p:sp>
          <p:nvSpPr>
            <p:cNvPr id="36" name="object 12"/>
            <p:cNvSpPr txBox="1"/>
            <p:nvPr/>
          </p:nvSpPr>
          <p:spPr>
            <a:xfrm>
              <a:off x="5201767" y="6049479"/>
              <a:ext cx="1092835"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数据管理系</a:t>
              </a:r>
              <a:r>
                <a:rPr sz="1200" spc="5" dirty="0">
                  <a:solidFill>
                    <a:schemeClr val="bg1"/>
                  </a:solidFill>
                  <a:latin typeface="微软雅黑" panose="020B0503020204020204" pitchFamily="34" charset="-122"/>
                  <a:cs typeface="微软雅黑" panose="020B0503020204020204" pitchFamily="34" charset="-122"/>
                </a:rPr>
                <a:t>统</a:t>
              </a:r>
              <a:endParaRPr sz="1200">
                <a:solidFill>
                  <a:schemeClr val="bg1"/>
                </a:solidFill>
                <a:latin typeface="微软雅黑" panose="020B0503020204020204" pitchFamily="34" charset="-122"/>
                <a:cs typeface="微软雅黑" panose="020B0503020204020204" pitchFamily="34" charset="-122"/>
              </a:endParaRPr>
            </a:p>
          </p:txBody>
        </p:sp>
        <p:sp>
          <p:nvSpPr>
            <p:cNvPr id="37" name="object 13"/>
            <p:cNvSpPr txBox="1"/>
            <p:nvPr/>
          </p:nvSpPr>
          <p:spPr>
            <a:xfrm>
              <a:off x="6546493" y="6031890"/>
              <a:ext cx="1092835"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质量检查工</a:t>
              </a:r>
              <a:r>
                <a:rPr sz="1200" spc="5" dirty="0">
                  <a:solidFill>
                    <a:schemeClr val="bg1"/>
                  </a:solidFill>
                  <a:latin typeface="微软雅黑" panose="020B0503020204020204" pitchFamily="34" charset="-122"/>
                  <a:cs typeface="微软雅黑" panose="020B0503020204020204" pitchFamily="34" charset="-122"/>
                </a:rPr>
                <a:t>具</a:t>
              </a:r>
              <a:endParaRPr sz="1200">
                <a:solidFill>
                  <a:schemeClr val="bg1"/>
                </a:solidFill>
                <a:latin typeface="微软雅黑" panose="020B0503020204020204" pitchFamily="34" charset="-122"/>
                <a:cs typeface="微软雅黑" panose="020B0503020204020204" pitchFamily="34" charset="-122"/>
              </a:endParaRPr>
            </a:p>
          </p:txBody>
        </p:sp>
        <p:sp>
          <p:nvSpPr>
            <p:cNvPr id="38" name="object 14"/>
            <p:cNvSpPr txBox="1"/>
            <p:nvPr/>
          </p:nvSpPr>
          <p:spPr>
            <a:xfrm>
              <a:off x="7838846" y="5592546"/>
              <a:ext cx="1393825" cy="584326"/>
            </a:xfrm>
            <a:prstGeom prst="rect">
              <a:avLst/>
            </a:prstGeom>
          </p:spPr>
          <p:txBody>
            <a:bodyPr vert="horz" wrap="square" lIns="0" tIns="12065" rIns="0" bIns="0" rtlCol="0">
              <a:spAutoFit/>
            </a:bodyPr>
            <a:lstStyle/>
            <a:p>
              <a:pPr marL="12700" marR="5080" indent="300355">
                <a:lnSpc>
                  <a:spcPct val="149000"/>
                </a:lnSpc>
                <a:spcBef>
                  <a:spcPts val="95"/>
                </a:spcBef>
              </a:pPr>
              <a:r>
                <a:rPr sz="1200" dirty="0">
                  <a:solidFill>
                    <a:schemeClr val="bg1"/>
                  </a:solidFill>
                  <a:latin typeface="微软雅黑" panose="020B0503020204020204" pitchFamily="34" charset="-122"/>
                  <a:cs typeface="微软雅黑" panose="020B0503020204020204" pitchFamily="34" charset="-122"/>
                </a:rPr>
                <a:t>数据安全管理 数据建</a:t>
              </a:r>
              <a:r>
                <a:rPr sz="1200" spc="5" dirty="0">
                  <a:solidFill>
                    <a:schemeClr val="bg1"/>
                  </a:solidFill>
                  <a:latin typeface="微软雅黑" panose="020B0503020204020204" pitchFamily="34" charset="-122"/>
                  <a:cs typeface="微软雅黑" panose="020B0503020204020204" pitchFamily="34" charset="-122"/>
                </a:rPr>
                <a:t>模</a:t>
              </a:r>
              <a:endParaRPr sz="1200">
                <a:solidFill>
                  <a:schemeClr val="bg1"/>
                </a:solidFill>
                <a:latin typeface="微软雅黑" panose="020B0503020204020204" pitchFamily="34" charset="-122"/>
                <a:cs typeface="微软雅黑" panose="020B0503020204020204" pitchFamily="34" charset="-122"/>
              </a:endParaRPr>
            </a:p>
          </p:txBody>
        </p:sp>
        <p:sp>
          <p:nvSpPr>
            <p:cNvPr id="39" name="object 15"/>
            <p:cNvSpPr txBox="1"/>
            <p:nvPr/>
          </p:nvSpPr>
          <p:spPr>
            <a:xfrm>
              <a:off x="6439954" y="4309707"/>
              <a:ext cx="737234"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数据模</a:t>
              </a:r>
              <a:r>
                <a:rPr sz="1200" spc="5" dirty="0">
                  <a:solidFill>
                    <a:schemeClr val="bg1"/>
                  </a:solidFill>
                  <a:latin typeface="微软雅黑" panose="020B0503020204020204" pitchFamily="34" charset="-122"/>
                  <a:cs typeface="微软雅黑" panose="020B0503020204020204" pitchFamily="34" charset="-122"/>
                </a:rPr>
                <a:t>型</a:t>
              </a:r>
              <a:endParaRPr sz="1200" dirty="0">
                <a:solidFill>
                  <a:schemeClr val="bg1"/>
                </a:solidFill>
                <a:latin typeface="微软雅黑" panose="020B0503020204020204" pitchFamily="34" charset="-122"/>
                <a:cs typeface="微软雅黑" panose="020B0503020204020204" pitchFamily="34" charset="-122"/>
              </a:endParaRPr>
            </a:p>
          </p:txBody>
        </p:sp>
        <p:sp>
          <p:nvSpPr>
            <p:cNvPr id="40" name="object 16"/>
            <p:cNvSpPr txBox="1"/>
            <p:nvPr/>
          </p:nvSpPr>
          <p:spPr>
            <a:xfrm>
              <a:off x="7386866" y="4296867"/>
              <a:ext cx="737234"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数据安</a:t>
              </a:r>
              <a:r>
                <a:rPr sz="1200" spc="5" dirty="0">
                  <a:solidFill>
                    <a:schemeClr val="bg1"/>
                  </a:solidFill>
                  <a:latin typeface="微软雅黑" panose="020B0503020204020204" pitchFamily="34" charset="-122"/>
                  <a:cs typeface="微软雅黑" panose="020B0503020204020204" pitchFamily="34" charset="-122"/>
                </a:rPr>
                <a:t>全</a:t>
              </a:r>
              <a:endParaRPr sz="1200" dirty="0">
                <a:solidFill>
                  <a:schemeClr val="bg1"/>
                </a:solidFill>
                <a:latin typeface="微软雅黑" panose="020B0503020204020204" pitchFamily="34" charset="-122"/>
                <a:cs typeface="微软雅黑" panose="020B0503020204020204" pitchFamily="34" charset="-122"/>
              </a:endParaRPr>
            </a:p>
          </p:txBody>
        </p:sp>
        <p:sp>
          <p:nvSpPr>
            <p:cNvPr id="41" name="object 17"/>
            <p:cNvSpPr txBox="1"/>
            <p:nvPr/>
          </p:nvSpPr>
          <p:spPr>
            <a:xfrm>
              <a:off x="3313302" y="4321441"/>
              <a:ext cx="3338195" cy="800436"/>
            </a:xfrm>
            <a:prstGeom prst="rect">
              <a:avLst/>
            </a:prstGeom>
          </p:spPr>
          <p:txBody>
            <a:bodyPr vert="horz" wrap="square" lIns="0" tIns="13335" rIns="0" bIns="0" rtlCol="0">
              <a:spAutoFit/>
            </a:bodyPr>
            <a:lstStyle/>
            <a:p>
              <a:pPr marL="627380">
                <a:lnSpc>
                  <a:spcPct val="100000"/>
                </a:lnSpc>
                <a:spcBef>
                  <a:spcPts val="105"/>
                </a:spcBef>
                <a:tabLst>
                  <a:tab pos="1500505" algn="l"/>
                </a:tabLst>
              </a:pPr>
              <a:r>
                <a:rPr sz="1200" dirty="0">
                  <a:solidFill>
                    <a:schemeClr val="bg1"/>
                  </a:solidFill>
                  <a:latin typeface="微软雅黑" panose="020B0503020204020204" pitchFamily="34" charset="-122"/>
                  <a:cs typeface="微软雅黑" panose="020B0503020204020204" pitchFamily="34" charset="-122"/>
                </a:rPr>
                <a:t>主数</a:t>
              </a:r>
              <a:r>
                <a:rPr sz="1200" spc="5" dirty="0">
                  <a:solidFill>
                    <a:schemeClr val="bg1"/>
                  </a:solidFill>
                  <a:latin typeface="微软雅黑" panose="020B0503020204020204" pitchFamily="34" charset="-122"/>
                  <a:cs typeface="微软雅黑" panose="020B0503020204020204" pitchFamily="34" charset="-122"/>
                </a:rPr>
                <a:t>据	</a:t>
              </a:r>
              <a:r>
                <a:rPr sz="1200" dirty="0">
                  <a:solidFill>
                    <a:schemeClr val="bg1"/>
                  </a:solidFill>
                  <a:latin typeface="微软雅黑" panose="020B0503020204020204" pitchFamily="34" charset="-122"/>
                  <a:cs typeface="微软雅黑" panose="020B0503020204020204" pitchFamily="34" charset="-122"/>
                </a:rPr>
                <a:t>元数</a:t>
              </a:r>
              <a:r>
                <a:rPr sz="1200" spc="5" dirty="0">
                  <a:solidFill>
                    <a:schemeClr val="bg1"/>
                  </a:solidFill>
                  <a:latin typeface="微软雅黑" panose="020B0503020204020204" pitchFamily="34" charset="-122"/>
                  <a:cs typeface="微软雅黑" panose="020B0503020204020204" pitchFamily="34" charset="-122"/>
                </a:rPr>
                <a:t>据</a:t>
              </a:r>
              <a:endParaRPr sz="1200" dirty="0">
                <a:solidFill>
                  <a:schemeClr val="bg1"/>
                </a:solidFill>
                <a:latin typeface="微软雅黑" panose="020B0503020204020204" pitchFamily="34" charset="-122"/>
                <a:cs typeface="微软雅黑" panose="020B0503020204020204" pitchFamily="34" charset="-122"/>
              </a:endParaRPr>
            </a:p>
            <a:p>
              <a:pPr>
                <a:lnSpc>
                  <a:spcPct val="100000"/>
                </a:lnSpc>
                <a:spcBef>
                  <a:spcPts val="25"/>
                </a:spcBef>
              </a:pPr>
              <a:endParaRPr sz="900" dirty="0">
                <a:solidFill>
                  <a:schemeClr val="bg1"/>
                </a:solidFill>
                <a:latin typeface="微软雅黑" panose="020B0503020204020204" pitchFamily="34" charset="-122"/>
                <a:cs typeface="微软雅黑" panose="020B0503020204020204" pitchFamily="34" charset="-122"/>
              </a:endParaRPr>
            </a:p>
            <a:p>
              <a:pPr marL="12700">
                <a:lnSpc>
                  <a:spcPct val="100000"/>
                </a:lnSpc>
                <a:tabLst>
                  <a:tab pos="885190" algn="l"/>
                  <a:tab pos="1724660" algn="l"/>
                  <a:tab pos="2613025" algn="l"/>
                </a:tabLst>
              </a:pPr>
              <a:r>
                <a:rPr sz="2000" baseline="2000" dirty="0">
                  <a:solidFill>
                    <a:schemeClr val="bg1"/>
                  </a:solidFill>
                  <a:latin typeface="微软雅黑" panose="020B0503020204020204" pitchFamily="34" charset="-122"/>
                  <a:cs typeface="微软雅黑" panose="020B0503020204020204" pitchFamily="34" charset="-122"/>
                </a:rPr>
                <a:t>数据存</a:t>
              </a:r>
              <a:r>
                <a:rPr sz="2000" spc="7" baseline="2000" dirty="0">
                  <a:solidFill>
                    <a:schemeClr val="bg1"/>
                  </a:solidFill>
                  <a:latin typeface="微软雅黑" panose="020B0503020204020204" pitchFamily="34" charset="-122"/>
                  <a:cs typeface="微软雅黑" panose="020B0503020204020204" pitchFamily="34" charset="-122"/>
                </a:rPr>
                <a:t>储</a:t>
              </a:r>
              <a:r>
                <a:rPr sz="2000" baseline="2000" dirty="0">
                  <a:solidFill>
                    <a:schemeClr val="bg1"/>
                  </a:solidFill>
                  <a:latin typeface="微软雅黑" panose="020B0503020204020204" pitchFamily="34" charset="-122"/>
                  <a:cs typeface="微软雅黑" panose="020B0503020204020204" pitchFamily="34" charset="-122"/>
                </a:rPr>
                <a:t>	数据分</a:t>
              </a:r>
              <a:r>
                <a:rPr sz="2000" spc="7" baseline="2000" dirty="0">
                  <a:solidFill>
                    <a:schemeClr val="bg1"/>
                  </a:solidFill>
                  <a:latin typeface="微软雅黑" panose="020B0503020204020204" pitchFamily="34" charset="-122"/>
                  <a:cs typeface="微软雅黑" panose="020B0503020204020204" pitchFamily="34" charset="-122"/>
                </a:rPr>
                <a:t>布</a:t>
              </a:r>
              <a:r>
                <a:rPr sz="2000" baseline="2000" dirty="0">
                  <a:solidFill>
                    <a:schemeClr val="bg1"/>
                  </a:solidFill>
                  <a:latin typeface="微软雅黑" panose="020B0503020204020204" pitchFamily="34" charset="-122"/>
                  <a:cs typeface="微软雅黑" panose="020B0503020204020204" pitchFamily="34" charset="-122"/>
                </a:rPr>
                <a:t>	</a:t>
              </a:r>
              <a:r>
                <a:rPr sz="1200" dirty="0">
                  <a:solidFill>
                    <a:schemeClr val="bg1"/>
                  </a:solidFill>
                  <a:latin typeface="微软雅黑" panose="020B0503020204020204" pitchFamily="34" charset="-122"/>
                  <a:cs typeface="微软雅黑" panose="020B0503020204020204" pitchFamily="34" charset="-122"/>
                </a:rPr>
                <a:t>数据交</a:t>
              </a:r>
              <a:r>
                <a:rPr sz="1200" spc="5" dirty="0">
                  <a:solidFill>
                    <a:schemeClr val="bg1"/>
                  </a:solidFill>
                  <a:latin typeface="微软雅黑" panose="020B0503020204020204" pitchFamily="34" charset="-122"/>
                  <a:cs typeface="微软雅黑" panose="020B0503020204020204" pitchFamily="34" charset="-122"/>
                </a:rPr>
                <a:t>换</a:t>
              </a:r>
              <a:r>
                <a:rPr sz="1200" dirty="0">
                  <a:solidFill>
                    <a:schemeClr val="bg1"/>
                  </a:solidFill>
                  <a:latin typeface="微软雅黑" panose="020B0503020204020204" pitchFamily="34" charset="-122"/>
                  <a:cs typeface="微软雅黑" panose="020B0503020204020204" pitchFamily="34" charset="-122"/>
                </a:rPr>
                <a:t>	数据集</a:t>
              </a:r>
              <a:r>
                <a:rPr sz="1200" spc="5" dirty="0">
                  <a:solidFill>
                    <a:schemeClr val="bg1"/>
                  </a:solidFill>
                  <a:latin typeface="微软雅黑" panose="020B0503020204020204" pitchFamily="34" charset="-122"/>
                  <a:cs typeface="微软雅黑" panose="020B0503020204020204" pitchFamily="34" charset="-122"/>
                </a:rPr>
                <a:t>成</a:t>
              </a:r>
              <a:endParaRPr sz="1200" dirty="0">
                <a:solidFill>
                  <a:schemeClr val="bg1"/>
                </a:solidFill>
                <a:latin typeface="微软雅黑" panose="020B0503020204020204" pitchFamily="34" charset="-122"/>
                <a:cs typeface="微软雅黑" panose="020B0503020204020204" pitchFamily="34" charset="-122"/>
              </a:endParaRPr>
            </a:p>
          </p:txBody>
        </p:sp>
        <p:sp>
          <p:nvSpPr>
            <p:cNvPr id="42" name="object 18"/>
            <p:cNvSpPr txBox="1"/>
            <p:nvPr/>
          </p:nvSpPr>
          <p:spPr>
            <a:xfrm>
              <a:off x="6860857" y="4778641"/>
              <a:ext cx="1642110" cy="240908"/>
            </a:xfrm>
            <a:prstGeom prst="rect">
              <a:avLst/>
            </a:prstGeom>
          </p:spPr>
          <p:txBody>
            <a:bodyPr vert="horz" wrap="square" lIns="0" tIns="13335" rIns="0" bIns="0" rtlCol="0">
              <a:spAutoFit/>
            </a:bodyPr>
            <a:lstStyle/>
            <a:p>
              <a:pPr marL="12700">
                <a:lnSpc>
                  <a:spcPct val="100000"/>
                </a:lnSpc>
                <a:spcBef>
                  <a:spcPts val="105"/>
                </a:spcBef>
                <a:tabLst>
                  <a:tab pos="916940" algn="l"/>
                </a:tabLst>
              </a:pPr>
              <a:r>
                <a:rPr sz="2000" baseline="2000" dirty="0" err="1">
                  <a:solidFill>
                    <a:schemeClr val="bg1"/>
                  </a:solidFill>
                  <a:latin typeface="微软雅黑" panose="020B0503020204020204" pitchFamily="34" charset="-122"/>
                  <a:cs typeface="微软雅黑" panose="020B0503020204020204" pitchFamily="34" charset="-122"/>
                </a:rPr>
                <a:t>数据质</a:t>
              </a:r>
              <a:r>
                <a:rPr sz="2000" spc="7" baseline="2000" dirty="0" err="1">
                  <a:solidFill>
                    <a:schemeClr val="bg1"/>
                  </a:solidFill>
                  <a:latin typeface="微软雅黑" panose="020B0503020204020204" pitchFamily="34" charset="-122"/>
                  <a:cs typeface="微软雅黑" panose="020B0503020204020204" pitchFamily="34" charset="-122"/>
                </a:rPr>
                <a:t>量</a:t>
              </a:r>
              <a:r>
                <a:rPr lang="en-US" altLang="zh-CN" sz="2000" spc="7" baseline="2000" dirty="0">
                  <a:solidFill>
                    <a:schemeClr val="bg1"/>
                  </a:solidFill>
                  <a:latin typeface="微软雅黑" panose="020B0503020204020204" pitchFamily="34" charset="-122"/>
                  <a:cs typeface="微软雅黑" panose="020B0503020204020204" pitchFamily="34" charset="-122"/>
                </a:rPr>
                <a:t>  </a:t>
              </a:r>
              <a:r>
                <a:rPr sz="1200" dirty="0" err="1">
                  <a:solidFill>
                    <a:schemeClr val="bg1"/>
                  </a:solidFill>
                  <a:latin typeface="微软雅黑" panose="020B0503020204020204" pitchFamily="34" charset="-122"/>
                  <a:cs typeface="微软雅黑" panose="020B0503020204020204" pitchFamily="34" charset="-122"/>
                </a:rPr>
                <a:t>数据服</a:t>
              </a:r>
              <a:r>
                <a:rPr sz="1200" spc="5" dirty="0" err="1">
                  <a:solidFill>
                    <a:schemeClr val="bg1"/>
                  </a:solidFill>
                  <a:latin typeface="微软雅黑" panose="020B0503020204020204" pitchFamily="34" charset="-122"/>
                  <a:cs typeface="微软雅黑" panose="020B0503020204020204" pitchFamily="34" charset="-122"/>
                </a:rPr>
                <a:t>务</a:t>
              </a:r>
              <a:endParaRPr sz="1200" dirty="0">
                <a:solidFill>
                  <a:schemeClr val="bg1"/>
                </a:solidFill>
                <a:latin typeface="微软雅黑" panose="020B0503020204020204" pitchFamily="34" charset="-122"/>
                <a:cs typeface="微软雅黑" panose="020B0503020204020204" pitchFamily="34" charset="-122"/>
              </a:endParaRPr>
            </a:p>
          </p:txBody>
        </p:sp>
        <p:sp>
          <p:nvSpPr>
            <p:cNvPr id="43" name="object 19"/>
            <p:cNvSpPr txBox="1"/>
            <p:nvPr/>
          </p:nvSpPr>
          <p:spPr>
            <a:xfrm>
              <a:off x="4513656" y="3326472"/>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组</a:t>
              </a:r>
              <a:r>
                <a:rPr sz="1200" spc="5" dirty="0">
                  <a:solidFill>
                    <a:schemeClr val="bg1"/>
                  </a:solidFill>
                  <a:latin typeface="微软雅黑" panose="020B0503020204020204" pitchFamily="34" charset="-122"/>
                  <a:cs typeface="微软雅黑" panose="020B0503020204020204" pitchFamily="34" charset="-122"/>
                </a:rPr>
                <a:t>织</a:t>
              </a:r>
              <a:endParaRPr sz="1200">
                <a:solidFill>
                  <a:schemeClr val="bg1"/>
                </a:solidFill>
                <a:latin typeface="微软雅黑" panose="020B0503020204020204" pitchFamily="34" charset="-122"/>
                <a:cs typeface="微软雅黑" panose="020B0503020204020204" pitchFamily="34" charset="-122"/>
              </a:endParaRPr>
            </a:p>
          </p:txBody>
        </p:sp>
        <p:sp>
          <p:nvSpPr>
            <p:cNvPr id="44" name="object 20"/>
            <p:cNvSpPr txBox="1"/>
            <p:nvPr/>
          </p:nvSpPr>
          <p:spPr>
            <a:xfrm>
              <a:off x="5298338" y="3328378"/>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制</a:t>
              </a:r>
              <a:r>
                <a:rPr sz="1200" spc="5" dirty="0">
                  <a:solidFill>
                    <a:schemeClr val="bg1"/>
                  </a:solidFill>
                  <a:latin typeface="微软雅黑" panose="020B0503020204020204" pitchFamily="34" charset="-122"/>
                  <a:cs typeface="微软雅黑" panose="020B0503020204020204" pitchFamily="34" charset="-122"/>
                </a:rPr>
                <a:t>度</a:t>
              </a:r>
              <a:endParaRPr sz="1200">
                <a:solidFill>
                  <a:schemeClr val="bg1"/>
                </a:solidFill>
                <a:latin typeface="微软雅黑" panose="020B0503020204020204" pitchFamily="34" charset="-122"/>
                <a:cs typeface="微软雅黑" panose="020B0503020204020204" pitchFamily="34" charset="-122"/>
              </a:endParaRPr>
            </a:p>
          </p:txBody>
        </p:sp>
        <p:sp>
          <p:nvSpPr>
            <p:cNvPr id="45" name="object 21"/>
            <p:cNvSpPr txBox="1"/>
            <p:nvPr/>
          </p:nvSpPr>
          <p:spPr>
            <a:xfrm>
              <a:off x="6937311" y="3331388"/>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流</a:t>
              </a:r>
              <a:r>
                <a:rPr sz="1200" spc="5" dirty="0">
                  <a:solidFill>
                    <a:schemeClr val="bg1"/>
                  </a:solidFill>
                  <a:latin typeface="微软雅黑" panose="020B0503020204020204" pitchFamily="34" charset="-122"/>
                  <a:cs typeface="微软雅黑" panose="020B0503020204020204" pitchFamily="34" charset="-122"/>
                </a:rPr>
                <a:t>程</a:t>
              </a:r>
              <a:endParaRPr sz="1200" dirty="0">
                <a:solidFill>
                  <a:schemeClr val="bg1"/>
                </a:solidFill>
                <a:latin typeface="微软雅黑" panose="020B0503020204020204" pitchFamily="34" charset="-122"/>
                <a:cs typeface="微软雅黑" panose="020B0503020204020204" pitchFamily="34" charset="-122"/>
              </a:endParaRPr>
            </a:p>
          </p:txBody>
        </p:sp>
        <p:sp>
          <p:nvSpPr>
            <p:cNvPr id="46" name="object 22"/>
            <p:cNvSpPr txBox="1"/>
            <p:nvPr/>
          </p:nvSpPr>
          <p:spPr>
            <a:xfrm>
              <a:off x="6137249" y="3331946"/>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角</a:t>
              </a:r>
              <a:r>
                <a:rPr sz="1200" spc="5" dirty="0">
                  <a:solidFill>
                    <a:schemeClr val="bg1"/>
                  </a:solidFill>
                  <a:latin typeface="微软雅黑" panose="020B0503020204020204" pitchFamily="34" charset="-122"/>
                  <a:cs typeface="微软雅黑" panose="020B0503020204020204" pitchFamily="34" charset="-122"/>
                </a:rPr>
                <a:t>色</a:t>
              </a:r>
              <a:endParaRPr sz="1200" dirty="0">
                <a:solidFill>
                  <a:schemeClr val="bg1"/>
                </a:solidFill>
                <a:latin typeface="微软雅黑" panose="020B0503020204020204" pitchFamily="34" charset="-122"/>
                <a:cs typeface="微软雅黑" panose="020B0503020204020204" pitchFamily="34" charset="-122"/>
              </a:endParaRPr>
            </a:p>
          </p:txBody>
        </p:sp>
        <p:sp>
          <p:nvSpPr>
            <p:cNvPr id="47" name="object 23"/>
            <p:cNvSpPr txBox="1"/>
            <p:nvPr/>
          </p:nvSpPr>
          <p:spPr>
            <a:xfrm>
              <a:off x="5314987" y="2195765"/>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目</a:t>
              </a:r>
              <a:r>
                <a:rPr sz="1200" spc="5" dirty="0">
                  <a:solidFill>
                    <a:schemeClr val="bg1"/>
                  </a:solidFill>
                  <a:latin typeface="微软雅黑" panose="020B0503020204020204" pitchFamily="34" charset="-122"/>
                  <a:cs typeface="微软雅黑" panose="020B0503020204020204" pitchFamily="34" charset="-122"/>
                </a:rPr>
                <a:t>标</a:t>
              </a:r>
              <a:endParaRPr sz="1200" dirty="0">
                <a:solidFill>
                  <a:schemeClr val="bg1"/>
                </a:solidFill>
                <a:latin typeface="微软雅黑" panose="020B0503020204020204" pitchFamily="34" charset="-122"/>
                <a:cs typeface="微软雅黑" panose="020B0503020204020204" pitchFamily="34" charset="-122"/>
              </a:endParaRPr>
            </a:p>
          </p:txBody>
        </p:sp>
        <p:sp>
          <p:nvSpPr>
            <p:cNvPr id="48" name="object 24"/>
            <p:cNvSpPr txBox="1"/>
            <p:nvPr/>
          </p:nvSpPr>
          <p:spPr>
            <a:xfrm>
              <a:off x="6099670" y="2197684"/>
              <a:ext cx="381636" cy="218300"/>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bg1"/>
                  </a:solidFill>
                  <a:latin typeface="微软雅黑" panose="020B0503020204020204" pitchFamily="34" charset="-122"/>
                  <a:cs typeface="微软雅黑" panose="020B0503020204020204" pitchFamily="34" charset="-122"/>
                </a:rPr>
                <a:t>规</a:t>
              </a:r>
              <a:r>
                <a:rPr sz="1200" spc="5" dirty="0">
                  <a:solidFill>
                    <a:schemeClr val="bg1"/>
                  </a:solidFill>
                  <a:latin typeface="微软雅黑" panose="020B0503020204020204" pitchFamily="34" charset="-122"/>
                  <a:cs typeface="微软雅黑" panose="020B0503020204020204" pitchFamily="34" charset="-122"/>
                </a:rPr>
                <a:t>划</a:t>
              </a:r>
              <a:endParaRPr sz="1200" dirty="0">
                <a:solidFill>
                  <a:schemeClr val="bg1"/>
                </a:solidFill>
                <a:latin typeface="微软雅黑" panose="020B0503020204020204" pitchFamily="34" charset="-122"/>
                <a:cs typeface="微软雅黑" panose="020B0503020204020204" pitchFamily="34" charset="-122"/>
              </a:endParaRPr>
            </a:p>
          </p:txBody>
        </p:sp>
        <p:sp>
          <p:nvSpPr>
            <p:cNvPr id="70" name="object 8"/>
            <p:cNvSpPr txBox="1"/>
            <p:nvPr/>
          </p:nvSpPr>
          <p:spPr>
            <a:xfrm>
              <a:off x="5696622" y="1630202"/>
              <a:ext cx="431165" cy="250798"/>
            </a:xfrm>
            <a:prstGeom prst="rect">
              <a:avLst/>
            </a:prstGeom>
          </p:spPr>
          <p:txBody>
            <a:bodyPr vert="horz" wrap="square" lIns="0" tIns="12065" rIns="0" bIns="0" rtlCol="0">
              <a:spAutoFit/>
            </a:bodyPr>
            <a:lstStyle/>
            <a:p>
              <a:pPr marL="12700">
                <a:lnSpc>
                  <a:spcPct val="100000"/>
                </a:lnSpc>
                <a:spcBef>
                  <a:spcPts val="95"/>
                </a:spcBef>
              </a:pPr>
              <a:r>
                <a:rPr lang="zh-CN" altLang="en-US" sz="1400" b="1" dirty="0">
                  <a:solidFill>
                    <a:schemeClr val="bg1"/>
                  </a:solidFill>
                  <a:latin typeface="微软雅黑" panose="020B0503020204020204" pitchFamily="34" charset="-122"/>
                  <a:cs typeface="微软雅黑" panose="020B0503020204020204" pitchFamily="34" charset="-122"/>
                </a:rPr>
                <a:t>战略</a:t>
              </a:r>
              <a:endParaRPr sz="1400" dirty="0">
                <a:solidFill>
                  <a:schemeClr val="bg1"/>
                </a:solidFill>
                <a:latin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数据治理整体思路</a:t>
            </a:r>
            <a:endParaRPr lang="zh-CN" altLang="en-US" dirty="0"/>
          </a:p>
        </p:txBody>
      </p:sp>
      <p:sp>
        <p:nvSpPr>
          <p:cNvPr id="43" name="object 3"/>
          <p:cNvSpPr txBox="1"/>
          <p:nvPr/>
        </p:nvSpPr>
        <p:spPr>
          <a:xfrm>
            <a:off x="4958803" y="2005543"/>
            <a:ext cx="1860550" cy="735330"/>
          </a:xfrm>
          <a:prstGeom prst="rect">
            <a:avLst/>
          </a:prstGeom>
        </p:spPr>
        <p:txBody>
          <a:bodyPr vert="horz" wrap="square" lIns="0" tIns="69215" rIns="0" bIns="0" rtlCol="0">
            <a:spAutoFit/>
          </a:bodyPr>
          <a:lstStyle/>
          <a:p>
            <a:pPr marL="12700">
              <a:lnSpc>
                <a:spcPct val="100000"/>
              </a:lnSpc>
              <a:spcBef>
                <a:spcPts val="545"/>
              </a:spcBef>
            </a:pPr>
            <a:r>
              <a:rPr sz="1600" b="1" dirty="0">
                <a:latin typeface="微软雅黑" panose="020B0503020204020204" pitchFamily="34" charset="-122"/>
                <a:cs typeface="微软雅黑" panose="020B0503020204020204" pitchFamily="34" charset="-122"/>
              </a:rPr>
              <a:t>重新组织数</a:t>
            </a:r>
            <a:r>
              <a:rPr sz="1600" b="1" spc="-5" dirty="0">
                <a:latin typeface="微软雅黑" panose="020B0503020204020204" pitchFamily="34" charset="-122"/>
                <a:cs typeface="微软雅黑" panose="020B0503020204020204" pitchFamily="34" charset="-122"/>
              </a:rPr>
              <a:t>据</a:t>
            </a:r>
            <a:endParaRPr sz="1600">
              <a:latin typeface="微软雅黑" panose="020B0503020204020204" pitchFamily="34" charset="-122"/>
              <a:cs typeface="微软雅黑" panose="020B0503020204020204" pitchFamily="34" charset="-122"/>
            </a:endParaRPr>
          </a:p>
          <a:p>
            <a:pPr marL="18415" marR="5080">
              <a:lnSpc>
                <a:spcPct val="100000"/>
              </a:lnSpc>
              <a:spcBef>
                <a:spcPts val="340"/>
              </a:spcBef>
            </a:pPr>
            <a:r>
              <a:rPr sz="1200" dirty="0">
                <a:latin typeface="微软雅黑" panose="020B0503020204020204" pitchFamily="34" charset="-122"/>
                <a:cs typeface="微软雅黑" panose="020B0503020204020204" pitchFamily="34" charset="-122"/>
              </a:rPr>
              <a:t>重新组织数据，让数据变得 更好用。</a:t>
            </a:r>
            <a:endParaRPr sz="1200">
              <a:latin typeface="微软雅黑" panose="020B0503020204020204" pitchFamily="34" charset="-122"/>
              <a:cs typeface="微软雅黑" panose="020B0503020204020204" pitchFamily="34" charset="-122"/>
            </a:endParaRPr>
          </a:p>
        </p:txBody>
      </p:sp>
      <p:sp>
        <p:nvSpPr>
          <p:cNvPr id="44" name="object 4"/>
          <p:cNvSpPr txBox="1"/>
          <p:nvPr/>
        </p:nvSpPr>
        <p:spPr>
          <a:xfrm>
            <a:off x="4964849" y="2715043"/>
            <a:ext cx="1263650" cy="1120775"/>
          </a:xfrm>
          <a:prstGeom prst="rect">
            <a:avLst/>
          </a:prstGeom>
        </p:spPr>
        <p:txBody>
          <a:bodyPr vert="horz" wrap="square" lIns="0" tIns="48895"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主数据建设</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真实世界模型</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数据仓库</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数据标签和画像</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spc="-5"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p:txBody>
      </p:sp>
      <p:sp>
        <p:nvSpPr>
          <p:cNvPr id="45" name="object 5"/>
          <p:cNvSpPr/>
          <p:nvPr/>
        </p:nvSpPr>
        <p:spPr>
          <a:xfrm>
            <a:off x="5395120" y="4271067"/>
            <a:ext cx="1017905" cy="989965"/>
          </a:xfrm>
          <a:custGeom>
            <a:avLst/>
            <a:gdLst/>
            <a:ahLst/>
            <a:cxnLst/>
            <a:rect l="l" t="t" r="r" b="b"/>
            <a:pathLst>
              <a:path w="1017904" h="989964">
                <a:moveTo>
                  <a:pt x="531824" y="989592"/>
                </a:moveTo>
                <a:lnTo>
                  <a:pt x="485832" y="989592"/>
                </a:lnTo>
                <a:lnTo>
                  <a:pt x="439990" y="985576"/>
                </a:lnTo>
                <a:lnTo>
                  <a:pt x="394601" y="977543"/>
                </a:lnTo>
                <a:lnTo>
                  <a:pt x="349966" y="965494"/>
                </a:lnTo>
                <a:lnTo>
                  <a:pt x="306389" y="949428"/>
                </a:lnTo>
                <a:lnTo>
                  <a:pt x="264170" y="929345"/>
                </a:lnTo>
                <a:lnTo>
                  <a:pt x="223611" y="905247"/>
                </a:lnTo>
                <a:lnTo>
                  <a:pt x="185015" y="877132"/>
                </a:lnTo>
                <a:lnTo>
                  <a:pt x="148683" y="845000"/>
                </a:lnTo>
                <a:lnTo>
                  <a:pt x="115642" y="809672"/>
                </a:lnTo>
                <a:lnTo>
                  <a:pt x="86731" y="772142"/>
                </a:lnTo>
                <a:lnTo>
                  <a:pt x="61951" y="732704"/>
                </a:lnTo>
                <a:lnTo>
                  <a:pt x="41300" y="691650"/>
                </a:lnTo>
                <a:lnTo>
                  <a:pt x="24780" y="649275"/>
                </a:lnTo>
                <a:lnTo>
                  <a:pt x="12390" y="605873"/>
                </a:lnTo>
                <a:lnTo>
                  <a:pt x="4130" y="561736"/>
                </a:lnTo>
                <a:lnTo>
                  <a:pt x="0" y="517158"/>
                </a:lnTo>
                <a:lnTo>
                  <a:pt x="0" y="472434"/>
                </a:lnTo>
                <a:lnTo>
                  <a:pt x="4130" y="427856"/>
                </a:lnTo>
                <a:lnTo>
                  <a:pt x="12390" y="383718"/>
                </a:lnTo>
                <a:lnTo>
                  <a:pt x="24780" y="340315"/>
                </a:lnTo>
                <a:lnTo>
                  <a:pt x="41300" y="297939"/>
                </a:lnTo>
                <a:lnTo>
                  <a:pt x="61951" y="256884"/>
                </a:lnTo>
                <a:lnTo>
                  <a:pt x="86731" y="217444"/>
                </a:lnTo>
                <a:lnTo>
                  <a:pt x="115642" y="179912"/>
                </a:lnTo>
                <a:lnTo>
                  <a:pt x="148683" y="144582"/>
                </a:lnTo>
                <a:lnTo>
                  <a:pt x="185015" y="112453"/>
                </a:lnTo>
                <a:lnTo>
                  <a:pt x="223611" y="84339"/>
                </a:lnTo>
                <a:lnTo>
                  <a:pt x="264170" y="60242"/>
                </a:lnTo>
                <a:lnTo>
                  <a:pt x="306389" y="40161"/>
                </a:lnTo>
                <a:lnTo>
                  <a:pt x="349966" y="24097"/>
                </a:lnTo>
                <a:lnTo>
                  <a:pt x="394601" y="12048"/>
                </a:lnTo>
                <a:lnTo>
                  <a:pt x="439990" y="4016"/>
                </a:lnTo>
                <a:lnTo>
                  <a:pt x="485832" y="0"/>
                </a:lnTo>
                <a:lnTo>
                  <a:pt x="531824" y="0"/>
                </a:lnTo>
                <a:lnTo>
                  <a:pt x="577666" y="4016"/>
                </a:lnTo>
                <a:lnTo>
                  <a:pt x="623054" y="12048"/>
                </a:lnTo>
                <a:lnTo>
                  <a:pt x="667688" y="24097"/>
                </a:lnTo>
                <a:lnTo>
                  <a:pt x="711264" y="40161"/>
                </a:lnTo>
                <a:lnTo>
                  <a:pt x="753482" y="60242"/>
                </a:lnTo>
                <a:lnTo>
                  <a:pt x="794039" y="84339"/>
                </a:lnTo>
                <a:lnTo>
                  <a:pt x="832634" y="112453"/>
                </a:lnTo>
                <a:lnTo>
                  <a:pt x="868963" y="144582"/>
                </a:lnTo>
                <a:lnTo>
                  <a:pt x="902004" y="179912"/>
                </a:lnTo>
                <a:lnTo>
                  <a:pt x="930915" y="217444"/>
                </a:lnTo>
                <a:lnTo>
                  <a:pt x="955695" y="256884"/>
                </a:lnTo>
                <a:lnTo>
                  <a:pt x="976346" y="297939"/>
                </a:lnTo>
                <a:lnTo>
                  <a:pt x="992866" y="340315"/>
                </a:lnTo>
                <a:lnTo>
                  <a:pt x="1005256" y="383718"/>
                </a:lnTo>
                <a:lnTo>
                  <a:pt x="1013517" y="427856"/>
                </a:lnTo>
                <a:lnTo>
                  <a:pt x="1017647" y="472434"/>
                </a:lnTo>
                <a:lnTo>
                  <a:pt x="1017647" y="517158"/>
                </a:lnTo>
                <a:lnTo>
                  <a:pt x="1013517" y="561736"/>
                </a:lnTo>
                <a:lnTo>
                  <a:pt x="1005256" y="605873"/>
                </a:lnTo>
                <a:lnTo>
                  <a:pt x="992866" y="649275"/>
                </a:lnTo>
                <a:lnTo>
                  <a:pt x="976346" y="691650"/>
                </a:lnTo>
                <a:lnTo>
                  <a:pt x="955695" y="732704"/>
                </a:lnTo>
                <a:lnTo>
                  <a:pt x="930915" y="772142"/>
                </a:lnTo>
                <a:lnTo>
                  <a:pt x="902004" y="809672"/>
                </a:lnTo>
                <a:lnTo>
                  <a:pt x="868963" y="845000"/>
                </a:lnTo>
                <a:lnTo>
                  <a:pt x="832634" y="877132"/>
                </a:lnTo>
                <a:lnTo>
                  <a:pt x="794039" y="905247"/>
                </a:lnTo>
                <a:lnTo>
                  <a:pt x="753482" y="929345"/>
                </a:lnTo>
                <a:lnTo>
                  <a:pt x="711264" y="949428"/>
                </a:lnTo>
                <a:lnTo>
                  <a:pt x="667688" y="965494"/>
                </a:lnTo>
                <a:lnTo>
                  <a:pt x="623054" y="977543"/>
                </a:lnTo>
                <a:lnTo>
                  <a:pt x="577666" y="985576"/>
                </a:lnTo>
                <a:lnTo>
                  <a:pt x="531824" y="989592"/>
                </a:lnTo>
                <a:close/>
              </a:path>
            </a:pathLst>
          </a:custGeom>
          <a:solidFill>
            <a:srgbClr val="AE0B2A"/>
          </a:solidFill>
        </p:spPr>
        <p:txBody>
          <a:bodyPr wrap="square" lIns="0" tIns="0" rIns="0" bIns="0" rtlCol="0"/>
          <a:lstStyle/>
          <a:p/>
        </p:txBody>
      </p:sp>
      <p:sp>
        <p:nvSpPr>
          <p:cNvPr id="46" name="object 6"/>
          <p:cNvSpPr/>
          <p:nvPr/>
        </p:nvSpPr>
        <p:spPr>
          <a:xfrm>
            <a:off x="4928641" y="3849319"/>
            <a:ext cx="2123440" cy="294640"/>
          </a:xfrm>
          <a:custGeom>
            <a:avLst/>
            <a:gdLst/>
            <a:ahLst/>
            <a:cxnLst/>
            <a:rect l="l" t="t" r="r" b="b"/>
            <a:pathLst>
              <a:path w="2123440" h="294639">
                <a:moveTo>
                  <a:pt x="0" y="0"/>
                </a:moveTo>
                <a:lnTo>
                  <a:pt x="2123262" y="0"/>
                </a:lnTo>
                <a:lnTo>
                  <a:pt x="2123262" y="294640"/>
                </a:lnTo>
                <a:lnTo>
                  <a:pt x="0" y="294640"/>
                </a:lnTo>
                <a:lnTo>
                  <a:pt x="0" y="0"/>
                </a:lnTo>
                <a:close/>
              </a:path>
            </a:pathLst>
          </a:custGeom>
          <a:solidFill>
            <a:srgbClr val="AE0B2A"/>
          </a:solidFill>
        </p:spPr>
        <p:txBody>
          <a:bodyPr wrap="square" lIns="0" tIns="0" rIns="0" bIns="0" rtlCol="0"/>
          <a:lstStyle/>
          <a:p/>
        </p:txBody>
      </p:sp>
      <p:sp>
        <p:nvSpPr>
          <p:cNvPr id="47" name="object 7"/>
          <p:cNvSpPr/>
          <p:nvPr/>
        </p:nvSpPr>
        <p:spPr>
          <a:xfrm>
            <a:off x="4928641" y="4143958"/>
            <a:ext cx="213995" cy="1366520"/>
          </a:xfrm>
          <a:custGeom>
            <a:avLst/>
            <a:gdLst/>
            <a:ahLst/>
            <a:cxnLst/>
            <a:rect l="l" t="t" r="r" b="b"/>
            <a:pathLst>
              <a:path w="213995" h="1366520">
                <a:moveTo>
                  <a:pt x="0" y="0"/>
                </a:moveTo>
                <a:lnTo>
                  <a:pt x="213499" y="0"/>
                </a:lnTo>
                <a:lnTo>
                  <a:pt x="213499" y="1366519"/>
                </a:lnTo>
                <a:lnTo>
                  <a:pt x="0" y="1366519"/>
                </a:lnTo>
                <a:lnTo>
                  <a:pt x="0" y="0"/>
                </a:lnTo>
                <a:close/>
              </a:path>
            </a:pathLst>
          </a:custGeom>
          <a:solidFill>
            <a:srgbClr val="AE0B2A"/>
          </a:solidFill>
        </p:spPr>
        <p:txBody>
          <a:bodyPr wrap="square" lIns="0" tIns="0" rIns="0" bIns="0" rtlCol="0"/>
          <a:lstStyle/>
          <a:p/>
        </p:txBody>
      </p:sp>
      <p:sp>
        <p:nvSpPr>
          <p:cNvPr id="48" name="object 8"/>
          <p:cNvSpPr/>
          <p:nvPr/>
        </p:nvSpPr>
        <p:spPr>
          <a:xfrm>
            <a:off x="5717386" y="4586414"/>
            <a:ext cx="412750" cy="355600"/>
          </a:xfrm>
          <a:custGeom>
            <a:avLst/>
            <a:gdLst/>
            <a:ahLst/>
            <a:cxnLst/>
            <a:rect l="l" t="t" r="r" b="b"/>
            <a:pathLst>
              <a:path w="412750" h="355600">
                <a:moveTo>
                  <a:pt x="165799" y="103491"/>
                </a:moveTo>
                <a:lnTo>
                  <a:pt x="50381" y="103491"/>
                </a:lnTo>
                <a:lnTo>
                  <a:pt x="94069" y="91376"/>
                </a:lnTo>
                <a:lnTo>
                  <a:pt x="106553" y="48958"/>
                </a:lnTo>
                <a:lnTo>
                  <a:pt x="59754" y="3504"/>
                </a:lnTo>
                <a:lnTo>
                  <a:pt x="81204" y="0"/>
                </a:lnTo>
                <a:lnTo>
                  <a:pt x="102654" y="2745"/>
                </a:lnTo>
                <a:lnTo>
                  <a:pt x="140869" y="24713"/>
                </a:lnTo>
                <a:lnTo>
                  <a:pt x="162314" y="60321"/>
                </a:lnTo>
                <a:lnTo>
                  <a:pt x="164995" y="80113"/>
                </a:lnTo>
                <a:lnTo>
                  <a:pt x="162700" y="100482"/>
                </a:lnTo>
                <a:lnTo>
                  <a:pt x="165799" y="103491"/>
                </a:lnTo>
                <a:close/>
              </a:path>
              <a:path w="412750" h="355600">
                <a:moveTo>
                  <a:pt x="262548" y="167144"/>
                </a:moveTo>
                <a:lnTo>
                  <a:pt x="231343" y="167144"/>
                </a:lnTo>
                <a:lnTo>
                  <a:pt x="253175" y="148957"/>
                </a:lnTo>
                <a:lnTo>
                  <a:pt x="240691" y="136842"/>
                </a:lnTo>
                <a:lnTo>
                  <a:pt x="243828" y="130784"/>
                </a:lnTo>
                <a:lnTo>
                  <a:pt x="246939" y="121691"/>
                </a:lnTo>
                <a:lnTo>
                  <a:pt x="246939" y="112597"/>
                </a:lnTo>
                <a:lnTo>
                  <a:pt x="343650" y="18655"/>
                </a:lnTo>
                <a:lnTo>
                  <a:pt x="349885" y="18655"/>
                </a:lnTo>
                <a:lnTo>
                  <a:pt x="349885" y="12585"/>
                </a:lnTo>
                <a:lnTo>
                  <a:pt x="359258" y="3504"/>
                </a:lnTo>
                <a:lnTo>
                  <a:pt x="365481" y="3504"/>
                </a:lnTo>
                <a:lnTo>
                  <a:pt x="371717" y="9562"/>
                </a:lnTo>
                <a:lnTo>
                  <a:pt x="409169" y="42887"/>
                </a:lnTo>
                <a:lnTo>
                  <a:pt x="410731" y="45935"/>
                </a:lnTo>
                <a:lnTo>
                  <a:pt x="343650" y="45935"/>
                </a:lnTo>
                <a:lnTo>
                  <a:pt x="271895" y="112597"/>
                </a:lnTo>
                <a:lnTo>
                  <a:pt x="278143" y="118655"/>
                </a:lnTo>
                <a:lnTo>
                  <a:pt x="312455" y="118655"/>
                </a:lnTo>
                <a:lnTo>
                  <a:pt x="293739" y="136842"/>
                </a:lnTo>
                <a:lnTo>
                  <a:pt x="299974" y="139877"/>
                </a:lnTo>
                <a:lnTo>
                  <a:pt x="327134" y="139877"/>
                </a:lnTo>
                <a:lnTo>
                  <a:pt x="302985" y="164121"/>
                </a:lnTo>
                <a:lnTo>
                  <a:pt x="265659" y="164121"/>
                </a:lnTo>
                <a:lnTo>
                  <a:pt x="262548" y="167144"/>
                </a:lnTo>
                <a:close/>
              </a:path>
              <a:path w="412750" h="355600">
                <a:moveTo>
                  <a:pt x="312455" y="118655"/>
                </a:moveTo>
                <a:lnTo>
                  <a:pt x="278143" y="118655"/>
                </a:lnTo>
                <a:lnTo>
                  <a:pt x="349885" y="51993"/>
                </a:lnTo>
                <a:lnTo>
                  <a:pt x="343650" y="45935"/>
                </a:lnTo>
                <a:lnTo>
                  <a:pt x="410731" y="45935"/>
                </a:lnTo>
                <a:lnTo>
                  <a:pt x="412280" y="48958"/>
                </a:lnTo>
                <a:lnTo>
                  <a:pt x="412280" y="58051"/>
                </a:lnTo>
                <a:lnTo>
                  <a:pt x="406045" y="64109"/>
                </a:lnTo>
                <a:lnTo>
                  <a:pt x="396685" y="64109"/>
                </a:lnTo>
                <a:lnTo>
                  <a:pt x="396685" y="67131"/>
                </a:lnTo>
                <a:lnTo>
                  <a:pt x="365481" y="67131"/>
                </a:lnTo>
                <a:lnTo>
                  <a:pt x="312455" y="118655"/>
                </a:lnTo>
                <a:close/>
              </a:path>
              <a:path w="412750" h="355600">
                <a:moveTo>
                  <a:pt x="85103" y="159002"/>
                </a:moveTo>
                <a:lnTo>
                  <a:pt x="43374" y="149915"/>
                </a:lnTo>
                <a:lnTo>
                  <a:pt x="11501" y="119417"/>
                </a:lnTo>
                <a:lnTo>
                  <a:pt x="0" y="78883"/>
                </a:lnTo>
                <a:lnTo>
                  <a:pt x="3607" y="58051"/>
                </a:lnTo>
                <a:lnTo>
                  <a:pt x="50381" y="103491"/>
                </a:lnTo>
                <a:lnTo>
                  <a:pt x="165799" y="103491"/>
                </a:lnTo>
                <a:lnTo>
                  <a:pt x="218855" y="155015"/>
                </a:lnTo>
                <a:lnTo>
                  <a:pt x="106553" y="155015"/>
                </a:lnTo>
                <a:lnTo>
                  <a:pt x="85103" y="159002"/>
                </a:lnTo>
                <a:close/>
              </a:path>
              <a:path w="412750" h="355600">
                <a:moveTo>
                  <a:pt x="399796" y="67131"/>
                </a:moveTo>
                <a:lnTo>
                  <a:pt x="396685" y="64109"/>
                </a:lnTo>
                <a:lnTo>
                  <a:pt x="406045" y="64109"/>
                </a:lnTo>
                <a:lnTo>
                  <a:pt x="399796" y="67131"/>
                </a:lnTo>
                <a:close/>
              </a:path>
              <a:path w="412750" h="355600">
                <a:moveTo>
                  <a:pt x="327134" y="139877"/>
                </a:moveTo>
                <a:lnTo>
                  <a:pt x="299974" y="139877"/>
                </a:lnTo>
                <a:lnTo>
                  <a:pt x="371717" y="73189"/>
                </a:lnTo>
                <a:lnTo>
                  <a:pt x="365481" y="67131"/>
                </a:lnTo>
                <a:lnTo>
                  <a:pt x="396685" y="67131"/>
                </a:lnTo>
                <a:lnTo>
                  <a:pt x="396685" y="70167"/>
                </a:lnTo>
                <a:lnTo>
                  <a:pt x="393561" y="73189"/>
                </a:lnTo>
                <a:lnTo>
                  <a:pt x="327134" y="139877"/>
                </a:lnTo>
                <a:close/>
              </a:path>
              <a:path w="412750" h="355600">
                <a:moveTo>
                  <a:pt x="138370" y="285330"/>
                </a:moveTo>
                <a:lnTo>
                  <a:pt x="112789" y="285330"/>
                </a:lnTo>
                <a:lnTo>
                  <a:pt x="175184" y="221690"/>
                </a:lnTo>
                <a:lnTo>
                  <a:pt x="109665" y="155015"/>
                </a:lnTo>
                <a:lnTo>
                  <a:pt x="218855" y="155015"/>
                </a:lnTo>
                <a:lnTo>
                  <a:pt x="231343" y="167144"/>
                </a:lnTo>
                <a:lnTo>
                  <a:pt x="262548" y="167144"/>
                </a:lnTo>
                <a:lnTo>
                  <a:pt x="246939" y="182308"/>
                </a:lnTo>
                <a:lnTo>
                  <a:pt x="303086" y="236841"/>
                </a:lnTo>
                <a:lnTo>
                  <a:pt x="190780" y="236841"/>
                </a:lnTo>
                <a:lnTo>
                  <a:pt x="138370" y="285330"/>
                </a:lnTo>
                <a:close/>
              </a:path>
              <a:path w="412750" h="355600">
                <a:moveTo>
                  <a:pt x="275006" y="173202"/>
                </a:moveTo>
                <a:lnTo>
                  <a:pt x="265659" y="164121"/>
                </a:lnTo>
                <a:lnTo>
                  <a:pt x="302985" y="164121"/>
                </a:lnTo>
                <a:lnTo>
                  <a:pt x="301150" y="165963"/>
                </a:lnTo>
                <a:lnTo>
                  <a:pt x="292998" y="165963"/>
                </a:lnTo>
                <a:lnTo>
                  <a:pt x="286319" y="166768"/>
                </a:lnTo>
                <a:lnTo>
                  <a:pt x="280225" y="169274"/>
                </a:lnTo>
                <a:lnTo>
                  <a:pt x="275006" y="173202"/>
                </a:lnTo>
                <a:close/>
              </a:path>
              <a:path w="412750" h="355600">
                <a:moveTo>
                  <a:pt x="299974" y="167144"/>
                </a:moveTo>
                <a:lnTo>
                  <a:pt x="292998" y="165963"/>
                </a:lnTo>
                <a:lnTo>
                  <a:pt x="301150" y="165963"/>
                </a:lnTo>
                <a:lnTo>
                  <a:pt x="299974" y="167144"/>
                </a:lnTo>
                <a:close/>
              </a:path>
              <a:path w="412750" h="355600">
                <a:moveTo>
                  <a:pt x="328054" y="355040"/>
                </a:moveTo>
                <a:lnTo>
                  <a:pt x="190780" y="236841"/>
                </a:lnTo>
                <a:lnTo>
                  <a:pt x="303086" y="236841"/>
                </a:lnTo>
                <a:lnTo>
                  <a:pt x="356134" y="288365"/>
                </a:lnTo>
                <a:lnTo>
                  <a:pt x="364899" y="301149"/>
                </a:lnTo>
                <a:lnTo>
                  <a:pt x="365988" y="306552"/>
                </a:lnTo>
                <a:lnTo>
                  <a:pt x="321806" y="306552"/>
                </a:lnTo>
                <a:lnTo>
                  <a:pt x="315570" y="315632"/>
                </a:lnTo>
                <a:lnTo>
                  <a:pt x="315570" y="330796"/>
                </a:lnTo>
                <a:lnTo>
                  <a:pt x="321806" y="336854"/>
                </a:lnTo>
                <a:lnTo>
                  <a:pt x="360287" y="336854"/>
                </a:lnTo>
                <a:lnTo>
                  <a:pt x="356134" y="342912"/>
                </a:lnTo>
                <a:lnTo>
                  <a:pt x="349112" y="347363"/>
                </a:lnTo>
                <a:lnTo>
                  <a:pt x="342089" y="351248"/>
                </a:lnTo>
                <a:lnTo>
                  <a:pt x="335069" y="353997"/>
                </a:lnTo>
                <a:lnTo>
                  <a:pt x="328054" y="355040"/>
                </a:lnTo>
                <a:close/>
              </a:path>
              <a:path w="412750" h="355600">
                <a:moveTo>
                  <a:pt x="65989" y="348970"/>
                </a:moveTo>
                <a:lnTo>
                  <a:pt x="59754" y="342912"/>
                </a:lnTo>
                <a:lnTo>
                  <a:pt x="90958" y="294436"/>
                </a:lnTo>
                <a:lnTo>
                  <a:pt x="106553" y="282307"/>
                </a:lnTo>
                <a:lnTo>
                  <a:pt x="112789" y="285330"/>
                </a:lnTo>
                <a:lnTo>
                  <a:pt x="138370" y="285330"/>
                </a:lnTo>
                <a:lnTo>
                  <a:pt x="125260" y="297459"/>
                </a:lnTo>
                <a:lnTo>
                  <a:pt x="128385" y="300494"/>
                </a:lnTo>
                <a:lnTo>
                  <a:pt x="115913" y="318668"/>
                </a:lnTo>
                <a:lnTo>
                  <a:pt x="65989" y="348970"/>
                </a:lnTo>
                <a:close/>
              </a:path>
              <a:path w="412750" h="355600">
                <a:moveTo>
                  <a:pt x="360287" y="336854"/>
                </a:moveTo>
                <a:lnTo>
                  <a:pt x="340538" y="336854"/>
                </a:lnTo>
                <a:lnTo>
                  <a:pt x="346774" y="330796"/>
                </a:lnTo>
                <a:lnTo>
                  <a:pt x="346774" y="315632"/>
                </a:lnTo>
                <a:lnTo>
                  <a:pt x="340538" y="306552"/>
                </a:lnTo>
                <a:lnTo>
                  <a:pt x="365988" y="306552"/>
                </a:lnTo>
                <a:lnTo>
                  <a:pt x="367821" y="315639"/>
                </a:lnTo>
                <a:lnTo>
                  <a:pt x="364899" y="330128"/>
                </a:lnTo>
                <a:lnTo>
                  <a:pt x="360287" y="336854"/>
                </a:lnTo>
                <a:close/>
              </a:path>
            </a:pathLst>
          </a:custGeom>
          <a:solidFill>
            <a:srgbClr val="FFFDFD"/>
          </a:solidFill>
        </p:spPr>
        <p:txBody>
          <a:bodyPr wrap="square" lIns="0" tIns="0" rIns="0" bIns="0" rtlCol="0"/>
          <a:lstStyle/>
          <a:p/>
        </p:txBody>
      </p:sp>
      <p:sp>
        <p:nvSpPr>
          <p:cNvPr id="49" name="object 9"/>
          <p:cNvSpPr txBox="1"/>
          <p:nvPr/>
        </p:nvSpPr>
        <p:spPr>
          <a:xfrm>
            <a:off x="312597" y="3143135"/>
            <a:ext cx="1243965" cy="268605"/>
          </a:xfrm>
          <a:prstGeom prst="rect">
            <a:avLst/>
          </a:prstGeom>
        </p:spPr>
        <p:txBody>
          <a:bodyPr vert="horz" wrap="square" lIns="0" tIns="12065" rIns="0" bIns="0" rtlCol="0">
            <a:spAutoFit/>
          </a:bodyPr>
          <a:lstStyle/>
          <a:p>
            <a:pPr marL="12700">
              <a:lnSpc>
                <a:spcPct val="100000"/>
              </a:lnSpc>
              <a:spcBef>
                <a:spcPts val="95"/>
              </a:spcBef>
            </a:pPr>
            <a:r>
              <a:rPr sz="1600" b="1" dirty="0">
                <a:latin typeface="微软雅黑" panose="020B0503020204020204" pitchFamily="34" charset="-122"/>
                <a:cs typeface="微软雅黑" panose="020B0503020204020204" pitchFamily="34" charset="-122"/>
              </a:rPr>
              <a:t>盘点数据资</a:t>
            </a:r>
            <a:r>
              <a:rPr sz="1600" b="1" spc="-5" dirty="0">
                <a:latin typeface="微软雅黑" panose="020B0503020204020204" pitchFamily="34" charset="-122"/>
                <a:cs typeface="微软雅黑" panose="020B0503020204020204" pitchFamily="34" charset="-122"/>
              </a:rPr>
              <a:t>产</a:t>
            </a:r>
            <a:endParaRPr sz="1600">
              <a:latin typeface="微软雅黑" panose="020B0503020204020204" pitchFamily="34" charset="-122"/>
              <a:cs typeface="微软雅黑" panose="020B0503020204020204" pitchFamily="34" charset="-122"/>
            </a:endParaRPr>
          </a:p>
        </p:txBody>
      </p:sp>
      <p:sp>
        <p:nvSpPr>
          <p:cNvPr id="50" name="object 10"/>
          <p:cNvSpPr txBox="1"/>
          <p:nvPr/>
        </p:nvSpPr>
        <p:spPr>
          <a:xfrm>
            <a:off x="316623" y="3482987"/>
            <a:ext cx="215900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微软雅黑" panose="020B0503020204020204" pitchFamily="34" charset="-122"/>
                <a:cs typeface="微软雅黑" panose="020B0503020204020204" pitchFamily="34" charset="-122"/>
              </a:rPr>
              <a:t>让数据成为资产，了解企业有哪 些数据，在哪里，有多少量级。</a:t>
            </a:r>
            <a:endParaRPr sz="1200">
              <a:latin typeface="微软雅黑" panose="020B0503020204020204" pitchFamily="34" charset="-122"/>
              <a:cs typeface="微软雅黑" panose="020B0503020204020204" pitchFamily="34" charset="-122"/>
            </a:endParaRPr>
          </a:p>
        </p:txBody>
      </p:sp>
      <p:sp>
        <p:nvSpPr>
          <p:cNvPr id="51" name="object 11"/>
          <p:cNvSpPr txBox="1"/>
          <p:nvPr/>
        </p:nvSpPr>
        <p:spPr>
          <a:xfrm>
            <a:off x="316623" y="3848747"/>
            <a:ext cx="1111250" cy="463550"/>
          </a:xfrm>
          <a:prstGeom prst="rect">
            <a:avLst/>
          </a:prstGeom>
        </p:spPr>
        <p:txBody>
          <a:bodyPr vert="horz" wrap="square" lIns="0" tIns="48894"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业务流程梳理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数据流程梳理</a:t>
            </a:r>
            <a:endParaRPr sz="1200">
              <a:latin typeface="微软雅黑" panose="020B0503020204020204" pitchFamily="34" charset="-122"/>
              <a:cs typeface="微软雅黑" panose="020B0503020204020204" pitchFamily="34" charset="-122"/>
            </a:endParaRPr>
          </a:p>
        </p:txBody>
      </p:sp>
      <p:sp>
        <p:nvSpPr>
          <p:cNvPr id="52" name="object 12"/>
          <p:cNvSpPr txBox="1"/>
          <p:nvPr/>
        </p:nvSpPr>
        <p:spPr>
          <a:xfrm>
            <a:off x="316623" y="4286897"/>
            <a:ext cx="1263650" cy="463550"/>
          </a:xfrm>
          <a:prstGeom prst="rect">
            <a:avLst/>
          </a:prstGeom>
        </p:spPr>
        <p:txBody>
          <a:bodyPr vert="horz" wrap="square" lIns="0" tIns="48894"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数据识别与分类</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spc="-5"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p:txBody>
      </p:sp>
      <p:sp>
        <p:nvSpPr>
          <p:cNvPr id="53" name="object 13"/>
          <p:cNvSpPr/>
          <p:nvPr/>
        </p:nvSpPr>
        <p:spPr>
          <a:xfrm>
            <a:off x="872470" y="5284771"/>
            <a:ext cx="1019810" cy="989965"/>
          </a:xfrm>
          <a:custGeom>
            <a:avLst/>
            <a:gdLst/>
            <a:ahLst/>
            <a:cxnLst/>
            <a:rect l="l" t="t" r="r" b="b"/>
            <a:pathLst>
              <a:path w="1019810" h="989964">
                <a:moveTo>
                  <a:pt x="532875" y="989592"/>
                </a:moveTo>
                <a:lnTo>
                  <a:pt x="486792" y="989592"/>
                </a:lnTo>
                <a:lnTo>
                  <a:pt x="440859" y="985576"/>
                </a:lnTo>
                <a:lnTo>
                  <a:pt x="395381" y="977544"/>
                </a:lnTo>
                <a:lnTo>
                  <a:pt x="350658" y="965495"/>
                </a:lnTo>
                <a:lnTo>
                  <a:pt x="306995" y="949430"/>
                </a:lnTo>
                <a:lnTo>
                  <a:pt x="264692" y="929349"/>
                </a:lnTo>
                <a:lnTo>
                  <a:pt x="224053" y="905252"/>
                </a:lnTo>
                <a:lnTo>
                  <a:pt x="185381" y="877139"/>
                </a:lnTo>
                <a:lnTo>
                  <a:pt x="148977" y="845009"/>
                </a:lnTo>
                <a:lnTo>
                  <a:pt x="115871" y="809680"/>
                </a:lnTo>
                <a:lnTo>
                  <a:pt x="86903" y="772148"/>
                </a:lnTo>
                <a:lnTo>
                  <a:pt x="62073" y="732708"/>
                </a:lnTo>
                <a:lnTo>
                  <a:pt x="41382" y="691653"/>
                </a:lnTo>
                <a:lnTo>
                  <a:pt x="24829" y="649277"/>
                </a:lnTo>
                <a:lnTo>
                  <a:pt x="12414" y="605873"/>
                </a:lnTo>
                <a:lnTo>
                  <a:pt x="4138" y="561736"/>
                </a:lnTo>
                <a:lnTo>
                  <a:pt x="0" y="517158"/>
                </a:lnTo>
                <a:lnTo>
                  <a:pt x="0" y="472434"/>
                </a:lnTo>
                <a:lnTo>
                  <a:pt x="4138" y="427856"/>
                </a:lnTo>
                <a:lnTo>
                  <a:pt x="12414" y="383719"/>
                </a:lnTo>
                <a:lnTo>
                  <a:pt x="24829" y="340316"/>
                </a:lnTo>
                <a:lnTo>
                  <a:pt x="41382" y="297941"/>
                </a:lnTo>
                <a:lnTo>
                  <a:pt x="62073" y="256888"/>
                </a:lnTo>
                <a:lnTo>
                  <a:pt x="86903" y="217449"/>
                </a:lnTo>
                <a:lnTo>
                  <a:pt x="115871" y="179919"/>
                </a:lnTo>
                <a:lnTo>
                  <a:pt x="148977" y="144592"/>
                </a:lnTo>
                <a:lnTo>
                  <a:pt x="185381" y="112460"/>
                </a:lnTo>
                <a:lnTo>
                  <a:pt x="224053" y="84345"/>
                </a:lnTo>
                <a:lnTo>
                  <a:pt x="264692" y="60246"/>
                </a:lnTo>
                <a:lnTo>
                  <a:pt x="306995" y="40164"/>
                </a:lnTo>
                <a:lnTo>
                  <a:pt x="350658" y="24098"/>
                </a:lnTo>
                <a:lnTo>
                  <a:pt x="395381" y="12049"/>
                </a:lnTo>
                <a:lnTo>
                  <a:pt x="440859" y="4016"/>
                </a:lnTo>
                <a:lnTo>
                  <a:pt x="486792" y="0"/>
                </a:lnTo>
                <a:lnTo>
                  <a:pt x="532875" y="0"/>
                </a:lnTo>
                <a:lnTo>
                  <a:pt x="578807" y="4016"/>
                </a:lnTo>
                <a:lnTo>
                  <a:pt x="624285" y="12049"/>
                </a:lnTo>
                <a:lnTo>
                  <a:pt x="669007" y="24098"/>
                </a:lnTo>
                <a:lnTo>
                  <a:pt x="712669" y="40164"/>
                </a:lnTo>
                <a:lnTo>
                  <a:pt x="754970" y="60246"/>
                </a:lnTo>
                <a:lnTo>
                  <a:pt x="795608" y="84345"/>
                </a:lnTo>
                <a:lnTo>
                  <a:pt x="834278" y="112460"/>
                </a:lnTo>
                <a:lnTo>
                  <a:pt x="870680" y="144592"/>
                </a:lnTo>
                <a:lnTo>
                  <a:pt x="903786" y="179919"/>
                </a:lnTo>
                <a:lnTo>
                  <a:pt x="932754" y="217449"/>
                </a:lnTo>
                <a:lnTo>
                  <a:pt x="957584" y="256888"/>
                </a:lnTo>
                <a:lnTo>
                  <a:pt x="978275" y="297941"/>
                </a:lnTo>
                <a:lnTo>
                  <a:pt x="994828" y="340316"/>
                </a:lnTo>
                <a:lnTo>
                  <a:pt x="1007243" y="383719"/>
                </a:lnTo>
                <a:lnTo>
                  <a:pt x="1015519" y="427856"/>
                </a:lnTo>
                <a:lnTo>
                  <a:pt x="1019658" y="472434"/>
                </a:lnTo>
                <a:lnTo>
                  <a:pt x="1019658" y="517158"/>
                </a:lnTo>
                <a:lnTo>
                  <a:pt x="1015519" y="561736"/>
                </a:lnTo>
                <a:lnTo>
                  <a:pt x="1007243" y="605873"/>
                </a:lnTo>
                <a:lnTo>
                  <a:pt x="994828" y="649277"/>
                </a:lnTo>
                <a:lnTo>
                  <a:pt x="978275" y="691653"/>
                </a:lnTo>
                <a:lnTo>
                  <a:pt x="957584" y="732708"/>
                </a:lnTo>
                <a:lnTo>
                  <a:pt x="932754" y="772148"/>
                </a:lnTo>
                <a:lnTo>
                  <a:pt x="903786" y="809680"/>
                </a:lnTo>
                <a:lnTo>
                  <a:pt x="870680" y="845009"/>
                </a:lnTo>
                <a:lnTo>
                  <a:pt x="834278" y="877139"/>
                </a:lnTo>
                <a:lnTo>
                  <a:pt x="795608" y="905252"/>
                </a:lnTo>
                <a:lnTo>
                  <a:pt x="754970" y="929349"/>
                </a:lnTo>
                <a:lnTo>
                  <a:pt x="712669" y="949430"/>
                </a:lnTo>
                <a:lnTo>
                  <a:pt x="669007" y="965495"/>
                </a:lnTo>
                <a:lnTo>
                  <a:pt x="624285" y="977544"/>
                </a:lnTo>
                <a:lnTo>
                  <a:pt x="578807" y="985576"/>
                </a:lnTo>
                <a:lnTo>
                  <a:pt x="532875" y="989592"/>
                </a:lnTo>
                <a:close/>
              </a:path>
            </a:pathLst>
          </a:custGeom>
          <a:solidFill>
            <a:srgbClr val="AE0B2A"/>
          </a:solidFill>
        </p:spPr>
        <p:txBody>
          <a:bodyPr wrap="square" lIns="0" tIns="0" rIns="0" bIns="0" rtlCol="0"/>
          <a:lstStyle/>
          <a:p/>
        </p:txBody>
      </p:sp>
      <p:sp>
        <p:nvSpPr>
          <p:cNvPr id="54" name="object 14"/>
          <p:cNvSpPr/>
          <p:nvPr/>
        </p:nvSpPr>
        <p:spPr>
          <a:xfrm>
            <a:off x="317220" y="4794199"/>
            <a:ext cx="2374900" cy="294640"/>
          </a:xfrm>
          <a:custGeom>
            <a:avLst/>
            <a:gdLst/>
            <a:ahLst/>
            <a:cxnLst/>
            <a:rect l="l" t="t" r="r" b="b"/>
            <a:pathLst>
              <a:path w="2374900" h="294639">
                <a:moveTo>
                  <a:pt x="0" y="0"/>
                </a:moveTo>
                <a:lnTo>
                  <a:pt x="2374290" y="0"/>
                </a:lnTo>
                <a:lnTo>
                  <a:pt x="2374290" y="294639"/>
                </a:lnTo>
                <a:lnTo>
                  <a:pt x="0" y="294639"/>
                </a:lnTo>
                <a:lnTo>
                  <a:pt x="0" y="0"/>
                </a:lnTo>
                <a:close/>
              </a:path>
            </a:pathLst>
          </a:custGeom>
          <a:solidFill>
            <a:srgbClr val="AE0B2A"/>
          </a:solidFill>
        </p:spPr>
        <p:txBody>
          <a:bodyPr wrap="square" lIns="0" tIns="0" rIns="0" bIns="0" rtlCol="0"/>
          <a:lstStyle/>
          <a:p/>
        </p:txBody>
      </p:sp>
      <p:sp>
        <p:nvSpPr>
          <p:cNvPr id="55" name="object 15"/>
          <p:cNvSpPr/>
          <p:nvPr/>
        </p:nvSpPr>
        <p:spPr>
          <a:xfrm>
            <a:off x="317220" y="5088838"/>
            <a:ext cx="238760" cy="1363980"/>
          </a:xfrm>
          <a:custGeom>
            <a:avLst/>
            <a:gdLst/>
            <a:ahLst/>
            <a:cxnLst/>
            <a:rect l="l" t="t" r="r" b="b"/>
            <a:pathLst>
              <a:path w="238759" h="1363979">
                <a:moveTo>
                  <a:pt x="0" y="0"/>
                </a:moveTo>
                <a:lnTo>
                  <a:pt x="238747" y="0"/>
                </a:lnTo>
                <a:lnTo>
                  <a:pt x="238747" y="1363980"/>
                </a:lnTo>
                <a:lnTo>
                  <a:pt x="0" y="1363980"/>
                </a:lnTo>
                <a:lnTo>
                  <a:pt x="0" y="0"/>
                </a:lnTo>
                <a:close/>
              </a:path>
            </a:pathLst>
          </a:custGeom>
          <a:solidFill>
            <a:srgbClr val="AE0B2A"/>
          </a:solidFill>
        </p:spPr>
        <p:txBody>
          <a:bodyPr wrap="square" lIns="0" tIns="0" rIns="0" bIns="0" rtlCol="0"/>
          <a:lstStyle/>
          <a:p/>
        </p:txBody>
      </p:sp>
      <p:sp>
        <p:nvSpPr>
          <p:cNvPr id="56" name="object 16"/>
          <p:cNvSpPr/>
          <p:nvPr/>
        </p:nvSpPr>
        <p:spPr>
          <a:xfrm>
            <a:off x="1218933" y="5547143"/>
            <a:ext cx="340995" cy="312420"/>
          </a:xfrm>
          <a:custGeom>
            <a:avLst/>
            <a:gdLst/>
            <a:ahLst/>
            <a:cxnLst/>
            <a:rect l="l" t="t" r="r" b="b"/>
            <a:pathLst>
              <a:path w="340994" h="312420">
                <a:moveTo>
                  <a:pt x="103924" y="311899"/>
                </a:moveTo>
                <a:lnTo>
                  <a:pt x="61379" y="287652"/>
                </a:lnTo>
                <a:lnTo>
                  <a:pt x="28578" y="252914"/>
                </a:lnTo>
                <a:lnTo>
                  <a:pt x="7469" y="210679"/>
                </a:lnTo>
                <a:lnTo>
                  <a:pt x="0" y="163944"/>
                </a:lnTo>
                <a:lnTo>
                  <a:pt x="5985" y="119869"/>
                </a:lnTo>
                <a:lnTo>
                  <a:pt x="22941" y="80568"/>
                </a:lnTo>
                <a:lnTo>
                  <a:pt x="49368" y="47486"/>
                </a:lnTo>
                <a:lnTo>
                  <a:pt x="83763" y="22068"/>
                </a:lnTo>
                <a:lnTo>
                  <a:pt x="124627" y="5757"/>
                </a:lnTo>
                <a:lnTo>
                  <a:pt x="170459" y="0"/>
                </a:lnTo>
                <a:lnTo>
                  <a:pt x="214839" y="5757"/>
                </a:lnTo>
                <a:lnTo>
                  <a:pt x="255294" y="22068"/>
                </a:lnTo>
                <a:lnTo>
                  <a:pt x="279734" y="39979"/>
                </a:lnTo>
                <a:lnTo>
                  <a:pt x="170459" y="39979"/>
                </a:lnTo>
                <a:lnTo>
                  <a:pt x="120503" y="49226"/>
                </a:lnTo>
                <a:lnTo>
                  <a:pt x="79509" y="74968"/>
                </a:lnTo>
                <a:lnTo>
                  <a:pt x="51767" y="114206"/>
                </a:lnTo>
                <a:lnTo>
                  <a:pt x="41567" y="163944"/>
                </a:lnTo>
                <a:lnTo>
                  <a:pt x="46050" y="195374"/>
                </a:lnTo>
                <a:lnTo>
                  <a:pt x="58720" y="223427"/>
                </a:lnTo>
                <a:lnTo>
                  <a:pt x="78402" y="247733"/>
                </a:lnTo>
                <a:lnTo>
                  <a:pt x="103924" y="267919"/>
                </a:lnTo>
                <a:lnTo>
                  <a:pt x="103924" y="311899"/>
                </a:lnTo>
                <a:close/>
              </a:path>
              <a:path w="340994" h="312420">
                <a:moveTo>
                  <a:pt x="232816" y="311899"/>
                </a:moveTo>
                <a:lnTo>
                  <a:pt x="232816" y="267919"/>
                </a:lnTo>
                <a:lnTo>
                  <a:pt x="260746" y="249421"/>
                </a:lnTo>
                <a:lnTo>
                  <a:pt x="281665" y="224928"/>
                </a:lnTo>
                <a:lnTo>
                  <a:pt x="294790" y="195936"/>
                </a:lnTo>
                <a:lnTo>
                  <a:pt x="299339" y="163944"/>
                </a:lnTo>
                <a:lnTo>
                  <a:pt x="289140" y="114206"/>
                </a:lnTo>
                <a:lnTo>
                  <a:pt x="261402" y="74968"/>
                </a:lnTo>
                <a:lnTo>
                  <a:pt x="220413" y="49226"/>
                </a:lnTo>
                <a:lnTo>
                  <a:pt x="170459" y="39979"/>
                </a:lnTo>
                <a:lnTo>
                  <a:pt x="279734" y="39979"/>
                </a:lnTo>
                <a:lnTo>
                  <a:pt x="289977" y="47486"/>
                </a:lnTo>
                <a:lnTo>
                  <a:pt x="317039" y="80568"/>
                </a:lnTo>
                <a:lnTo>
                  <a:pt x="334631" y="119869"/>
                </a:lnTo>
                <a:lnTo>
                  <a:pt x="340906" y="163944"/>
                </a:lnTo>
                <a:lnTo>
                  <a:pt x="332786" y="210679"/>
                </a:lnTo>
                <a:lnTo>
                  <a:pt x="310245" y="252914"/>
                </a:lnTo>
                <a:lnTo>
                  <a:pt x="276012" y="287652"/>
                </a:lnTo>
                <a:lnTo>
                  <a:pt x="232816" y="311899"/>
                </a:lnTo>
                <a:close/>
              </a:path>
            </a:pathLst>
          </a:custGeom>
          <a:solidFill>
            <a:srgbClr val="FFFDFD"/>
          </a:solidFill>
        </p:spPr>
        <p:txBody>
          <a:bodyPr wrap="square" lIns="0" tIns="0" rIns="0" bIns="0" rtlCol="0"/>
          <a:lstStyle/>
          <a:p/>
        </p:txBody>
      </p:sp>
      <p:sp>
        <p:nvSpPr>
          <p:cNvPr id="57" name="object 17"/>
          <p:cNvSpPr/>
          <p:nvPr/>
        </p:nvSpPr>
        <p:spPr>
          <a:xfrm>
            <a:off x="1144295" y="5474563"/>
            <a:ext cx="492759" cy="461009"/>
          </a:xfrm>
          <a:custGeom>
            <a:avLst/>
            <a:gdLst/>
            <a:ahLst/>
            <a:cxnLst/>
            <a:rect l="l" t="t" r="r" b="b"/>
            <a:pathLst>
              <a:path w="492760" h="461010">
                <a:moveTo>
                  <a:pt x="179362" y="460984"/>
                </a:moveTo>
                <a:lnTo>
                  <a:pt x="136592" y="445181"/>
                </a:lnTo>
                <a:lnTo>
                  <a:pt x="98200" y="422436"/>
                </a:lnTo>
                <a:lnTo>
                  <a:pt x="64988" y="393662"/>
                </a:lnTo>
                <a:lnTo>
                  <a:pt x="37759" y="359771"/>
                </a:lnTo>
                <a:lnTo>
                  <a:pt x="17317" y="321674"/>
                </a:lnTo>
                <a:lnTo>
                  <a:pt x="4463" y="280283"/>
                </a:lnTo>
                <a:lnTo>
                  <a:pt x="0" y="236512"/>
                </a:lnTo>
                <a:lnTo>
                  <a:pt x="4928" y="188366"/>
                </a:lnTo>
                <a:lnTo>
                  <a:pt x="19095" y="143744"/>
                </a:lnTo>
                <a:lnTo>
                  <a:pt x="41571" y="103540"/>
                </a:lnTo>
                <a:lnTo>
                  <a:pt x="71429" y="68645"/>
                </a:lnTo>
                <a:lnTo>
                  <a:pt x="107739" y="39951"/>
                </a:lnTo>
                <a:lnTo>
                  <a:pt x="149574" y="18350"/>
                </a:lnTo>
                <a:lnTo>
                  <a:pt x="196003" y="4736"/>
                </a:lnTo>
                <a:lnTo>
                  <a:pt x="246100" y="0"/>
                </a:lnTo>
                <a:lnTo>
                  <a:pt x="295001" y="4736"/>
                </a:lnTo>
                <a:lnTo>
                  <a:pt x="340869" y="18350"/>
                </a:lnTo>
                <a:lnTo>
                  <a:pt x="367413" y="32080"/>
                </a:lnTo>
                <a:lnTo>
                  <a:pt x="246100" y="32080"/>
                </a:lnTo>
                <a:lnTo>
                  <a:pt x="197543" y="37303"/>
                </a:lnTo>
                <a:lnTo>
                  <a:pt x="152851" y="52272"/>
                </a:lnTo>
                <a:lnTo>
                  <a:pt x="113338" y="75936"/>
                </a:lnTo>
                <a:lnTo>
                  <a:pt x="80320" y="107243"/>
                </a:lnTo>
                <a:lnTo>
                  <a:pt x="55108" y="145142"/>
                </a:lnTo>
                <a:lnTo>
                  <a:pt x="39018" y="188582"/>
                </a:lnTo>
                <a:lnTo>
                  <a:pt x="33362" y="236512"/>
                </a:lnTo>
                <a:lnTo>
                  <a:pt x="40136" y="287688"/>
                </a:lnTo>
                <a:lnTo>
                  <a:pt x="59524" y="334250"/>
                </a:lnTo>
                <a:lnTo>
                  <a:pt x="90125" y="374463"/>
                </a:lnTo>
                <a:lnTo>
                  <a:pt x="130538" y="406592"/>
                </a:lnTo>
                <a:lnTo>
                  <a:pt x="179362" y="428904"/>
                </a:lnTo>
                <a:lnTo>
                  <a:pt x="179362" y="460984"/>
                </a:lnTo>
                <a:close/>
              </a:path>
              <a:path w="492760" h="461010">
                <a:moveTo>
                  <a:pt x="308673" y="460984"/>
                </a:moveTo>
                <a:lnTo>
                  <a:pt x="308673" y="428904"/>
                </a:lnTo>
                <a:lnTo>
                  <a:pt x="357925" y="406592"/>
                </a:lnTo>
                <a:lnTo>
                  <a:pt x="399371" y="374463"/>
                </a:lnTo>
                <a:lnTo>
                  <a:pt x="431206" y="334250"/>
                </a:lnTo>
                <a:lnTo>
                  <a:pt x="451629" y="287688"/>
                </a:lnTo>
                <a:lnTo>
                  <a:pt x="458838" y="236512"/>
                </a:lnTo>
                <a:lnTo>
                  <a:pt x="453182" y="188582"/>
                </a:lnTo>
                <a:lnTo>
                  <a:pt x="437092" y="145142"/>
                </a:lnTo>
                <a:lnTo>
                  <a:pt x="411880" y="107243"/>
                </a:lnTo>
                <a:lnTo>
                  <a:pt x="378862" y="75936"/>
                </a:lnTo>
                <a:lnTo>
                  <a:pt x="339349" y="52272"/>
                </a:lnTo>
                <a:lnTo>
                  <a:pt x="294658" y="37303"/>
                </a:lnTo>
                <a:lnTo>
                  <a:pt x="246100" y="32080"/>
                </a:lnTo>
                <a:lnTo>
                  <a:pt x="367413" y="32080"/>
                </a:lnTo>
                <a:lnTo>
                  <a:pt x="419209" y="68645"/>
                </a:lnTo>
                <a:lnTo>
                  <a:pt x="449530" y="103540"/>
                </a:lnTo>
                <a:lnTo>
                  <a:pt x="472519" y="143744"/>
                </a:lnTo>
                <a:lnTo>
                  <a:pt x="487101" y="188366"/>
                </a:lnTo>
                <a:lnTo>
                  <a:pt x="492201" y="236512"/>
                </a:lnTo>
                <a:lnTo>
                  <a:pt x="487507" y="281547"/>
                </a:lnTo>
                <a:lnTo>
                  <a:pt x="474058" y="323429"/>
                </a:lnTo>
                <a:lnTo>
                  <a:pt x="452801" y="361455"/>
                </a:lnTo>
                <a:lnTo>
                  <a:pt x="424686" y="394926"/>
                </a:lnTo>
                <a:lnTo>
                  <a:pt x="390661" y="423138"/>
                </a:lnTo>
                <a:lnTo>
                  <a:pt x="351674" y="445391"/>
                </a:lnTo>
                <a:lnTo>
                  <a:pt x="308673" y="460984"/>
                </a:lnTo>
                <a:close/>
              </a:path>
            </a:pathLst>
          </a:custGeom>
          <a:solidFill>
            <a:srgbClr val="FFFDFD"/>
          </a:solidFill>
        </p:spPr>
        <p:txBody>
          <a:bodyPr wrap="square" lIns="0" tIns="0" rIns="0" bIns="0" rtlCol="0"/>
          <a:lstStyle/>
          <a:p/>
        </p:txBody>
      </p:sp>
      <p:sp>
        <p:nvSpPr>
          <p:cNvPr id="58" name="object 18"/>
          <p:cNvSpPr/>
          <p:nvPr/>
        </p:nvSpPr>
        <p:spPr>
          <a:xfrm>
            <a:off x="1319796" y="5662879"/>
            <a:ext cx="149860" cy="384810"/>
          </a:xfrm>
          <a:custGeom>
            <a:avLst/>
            <a:gdLst/>
            <a:ahLst/>
            <a:cxnLst/>
            <a:rect l="l" t="t" r="r" b="b"/>
            <a:pathLst>
              <a:path w="149859" h="384810">
                <a:moveTo>
                  <a:pt x="149275" y="384479"/>
                </a:moveTo>
                <a:lnTo>
                  <a:pt x="0" y="384479"/>
                </a:lnTo>
                <a:lnTo>
                  <a:pt x="6478" y="381351"/>
                </a:lnTo>
                <a:lnTo>
                  <a:pt x="20732" y="371465"/>
                </a:lnTo>
                <a:lnTo>
                  <a:pt x="34986" y="354068"/>
                </a:lnTo>
                <a:lnTo>
                  <a:pt x="41465" y="328409"/>
                </a:lnTo>
                <a:lnTo>
                  <a:pt x="41465" y="84112"/>
                </a:lnTo>
                <a:lnTo>
                  <a:pt x="32974" y="77351"/>
                </a:lnTo>
                <a:lnTo>
                  <a:pt x="26428" y="69089"/>
                </a:lnTo>
                <a:lnTo>
                  <a:pt x="22216" y="59325"/>
                </a:lnTo>
                <a:lnTo>
                  <a:pt x="20726" y="48056"/>
                </a:lnTo>
                <a:lnTo>
                  <a:pt x="24420" y="28723"/>
                </a:lnTo>
                <a:lnTo>
                  <a:pt x="34723" y="13517"/>
                </a:lnTo>
                <a:lnTo>
                  <a:pt x="50467" y="3567"/>
                </a:lnTo>
                <a:lnTo>
                  <a:pt x="70484" y="0"/>
                </a:lnTo>
                <a:lnTo>
                  <a:pt x="88755" y="3567"/>
                </a:lnTo>
                <a:lnTo>
                  <a:pt x="104694" y="13517"/>
                </a:lnTo>
                <a:lnTo>
                  <a:pt x="115967" y="28723"/>
                </a:lnTo>
                <a:lnTo>
                  <a:pt x="120243" y="48056"/>
                </a:lnTo>
                <a:lnTo>
                  <a:pt x="118753" y="59325"/>
                </a:lnTo>
                <a:lnTo>
                  <a:pt x="114542" y="69089"/>
                </a:lnTo>
                <a:lnTo>
                  <a:pt x="108000" y="77351"/>
                </a:lnTo>
                <a:lnTo>
                  <a:pt x="99517" y="84112"/>
                </a:lnTo>
                <a:lnTo>
                  <a:pt x="99517" y="328409"/>
                </a:lnTo>
                <a:lnTo>
                  <a:pt x="107291" y="354068"/>
                </a:lnTo>
                <a:lnTo>
                  <a:pt x="124396" y="371465"/>
                </a:lnTo>
                <a:lnTo>
                  <a:pt x="141501" y="381351"/>
                </a:lnTo>
                <a:lnTo>
                  <a:pt x="149275" y="384479"/>
                </a:lnTo>
                <a:close/>
              </a:path>
            </a:pathLst>
          </a:custGeom>
          <a:solidFill>
            <a:srgbClr val="FFFDFD"/>
          </a:solidFill>
        </p:spPr>
        <p:txBody>
          <a:bodyPr wrap="square" lIns="0" tIns="0" rIns="0" bIns="0" rtlCol="0"/>
          <a:lstStyle/>
          <a:p/>
        </p:txBody>
      </p:sp>
      <p:sp>
        <p:nvSpPr>
          <p:cNvPr id="59" name="object 19"/>
          <p:cNvSpPr txBox="1"/>
          <p:nvPr/>
        </p:nvSpPr>
        <p:spPr>
          <a:xfrm>
            <a:off x="2597289" y="3070212"/>
            <a:ext cx="2259965" cy="268605"/>
          </a:xfrm>
          <a:prstGeom prst="rect">
            <a:avLst/>
          </a:prstGeom>
        </p:spPr>
        <p:txBody>
          <a:bodyPr vert="horz" wrap="square" lIns="0" tIns="12065" rIns="0" bIns="0" rtlCol="0">
            <a:spAutoFit/>
          </a:bodyPr>
          <a:lstStyle/>
          <a:p>
            <a:pPr marL="12700">
              <a:lnSpc>
                <a:spcPct val="100000"/>
              </a:lnSpc>
              <a:spcBef>
                <a:spcPts val="95"/>
              </a:spcBef>
            </a:pPr>
            <a:r>
              <a:rPr sz="1600" b="1" dirty="0">
                <a:latin typeface="微软雅黑" panose="020B0503020204020204" pitchFamily="34" charset="-122"/>
                <a:cs typeface="微软雅黑" panose="020B0503020204020204" pitchFamily="34" charset="-122"/>
              </a:rPr>
              <a:t>让资产变得干净，少歧</a:t>
            </a:r>
            <a:r>
              <a:rPr sz="1600" b="1" spc="-5" dirty="0">
                <a:latin typeface="微软雅黑" panose="020B0503020204020204" pitchFamily="34" charset="-122"/>
                <a:cs typeface="微软雅黑" panose="020B0503020204020204" pitchFamily="34" charset="-122"/>
              </a:rPr>
              <a:t>义</a:t>
            </a:r>
            <a:endParaRPr sz="1600">
              <a:latin typeface="微软雅黑" panose="020B0503020204020204" pitchFamily="34" charset="-122"/>
              <a:cs typeface="微软雅黑" panose="020B0503020204020204" pitchFamily="34" charset="-122"/>
            </a:endParaRPr>
          </a:p>
        </p:txBody>
      </p:sp>
      <p:sp>
        <p:nvSpPr>
          <p:cNvPr id="60" name="object 20"/>
          <p:cNvSpPr txBox="1"/>
          <p:nvPr/>
        </p:nvSpPr>
        <p:spPr>
          <a:xfrm>
            <a:off x="2631922" y="3373411"/>
            <a:ext cx="2256155" cy="463550"/>
          </a:xfrm>
          <a:prstGeom prst="rect">
            <a:avLst/>
          </a:prstGeom>
        </p:spPr>
        <p:txBody>
          <a:bodyPr vert="horz" wrap="square" lIns="0" tIns="48895" rIns="0" bIns="0" rtlCol="0">
            <a:spAutoFit/>
          </a:bodyPr>
          <a:lstStyle/>
          <a:p>
            <a:pPr marL="12700">
              <a:lnSpc>
                <a:spcPct val="100000"/>
              </a:lnSpc>
              <a:spcBef>
                <a:spcPts val="385"/>
              </a:spcBef>
            </a:pPr>
            <a:r>
              <a:rPr sz="1200" dirty="0">
                <a:latin typeface="微软雅黑" panose="020B0503020204020204" pitchFamily="34" charset="-122"/>
                <a:cs typeface="微软雅黑" panose="020B0503020204020204" pitchFamily="34" charset="-122"/>
              </a:rPr>
              <a:t>通过数据ET</a:t>
            </a:r>
            <a:r>
              <a:rPr sz="1200" spc="-5" dirty="0">
                <a:latin typeface="微软雅黑" panose="020B0503020204020204" pitchFamily="34" charset="-122"/>
                <a:cs typeface="微软雅黑" panose="020B0503020204020204" pitchFamily="34" charset="-122"/>
              </a:rPr>
              <a:t>L</a:t>
            </a:r>
            <a:r>
              <a:rPr sz="1200" dirty="0">
                <a:latin typeface="微软雅黑" panose="020B0503020204020204" pitchFamily="34" charset="-122"/>
                <a:cs typeface="微软雅黑" panose="020B0503020204020204" pitchFamily="34" charset="-122"/>
              </a:rPr>
              <a:t>，建立数据标准化。</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数据采集与清洗</a:t>
            </a:r>
            <a:endParaRPr sz="1200">
              <a:latin typeface="微软雅黑" panose="020B0503020204020204" pitchFamily="34" charset="-122"/>
              <a:cs typeface="微软雅黑" panose="020B0503020204020204" pitchFamily="34" charset="-122"/>
            </a:endParaRPr>
          </a:p>
        </p:txBody>
      </p:sp>
      <p:sp>
        <p:nvSpPr>
          <p:cNvPr id="61" name="object 21"/>
          <p:cNvSpPr txBox="1"/>
          <p:nvPr/>
        </p:nvSpPr>
        <p:spPr>
          <a:xfrm>
            <a:off x="2631922" y="3811561"/>
            <a:ext cx="958850" cy="463550"/>
          </a:xfrm>
          <a:prstGeom prst="rect">
            <a:avLst/>
          </a:prstGeom>
        </p:spPr>
        <p:txBody>
          <a:bodyPr vert="horz" wrap="square" lIns="0" tIns="48895"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数据标准化</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spc="-5"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p:txBody>
      </p:sp>
      <p:sp>
        <p:nvSpPr>
          <p:cNvPr id="62" name="object 22"/>
          <p:cNvSpPr/>
          <p:nvPr/>
        </p:nvSpPr>
        <p:spPr>
          <a:xfrm>
            <a:off x="3206416" y="4805064"/>
            <a:ext cx="1019810" cy="989965"/>
          </a:xfrm>
          <a:custGeom>
            <a:avLst/>
            <a:gdLst/>
            <a:ahLst/>
            <a:cxnLst/>
            <a:rect l="l" t="t" r="r" b="b"/>
            <a:pathLst>
              <a:path w="1019810" h="989964">
                <a:moveTo>
                  <a:pt x="532873" y="989583"/>
                </a:moveTo>
                <a:lnTo>
                  <a:pt x="486790" y="989583"/>
                </a:lnTo>
                <a:lnTo>
                  <a:pt x="440859" y="985567"/>
                </a:lnTo>
                <a:lnTo>
                  <a:pt x="395381" y="977534"/>
                </a:lnTo>
                <a:lnTo>
                  <a:pt x="350660" y="965486"/>
                </a:lnTo>
                <a:lnTo>
                  <a:pt x="306997" y="949421"/>
                </a:lnTo>
                <a:lnTo>
                  <a:pt x="264696" y="929340"/>
                </a:lnTo>
                <a:lnTo>
                  <a:pt x="224059" y="905243"/>
                </a:lnTo>
                <a:lnTo>
                  <a:pt x="185388" y="877129"/>
                </a:lnTo>
                <a:lnTo>
                  <a:pt x="148987" y="845000"/>
                </a:lnTo>
                <a:lnTo>
                  <a:pt x="115878" y="809670"/>
                </a:lnTo>
                <a:lnTo>
                  <a:pt x="86909" y="772139"/>
                </a:lnTo>
                <a:lnTo>
                  <a:pt x="62077" y="732699"/>
                </a:lnTo>
                <a:lnTo>
                  <a:pt x="41385" y="691645"/>
                </a:lnTo>
                <a:lnTo>
                  <a:pt x="24831" y="649270"/>
                </a:lnTo>
                <a:lnTo>
                  <a:pt x="12415" y="605867"/>
                </a:lnTo>
                <a:lnTo>
                  <a:pt x="4138" y="561730"/>
                </a:lnTo>
                <a:lnTo>
                  <a:pt x="0" y="517153"/>
                </a:lnTo>
                <a:lnTo>
                  <a:pt x="0" y="472429"/>
                </a:lnTo>
                <a:lnTo>
                  <a:pt x="4138" y="427852"/>
                </a:lnTo>
                <a:lnTo>
                  <a:pt x="12415" y="383715"/>
                </a:lnTo>
                <a:lnTo>
                  <a:pt x="24831" y="340313"/>
                </a:lnTo>
                <a:lnTo>
                  <a:pt x="41385" y="297937"/>
                </a:lnTo>
                <a:lnTo>
                  <a:pt x="62077" y="256883"/>
                </a:lnTo>
                <a:lnTo>
                  <a:pt x="86909" y="217443"/>
                </a:lnTo>
                <a:lnTo>
                  <a:pt x="115878" y="179912"/>
                </a:lnTo>
                <a:lnTo>
                  <a:pt x="148987" y="144582"/>
                </a:lnTo>
                <a:lnTo>
                  <a:pt x="185388" y="112453"/>
                </a:lnTo>
                <a:lnTo>
                  <a:pt x="224059" y="84339"/>
                </a:lnTo>
                <a:lnTo>
                  <a:pt x="264696" y="60242"/>
                </a:lnTo>
                <a:lnTo>
                  <a:pt x="306997" y="40161"/>
                </a:lnTo>
                <a:lnTo>
                  <a:pt x="350660" y="24097"/>
                </a:lnTo>
                <a:lnTo>
                  <a:pt x="395381" y="12048"/>
                </a:lnTo>
                <a:lnTo>
                  <a:pt x="440859" y="4016"/>
                </a:lnTo>
                <a:lnTo>
                  <a:pt x="486790" y="0"/>
                </a:lnTo>
                <a:lnTo>
                  <a:pt x="532873" y="0"/>
                </a:lnTo>
                <a:lnTo>
                  <a:pt x="578805" y="4016"/>
                </a:lnTo>
                <a:lnTo>
                  <a:pt x="624282" y="12048"/>
                </a:lnTo>
                <a:lnTo>
                  <a:pt x="669004" y="24097"/>
                </a:lnTo>
                <a:lnTo>
                  <a:pt x="712666" y="40161"/>
                </a:lnTo>
                <a:lnTo>
                  <a:pt x="754967" y="60242"/>
                </a:lnTo>
                <a:lnTo>
                  <a:pt x="795604" y="84339"/>
                </a:lnTo>
                <a:lnTo>
                  <a:pt x="834275" y="112453"/>
                </a:lnTo>
                <a:lnTo>
                  <a:pt x="870677" y="144582"/>
                </a:lnTo>
                <a:lnTo>
                  <a:pt x="903785" y="179912"/>
                </a:lnTo>
                <a:lnTo>
                  <a:pt x="932755" y="217443"/>
                </a:lnTo>
                <a:lnTo>
                  <a:pt x="957586" y="256883"/>
                </a:lnTo>
                <a:lnTo>
                  <a:pt x="978279" y="297937"/>
                </a:lnTo>
                <a:lnTo>
                  <a:pt x="994833" y="340313"/>
                </a:lnTo>
                <a:lnTo>
                  <a:pt x="1007248" y="383715"/>
                </a:lnTo>
                <a:lnTo>
                  <a:pt x="1015525" y="427852"/>
                </a:lnTo>
                <a:lnTo>
                  <a:pt x="1019664" y="472429"/>
                </a:lnTo>
                <a:lnTo>
                  <a:pt x="1019664" y="517153"/>
                </a:lnTo>
                <a:lnTo>
                  <a:pt x="1015525" y="561730"/>
                </a:lnTo>
                <a:lnTo>
                  <a:pt x="1007248" y="605867"/>
                </a:lnTo>
                <a:lnTo>
                  <a:pt x="994833" y="649270"/>
                </a:lnTo>
                <a:lnTo>
                  <a:pt x="978279" y="691645"/>
                </a:lnTo>
                <a:lnTo>
                  <a:pt x="957586" y="732699"/>
                </a:lnTo>
                <a:lnTo>
                  <a:pt x="932755" y="772139"/>
                </a:lnTo>
                <a:lnTo>
                  <a:pt x="903785" y="809670"/>
                </a:lnTo>
                <a:lnTo>
                  <a:pt x="870677" y="845000"/>
                </a:lnTo>
                <a:lnTo>
                  <a:pt x="834275" y="877129"/>
                </a:lnTo>
                <a:lnTo>
                  <a:pt x="795604" y="905243"/>
                </a:lnTo>
                <a:lnTo>
                  <a:pt x="754967" y="929340"/>
                </a:lnTo>
                <a:lnTo>
                  <a:pt x="712666" y="949421"/>
                </a:lnTo>
                <a:lnTo>
                  <a:pt x="669004" y="965486"/>
                </a:lnTo>
                <a:lnTo>
                  <a:pt x="624282" y="977534"/>
                </a:lnTo>
                <a:lnTo>
                  <a:pt x="578805" y="985567"/>
                </a:lnTo>
                <a:lnTo>
                  <a:pt x="532873" y="989583"/>
                </a:lnTo>
                <a:close/>
              </a:path>
            </a:pathLst>
          </a:custGeom>
          <a:solidFill>
            <a:srgbClr val="AE0B2A"/>
          </a:solidFill>
        </p:spPr>
        <p:txBody>
          <a:bodyPr wrap="square" lIns="0" tIns="0" rIns="0" bIns="0" rtlCol="0"/>
          <a:lstStyle/>
          <a:p/>
        </p:txBody>
      </p:sp>
      <p:sp>
        <p:nvSpPr>
          <p:cNvPr id="63" name="object 23"/>
          <p:cNvSpPr/>
          <p:nvPr/>
        </p:nvSpPr>
        <p:spPr>
          <a:xfrm>
            <a:off x="2673362" y="4345888"/>
            <a:ext cx="2255520" cy="294640"/>
          </a:xfrm>
          <a:custGeom>
            <a:avLst/>
            <a:gdLst/>
            <a:ahLst/>
            <a:cxnLst/>
            <a:rect l="l" t="t" r="r" b="b"/>
            <a:pathLst>
              <a:path w="2255520" h="294639">
                <a:moveTo>
                  <a:pt x="0" y="0"/>
                </a:moveTo>
                <a:lnTo>
                  <a:pt x="2255278" y="0"/>
                </a:lnTo>
                <a:lnTo>
                  <a:pt x="2255278" y="294639"/>
                </a:lnTo>
                <a:lnTo>
                  <a:pt x="0" y="294639"/>
                </a:lnTo>
                <a:lnTo>
                  <a:pt x="0" y="0"/>
                </a:lnTo>
                <a:close/>
              </a:path>
            </a:pathLst>
          </a:custGeom>
          <a:solidFill>
            <a:srgbClr val="AE0B2A"/>
          </a:solidFill>
        </p:spPr>
        <p:txBody>
          <a:bodyPr wrap="square" lIns="0" tIns="0" rIns="0" bIns="0" rtlCol="0"/>
          <a:lstStyle/>
          <a:p/>
        </p:txBody>
      </p:sp>
      <p:sp>
        <p:nvSpPr>
          <p:cNvPr id="64" name="object 24"/>
          <p:cNvSpPr/>
          <p:nvPr/>
        </p:nvSpPr>
        <p:spPr>
          <a:xfrm>
            <a:off x="2673362" y="4640529"/>
            <a:ext cx="227329" cy="1366520"/>
          </a:xfrm>
          <a:custGeom>
            <a:avLst/>
            <a:gdLst/>
            <a:ahLst/>
            <a:cxnLst/>
            <a:rect l="l" t="t" r="r" b="b"/>
            <a:pathLst>
              <a:path w="227330" h="1366520">
                <a:moveTo>
                  <a:pt x="0" y="0"/>
                </a:moveTo>
                <a:lnTo>
                  <a:pt x="226783" y="0"/>
                </a:lnTo>
                <a:lnTo>
                  <a:pt x="226783" y="1366520"/>
                </a:lnTo>
                <a:lnTo>
                  <a:pt x="0" y="1366520"/>
                </a:lnTo>
                <a:lnTo>
                  <a:pt x="0" y="0"/>
                </a:lnTo>
                <a:close/>
              </a:path>
            </a:pathLst>
          </a:custGeom>
          <a:solidFill>
            <a:srgbClr val="AE0B2A"/>
          </a:solidFill>
        </p:spPr>
        <p:txBody>
          <a:bodyPr wrap="square" lIns="0" tIns="0" rIns="0" bIns="0" rtlCol="0"/>
          <a:lstStyle/>
          <a:p/>
        </p:txBody>
      </p:sp>
      <p:sp>
        <p:nvSpPr>
          <p:cNvPr id="65" name="object 25"/>
          <p:cNvSpPr/>
          <p:nvPr/>
        </p:nvSpPr>
        <p:spPr>
          <a:xfrm>
            <a:off x="3457063" y="5051558"/>
            <a:ext cx="518795" cy="498475"/>
          </a:xfrm>
          <a:custGeom>
            <a:avLst/>
            <a:gdLst/>
            <a:ahLst/>
            <a:cxnLst/>
            <a:rect l="l" t="t" r="r" b="b"/>
            <a:pathLst>
              <a:path w="518795" h="498475">
                <a:moveTo>
                  <a:pt x="171547" y="317605"/>
                </a:moveTo>
                <a:lnTo>
                  <a:pt x="127234" y="313291"/>
                </a:lnTo>
                <a:lnTo>
                  <a:pt x="85584" y="296901"/>
                </a:lnTo>
                <a:lnTo>
                  <a:pt x="49710" y="268433"/>
                </a:lnTo>
                <a:lnTo>
                  <a:pt x="22093" y="235449"/>
                </a:lnTo>
                <a:lnTo>
                  <a:pt x="5523" y="197737"/>
                </a:lnTo>
                <a:lnTo>
                  <a:pt x="0" y="157470"/>
                </a:lnTo>
                <a:lnTo>
                  <a:pt x="5523" y="116819"/>
                </a:lnTo>
                <a:lnTo>
                  <a:pt x="22093" y="77958"/>
                </a:lnTo>
                <a:lnTo>
                  <a:pt x="49710" y="43059"/>
                </a:lnTo>
                <a:lnTo>
                  <a:pt x="91106" y="14353"/>
                </a:lnTo>
                <a:lnTo>
                  <a:pt x="138865" y="0"/>
                </a:lnTo>
                <a:lnTo>
                  <a:pt x="189124" y="0"/>
                </a:lnTo>
                <a:lnTo>
                  <a:pt x="238019" y="14353"/>
                </a:lnTo>
                <a:lnTo>
                  <a:pt x="278189" y="40758"/>
                </a:lnTo>
                <a:lnTo>
                  <a:pt x="155043" y="40758"/>
                </a:lnTo>
                <a:lnTo>
                  <a:pt x="115836" y="51104"/>
                </a:lnTo>
                <a:lnTo>
                  <a:pt x="82845" y="75253"/>
                </a:lnTo>
                <a:lnTo>
                  <a:pt x="57923" y="109970"/>
                </a:lnTo>
                <a:lnTo>
                  <a:pt x="46756" y="149427"/>
                </a:lnTo>
                <a:lnTo>
                  <a:pt x="48903" y="189742"/>
                </a:lnTo>
                <a:lnTo>
                  <a:pt x="63922" y="227031"/>
                </a:lnTo>
                <a:lnTo>
                  <a:pt x="338513" y="227031"/>
                </a:lnTo>
                <a:lnTo>
                  <a:pt x="423752" y="309847"/>
                </a:lnTo>
                <a:lnTo>
                  <a:pt x="215407" y="309847"/>
                </a:lnTo>
                <a:lnTo>
                  <a:pt x="171547" y="317605"/>
                </a:lnTo>
                <a:close/>
              </a:path>
              <a:path w="518795" h="498475">
                <a:moveTo>
                  <a:pt x="338513" y="227031"/>
                </a:moveTo>
                <a:lnTo>
                  <a:pt x="63922" y="227031"/>
                </a:lnTo>
                <a:lnTo>
                  <a:pt x="234356" y="61461"/>
                </a:lnTo>
                <a:lnTo>
                  <a:pt x="196029" y="44212"/>
                </a:lnTo>
                <a:lnTo>
                  <a:pt x="155043" y="40758"/>
                </a:lnTo>
                <a:lnTo>
                  <a:pt x="278189" y="40758"/>
                </a:lnTo>
                <a:lnTo>
                  <a:pt x="281689" y="43059"/>
                </a:lnTo>
                <a:lnTo>
                  <a:pt x="308252" y="80577"/>
                </a:lnTo>
                <a:lnTo>
                  <a:pt x="323716" y="122407"/>
                </a:lnTo>
                <a:lnTo>
                  <a:pt x="327641" y="165958"/>
                </a:lnTo>
                <a:lnTo>
                  <a:pt x="319585" y="208641"/>
                </a:lnTo>
                <a:lnTo>
                  <a:pt x="338513" y="227031"/>
                </a:lnTo>
                <a:close/>
              </a:path>
              <a:path w="518795" h="498475">
                <a:moveTo>
                  <a:pt x="267490" y="360432"/>
                </a:moveTo>
                <a:lnTo>
                  <a:pt x="215407" y="309847"/>
                </a:lnTo>
                <a:lnTo>
                  <a:pt x="423752" y="309847"/>
                </a:lnTo>
                <a:lnTo>
                  <a:pt x="453846" y="339086"/>
                </a:lnTo>
                <a:lnTo>
                  <a:pt x="317430" y="339086"/>
                </a:lnTo>
                <a:lnTo>
                  <a:pt x="294127" y="344906"/>
                </a:lnTo>
                <a:lnTo>
                  <a:pt x="275259" y="355040"/>
                </a:lnTo>
                <a:lnTo>
                  <a:pt x="267490" y="360432"/>
                </a:lnTo>
                <a:close/>
              </a:path>
              <a:path w="518795" h="498475">
                <a:moveTo>
                  <a:pt x="341845" y="431733"/>
                </a:moveTo>
                <a:lnTo>
                  <a:pt x="335553" y="427132"/>
                </a:lnTo>
                <a:lnTo>
                  <a:pt x="335478" y="419077"/>
                </a:lnTo>
                <a:lnTo>
                  <a:pt x="338508" y="411041"/>
                </a:lnTo>
                <a:lnTo>
                  <a:pt x="343166" y="395796"/>
                </a:lnTo>
                <a:lnTo>
                  <a:pt x="347386" y="378831"/>
                </a:lnTo>
                <a:lnTo>
                  <a:pt x="347167" y="361871"/>
                </a:lnTo>
                <a:lnTo>
                  <a:pt x="338508" y="346639"/>
                </a:lnTo>
                <a:lnTo>
                  <a:pt x="317430" y="339086"/>
                </a:lnTo>
                <a:lnTo>
                  <a:pt x="453846" y="339086"/>
                </a:lnTo>
                <a:lnTo>
                  <a:pt x="518429" y="401834"/>
                </a:lnTo>
                <a:lnTo>
                  <a:pt x="518429" y="419077"/>
                </a:lnTo>
                <a:lnTo>
                  <a:pt x="384653" y="419083"/>
                </a:lnTo>
                <a:lnTo>
                  <a:pt x="368400" y="424251"/>
                </a:lnTo>
                <a:lnTo>
                  <a:pt x="357457" y="429431"/>
                </a:lnTo>
                <a:lnTo>
                  <a:pt x="341845" y="431733"/>
                </a:lnTo>
                <a:close/>
              </a:path>
              <a:path w="518795" h="498475">
                <a:moveTo>
                  <a:pt x="518429" y="498430"/>
                </a:moveTo>
                <a:lnTo>
                  <a:pt x="419001" y="498430"/>
                </a:lnTo>
                <a:lnTo>
                  <a:pt x="422332" y="490881"/>
                </a:lnTo>
                <a:lnTo>
                  <a:pt x="427883" y="472550"/>
                </a:lnTo>
                <a:lnTo>
                  <a:pt x="428993" y="449909"/>
                </a:lnTo>
                <a:lnTo>
                  <a:pt x="419001" y="429431"/>
                </a:lnTo>
                <a:lnTo>
                  <a:pt x="402721" y="419079"/>
                </a:lnTo>
                <a:lnTo>
                  <a:pt x="384671" y="419077"/>
                </a:lnTo>
                <a:lnTo>
                  <a:pt x="518429" y="419077"/>
                </a:lnTo>
                <a:lnTo>
                  <a:pt x="518429" y="498430"/>
                </a:lnTo>
                <a:close/>
              </a:path>
            </a:pathLst>
          </a:custGeom>
          <a:solidFill>
            <a:srgbClr val="FFFDFD"/>
          </a:solidFill>
        </p:spPr>
        <p:txBody>
          <a:bodyPr wrap="square" lIns="0" tIns="0" rIns="0" bIns="0" rtlCol="0"/>
          <a:lstStyle/>
          <a:p/>
        </p:txBody>
      </p:sp>
      <p:sp>
        <p:nvSpPr>
          <p:cNvPr id="66" name="object 26"/>
          <p:cNvSpPr txBox="1"/>
          <p:nvPr/>
        </p:nvSpPr>
        <p:spPr>
          <a:xfrm>
            <a:off x="9298647" y="1201265"/>
            <a:ext cx="2470150" cy="552450"/>
          </a:xfrm>
          <a:prstGeom prst="rect">
            <a:avLst/>
          </a:prstGeom>
        </p:spPr>
        <p:txBody>
          <a:bodyPr vert="horz" wrap="square" lIns="0" tIns="69215" rIns="0" bIns="0" rtlCol="0">
            <a:spAutoFit/>
          </a:bodyPr>
          <a:lstStyle/>
          <a:p>
            <a:pPr marL="12700">
              <a:lnSpc>
                <a:spcPct val="100000"/>
              </a:lnSpc>
              <a:spcBef>
                <a:spcPts val="545"/>
              </a:spcBef>
            </a:pPr>
            <a:r>
              <a:rPr sz="1600" b="1" dirty="0">
                <a:latin typeface="微软雅黑" panose="020B0503020204020204" pitchFamily="34" charset="-122"/>
                <a:cs typeface="微软雅黑" panose="020B0503020204020204" pitchFamily="34" charset="-122"/>
              </a:rPr>
              <a:t>数据治理的延伸：数据管</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18415">
              <a:lnSpc>
                <a:spcPct val="100000"/>
              </a:lnSpc>
              <a:spcBef>
                <a:spcPts val="340"/>
              </a:spcBef>
            </a:pPr>
            <a:r>
              <a:rPr sz="1200" dirty="0">
                <a:latin typeface="微软雅黑" panose="020B0503020204020204" pitchFamily="34" charset="-122"/>
                <a:cs typeface="微软雅黑" panose="020B0503020204020204" pitchFamily="34" charset="-122"/>
              </a:rPr>
              <a:t>数据治理的结束是数据管理的开始。</a:t>
            </a:r>
            <a:endParaRPr sz="1200">
              <a:latin typeface="微软雅黑" panose="020B0503020204020204" pitchFamily="34" charset="-122"/>
              <a:cs typeface="微软雅黑" panose="020B0503020204020204" pitchFamily="34" charset="-122"/>
            </a:endParaRPr>
          </a:p>
        </p:txBody>
      </p:sp>
      <p:sp>
        <p:nvSpPr>
          <p:cNvPr id="67" name="object 27"/>
          <p:cNvSpPr txBox="1"/>
          <p:nvPr/>
        </p:nvSpPr>
        <p:spPr>
          <a:xfrm>
            <a:off x="9304693" y="1727885"/>
            <a:ext cx="1263650" cy="901700"/>
          </a:xfrm>
          <a:prstGeom prst="rect">
            <a:avLst/>
          </a:prstGeom>
        </p:spPr>
        <p:txBody>
          <a:bodyPr vert="horz" wrap="square" lIns="0" tIns="48895"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数据资产透视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智能搜索和发现</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主数据管理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spc="-5"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p:txBody>
      </p:sp>
      <p:sp>
        <p:nvSpPr>
          <p:cNvPr id="68" name="object 28"/>
          <p:cNvSpPr/>
          <p:nvPr/>
        </p:nvSpPr>
        <p:spPr>
          <a:xfrm>
            <a:off x="9749255" y="3107382"/>
            <a:ext cx="1017905" cy="989965"/>
          </a:xfrm>
          <a:custGeom>
            <a:avLst/>
            <a:gdLst/>
            <a:ahLst/>
            <a:cxnLst/>
            <a:rect l="l" t="t" r="r" b="b"/>
            <a:pathLst>
              <a:path w="1017904" h="989964">
                <a:moveTo>
                  <a:pt x="531822" y="989592"/>
                </a:moveTo>
                <a:lnTo>
                  <a:pt x="485830" y="989592"/>
                </a:lnTo>
                <a:lnTo>
                  <a:pt x="439989" y="985576"/>
                </a:lnTo>
                <a:lnTo>
                  <a:pt x="394601" y="977544"/>
                </a:lnTo>
                <a:lnTo>
                  <a:pt x="349968" y="965495"/>
                </a:lnTo>
                <a:lnTo>
                  <a:pt x="306391" y="949430"/>
                </a:lnTo>
                <a:lnTo>
                  <a:pt x="264173" y="929349"/>
                </a:lnTo>
                <a:lnTo>
                  <a:pt x="223616" y="905252"/>
                </a:lnTo>
                <a:lnTo>
                  <a:pt x="185022" y="877139"/>
                </a:lnTo>
                <a:lnTo>
                  <a:pt x="148692" y="845009"/>
                </a:lnTo>
                <a:lnTo>
                  <a:pt x="115649" y="809680"/>
                </a:lnTo>
                <a:lnTo>
                  <a:pt x="86737" y="772148"/>
                </a:lnTo>
                <a:lnTo>
                  <a:pt x="61955" y="732708"/>
                </a:lnTo>
                <a:lnTo>
                  <a:pt x="41303" y="691653"/>
                </a:lnTo>
                <a:lnTo>
                  <a:pt x="24782" y="649277"/>
                </a:lnTo>
                <a:lnTo>
                  <a:pt x="12391" y="605873"/>
                </a:lnTo>
                <a:lnTo>
                  <a:pt x="4130" y="561736"/>
                </a:lnTo>
                <a:lnTo>
                  <a:pt x="0" y="517158"/>
                </a:lnTo>
                <a:lnTo>
                  <a:pt x="0" y="472434"/>
                </a:lnTo>
                <a:lnTo>
                  <a:pt x="4130" y="427856"/>
                </a:lnTo>
                <a:lnTo>
                  <a:pt x="12391" y="383719"/>
                </a:lnTo>
                <a:lnTo>
                  <a:pt x="24782" y="340316"/>
                </a:lnTo>
                <a:lnTo>
                  <a:pt x="41303" y="297941"/>
                </a:lnTo>
                <a:lnTo>
                  <a:pt x="61955" y="256888"/>
                </a:lnTo>
                <a:lnTo>
                  <a:pt x="86737" y="217449"/>
                </a:lnTo>
                <a:lnTo>
                  <a:pt x="115649" y="179919"/>
                </a:lnTo>
                <a:lnTo>
                  <a:pt x="148692" y="144592"/>
                </a:lnTo>
                <a:lnTo>
                  <a:pt x="185022" y="112460"/>
                </a:lnTo>
                <a:lnTo>
                  <a:pt x="223616" y="84345"/>
                </a:lnTo>
                <a:lnTo>
                  <a:pt x="264173" y="60246"/>
                </a:lnTo>
                <a:lnTo>
                  <a:pt x="306391" y="40164"/>
                </a:lnTo>
                <a:lnTo>
                  <a:pt x="349968" y="24098"/>
                </a:lnTo>
                <a:lnTo>
                  <a:pt x="394601" y="12049"/>
                </a:lnTo>
                <a:lnTo>
                  <a:pt x="439989" y="4016"/>
                </a:lnTo>
                <a:lnTo>
                  <a:pt x="485830" y="0"/>
                </a:lnTo>
                <a:lnTo>
                  <a:pt x="531822" y="0"/>
                </a:lnTo>
                <a:lnTo>
                  <a:pt x="577663" y="4016"/>
                </a:lnTo>
                <a:lnTo>
                  <a:pt x="623051" y="12049"/>
                </a:lnTo>
                <a:lnTo>
                  <a:pt x="667685" y="24098"/>
                </a:lnTo>
                <a:lnTo>
                  <a:pt x="711261" y="40164"/>
                </a:lnTo>
                <a:lnTo>
                  <a:pt x="753479" y="60246"/>
                </a:lnTo>
                <a:lnTo>
                  <a:pt x="794036" y="84345"/>
                </a:lnTo>
                <a:lnTo>
                  <a:pt x="832630" y="112460"/>
                </a:lnTo>
                <a:lnTo>
                  <a:pt x="868960" y="144592"/>
                </a:lnTo>
                <a:lnTo>
                  <a:pt x="902001" y="179919"/>
                </a:lnTo>
                <a:lnTo>
                  <a:pt x="930912" y="217449"/>
                </a:lnTo>
                <a:lnTo>
                  <a:pt x="955692" y="256888"/>
                </a:lnTo>
                <a:lnTo>
                  <a:pt x="976343" y="297941"/>
                </a:lnTo>
                <a:lnTo>
                  <a:pt x="992863" y="340316"/>
                </a:lnTo>
                <a:lnTo>
                  <a:pt x="1005253" y="383719"/>
                </a:lnTo>
                <a:lnTo>
                  <a:pt x="1013513" y="427856"/>
                </a:lnTo>
                <a:lnTo>
                  <a:pt x="1017643" y="472434"/>
                </a:lnTo>
                <a:lnTo>
                  <a:pt x="1017643" y="517158"/>
                </a:lnTo>
                <a:lnTo>
                  <a:pt x="1013513" y="561736"/>
                </a:lnTo>
                <a:lnTo>
                  <a:pt x="1005253" y="605873"/>
                </a:lnTo>
                <a:lnTo>
                  <a:pt x="992863" y="649277"/>
                </a:lnTo>
                <a:lnTo>
                  <a:pt x="976343" y="691653"/>
                </a:lnTo>
                <a:lnTo>
                  <a:pt x="955692" y="732708"/>
                </a:lnTo>
                <a:lnTo>
                  <a:pt x="930912" y="772148"/>
                </a:lnTo>
                <a:lnTo>
                  <a:pt x="902001" y="809680"/>
                </a:lnTo>
                <a:lnTo>
                  <a:pt x="868960" y="845009"/>
                </a:lnTo>
                <a:lnTo>
                  <a:pt x="832630" y="877139"/>
                </a:lnTo>
                <a:lnTo>
                  <a:pt x="794036" y="905252"/>
                </a:lnTo>
                <a:lnTo>
                  <a:pt x="753479" y="929349"/>
                </a:lnTo>
                <a:lnTo>
                  <a:pt x="711261" y="949430"/>
                </a:lnTo>
                <a:lnTo>
                  <a:pt x="667685" y="965495"/>
                </a:lnTo>
                <a:lnTo>
                  <a:pt x="623051" y="977544"/>
                </a:lnTo>
                <a:lnTo>
                  <a:pt x="577663" y="985576"/>
                </a:lnTo>
                <a:lnTo>
                  <a:pt x="531822" y="989592"/>
                </a:lnTo>
                <a:close/>
              </a:path>
            </a:pathLst>
          </a:custGeom>
          <a:solidFill>
            <a:srgbClr val="AE0B2A"/>
          </a:solidFill>
        </p:spPr>
        <p:txBody>
          <a:bodyPr wrap="square" lIns="0" tIns="0" rIns="0" bIns="0" rtlCol="0"/>
          <a:lstStyle/>
          <a:p/>
        </p:txBody>
      </p:sp>
      <p:sp>
        <p:nvSpPr>
          <p:cNvPr id="69" name="object 29"/>
          <p:cNvSpPr/>
          <p:nvPr/>
        </p:nvSpPr>
        <p:spPr>
          <a:xfrm>
            <a:off x="9282772" y="2684729"/>
            <a:ext cx="2240915" cy="295910"/>
          </a:xfrm>
          <a:custGeom>
            <a:avLst/>
            <a:gdLst/>
            <a:ahLst/>
            <a:cxnLst/>
            <a:rect l="l" t="t" r="r" b="b"/>
            <a:pathLst>
              <a:path w="2240915" h="295910">
                <a:moveTo>
                  <a:pt x="0" y="0"/>
                </a:moveTo>
                <a:lnTo>
                  <a:pt x="2240686" y="0"/>
                </a:lnTo>
                <a:lnTo>
                  <a:pt x="2240686" y="295910"/>
                </a:lnTo>
                <a:lnTo>
                  <a:pt x="0" y="295910"/>
                </a:lnTo>
                <a:lnTo>
                  <a:pt x="0" y="0"/>
                </a:lnTo>
                <a:close/>
              </a:path>
            </a:pathLst>
          </a:custGeom>
          <a:solidFill>
            <a:srgbClr val="AE0B2A"/>
          </a:solidFill>
        </p:spPr>
        <p:txBody>
          <a:bodyPr wrap="square" lIns="0" tIns="0" rIns="0" bIns="0" rtlCol="0"/>
          <a:lstStyle/>
          <a:p/>
        </p:txBody>
      </p:sp>
      <p:sp>
        <p:nvSpPr>
          <p:cNvPr id="70" name="object 30"/>
          <p:cNvSpPr/>
          <p:nvPr/>
        </p:nvSpPr>
        <p:spPr>
          <a:xfrm>
            <a:off x="9282772" y="2980639"/>
            <a:ext cx="225425" cy="1366520"/>
          </a:xfrm>
          <a:custGeom>
            <a:avLst/>
            <a:gdLst/>
            <a:ahLst/>
            <a:cxnLst/>
            <a:rect l="l" t="t" r="r" b="b"/>
            <a:pathLst>
              <a:path w="225425" h="1366520">
                <a:moveTo>
                  <a:pt x="0" y="0"/>
                </a:moveTo>
                <a:lnTo>
                  <a:pt x="225310" y="0"/>
                </a:lnTo>
                <a:lnTo>
                  <a:pt x="225310" y="1366520"/>
                </a:lnTo>
                <a:lnTo>
                  <a:pt x="0" y="1366520"/>
                </a:lnTo>
                <a:lnTo>
                  <a:pt x="0" y="0"/>
                </a:lnTo>
                <a:close/>
              </a:path>
            </a:pathLst>
          </a:custGeom>
          <a:solidFill>
            <a:srgbClr val="AE0B2A"/>
          </a:solidFill>
        </p:spPr>
        <p:txBody>
          <a:bodyPr wrap="square" lIns="0" tIns="0" rIns="0" bIns="0" rtlCol="0"/>
          <a:lstStyle/>
          <a:p/>
        </p:txBody>
      </p:sp>
      <p:sp>
        <p:nvSpPr>
          <p:cNvPr id="71" name="object 31"/>
          <p:cNvSpPr/>
          <p:nvPr/>
        </p:nvSpPr>
        <p:spPr>
          <a:xfrm>
            <a:off x="10020769" y="3357549"/>
            <a:ext cx="474345" cy="474345"/>
          </a:xfrm>
          <a:custGeom>
            <a:avLst/>
            <a:gdLst/>
            <a:ahLst/>
            <a:cxnLst/>
            <a:rect l="l" t="t" r="r" b="b"/>
            <a:pathLst>
              <a:path w="474345" h="474345">
                <a:moveTo>
                  <a:pt x="162292" y="94932"/>
                </a:moveTo>
                <a:lnTo>
                  <a:pt x="118465" y="94932"/>
                </a:lnTo>
                <a:lnTo>
                  <a:pt x="129471" y="79552"/>
                </a:lnTo>
                <a:lnTo>
                  <a:pt x="143649" y="68475"/>
                </a:lnTo>
                <a:lnTo>
                  <a:pt x="159942" y="61774"/>
                </a:lnTo>
                <a:lnTo>
                  <a:pt x="177291" y="59524"/>
                </a:lnTo>
                <a:lnTo>
                  <a:pt x="177291" y="24129"/>
                </a:lnTo>
                <a:lnTo>
                  <a:pt x="179370" y="15269"/>
                </a:lnTo>
                <a:lnTo>
                  <a:pt x="184848" y="7540"/>
                </a:lnTo>
                <a:lnTo>
                  <a:pt x="192593" y="2073"/>
                </a:lnTo>
                <a:lnTo>
                  <a:pt x="201472" y="0"/>
                </a:lnTo>
                <a:lnTo>
                  <a:pt x="272389" y="0"/>
                </a:lnTo>
                <a:lnTo>
                  <a:pt x="281141" y="2073"/>
                </a:lnTo>
                <a:lnTo>
                  <a:pt x="288607" y="7540"/>
                </a:lnTo>
                <a:lnTo>
                  <a:pt x="293806" y="15269"/>
                </a:lnTo>
                <a:lnTo>
                  <a:pt x="295757" y="24129"/>
                </a:lnTo>
                <a:lnTo>
                  <a:pt x="224840" y="24129"/>
                </a:lnTo>
                <a:lnTo>
                  <a:pt x="216431" y="26191"/>
                </a:lnTo>
                <a:lnTo>
                  <a:pt x="208927" y="31570"/>
                </a:lnTo>
                <a:lnTo>
                  <a:pt x="203538" y="39062"/>
                </a:lnTo>
                <a:lnTo>
                  <a:pt x="201472" y="47459"/>
                </a:lnTo>
                <a:lnTo>
                  <a:pt x="201472" y="83667"/>
                </a:lnTo>
                <a:lnTo>
                  <a:pt x="176830" y="87689"/>
                </a:lnTo>
                <a:lnTo>
                  <a:pt x="162292" y="94932"/>
                </a:lnTo>
                <a:close/>
              </a:path>
              <a:path w="474345" h="474345">
                <a:moveTo>
                  <a:pt x="355396" y="131127"/>
                </a:moveTo>
                <a:lnTo>
                  <a:pt x="337554" y="113532"/>
                </a:lnTo>
                <a:lnTo>
                  <a:pt x="318427" y="98348"/>
                </a:lnTo>
                <a:lnTo>
                  <a:pt x="297032" y="87689"/>
                </a:lnTo>
                <a:lnTo>
                  <a:pt x="272389" y="83667"/>
                </a:lnTo>
                <a:lnTo>
                  <a:pt x="272389" y="47459"/>
                </a:lnTo>
                <a:lnTo>
                  <a:pt x="270438" y="39062"/>
                </a:lnTo>
                <a:lnTo>
                  <a:pt x="265239" y="31570"/>
                </a:lnTo>
                <a:lnTo>
                  <a:pt x="257773" y="26191"/>
                </a:lnTo>
                <a:lnTo>
                  <a:pt x="249021" y="24129"/>
                </a:lnTo>
                <a:lnTo>
                  <a:pt x="295757" y="24129"/>
                </a:lnTo>
                <a:lnTo>
                  <a:pt x="295757" y="59524"/>
                </a:lnTo>
                <a:lnTo>
                  <a:pt x="313577" y="61774"/>
                </a:lnTo>
                <a:lnTo>
                  <a:pt x="330111" y="68475"/>
                </a:lnTo>
                <a:lnTo>
                  <a:pt x="344377" y="79552"/>
                </a:lnTo>
                <a:lnTo>
                  <a:pt x="355396" y="94932"/>
                </a:lnTo>
                <a:lnTo>
                  <a:pt x="446820" y="94932"/>
                </a:lnTo>
                <a:lnTo>
                  <a:pt x="452031" y="101907"/>
                </a:lnTo>
                <a:lnTo>
                  <a:pt x="404834" y="101907"/>
                </a:lnTo>
                <a:lnTo>
                  <a:pt x="402945" y="106997"/>
                </a:lnTo>
                <a:lnTo>
                  <a:pt x="355396" y="131127"/>
                </a:lnTo>
                <a:close/>
              </a:path>
              <a:path w="474345" h="474345">
                <a:moveTo>
                  <a:pt x="83007" y="403059"/>
                </a:moveTo>
                <a:lnTo>
                  <a:pt x="44252" y="397964"/>
                </a:lnTo>
                <a:lnTo>
                  <a:pt x="0" y="332257"/>
                </a:lnTo>
                <a:lnTo>
                  <a:pt x="176" y="321334"/>
                </a:lnTo>
                <a:lnTo>
                  <a:pt x="1411" y="308222"/>
                </a:lnTo>
                <a:lnTo>
                  <a:pt x="4763" y="295263"/>
                </a:lnTo>
                <a:lnTo>
                  <a:pt x="11290" y="284797"/>
                </a:lnTo>
                <a:lnTo>
                  <a:pt x="46748" y="272719"/>
                </a:lnTo>
                <a:lnTo>
                  <a:pt x="46748" y="201929"/>
                </a:lnTo>
                <a:lnTo>
                  <a:pt x="11290" y="177787"/>
                </a:lnTo>
                <a:lnTo>
                  <a:pt x="95" y="139525"/>
                </a:lnTo>
                <a:lnTo>
                  <a:pt x="0" y="131127"/>
                </a:lnTo>
                <a:lnTo>
                  <a:pt x="35458" y="83667"/>
                </a:lnTo>
                <a:lnTo>
                  <a:pt x="44252" y="69898"/>
                </a:lnTo>
                <a:lnTo>
                  <a:pt x="54403" y="64050"/>
                </a:lnTo>
                <a:lnTo>
                  <a:pt x="66969" y="64992"/>
                </a:lnTo>
                <a:lnTo>
                  <a:pt x="83007" y="71589"/>
                </a:lnTo>
                <a:lnTo>
                  <a:pt x="118465" y="94932"/>
                </a:lnTo>
                <a:lnTo>
                  <a:pt x="162292" y="94932"/>
                </a:lnTo>
                <a:lnTo>
                  <a:pt x="155435" y="98348"/>
                </a:lnTo>
                <a:lnTo>
                  <a:pt x="150951" y="101907"/>
                </a:lnTo>
                <a:lnTo>
                  <a:pt x="69029" y="101907"/>
                </a:lnTo>
                <a:lnTo>
                  <a:pt x="64877" y="102473"/>
                </a:lnTo>
                <a:lnTo>
                  <a:pt x="60726" y="105300"/>
                </a:lnTo>
                <a:lnTo>
                  <a:pt x="58839" y="106997"/>
                </a:lnTo>
                <a:lnTo>
                  <a:pt x="35458" y="131127"/>
                </a:lnTo>
                <a:lnTo>
                  <a:pt x="35634" y="139525"/>
                </a:lnTo>
                <a:lnTo>
                  <a:pt x="36869" y="147016"/>
                </a:lnTo>
                <a:lnTo>
                  <a:pt x="40221" y="152396"/>
                </a:lnTo>
                <a:lnTo>
                  <a:pt x="46748" y="154457"/>
                </a:lnTo>
                <a:lnTo>
                  <a:pt x="83007" y="177787"/>
                </a:lnTo>
                <a:lnTo>
                  <a:pt x="83007" y="284797"/>
                </a:lnTo>
                <a:lnTo>
                  <a:pt x="46748" y="308127"/>
                </a:lnTo>
                <a:lnTo>
                  <a:pt x="40221" y="310201"/>
                </a:lnTo>
                <a:lnTo>
                  <a:pt x="36869" y="315668"/>
                </a:lnTo>
                <a:lnTo>
                  <a:pt x="35634" y="323397"/>
                </a:lnTo>
                <a:lnTo>
                  <a:pt x="35458" y="332257"/>
                </a:lnTo>
                <a:lnTo>
                  <a:pt x="58839" y="355587"/>
                </a:lnTo>
                <a:lnTo>
                  <a:pt x="58839" y="367652"/>
                </a:lnTo>
                <a:lnTo>
                  <a:pt x="148682" y="367652"/>
                </a:lnTo>
                <a:lnTo>
                  <a:pt x="155435" y="372081"/>
                </a:lnTo>
                <a:lnTo>
                  <a:pt x="171586" y="379729"/>
                </a:lnTo>
                <a:lnTo>
                  <a:pt x="118465" y="379729"/>
                </a:lnTo>
                <a:lnTo>
                  <a:pt x="83007" y="403059"/>
                </a:lnTo>
                <a:close/>
              </a:path>
              <a:path w="474345" h="474345">
                <a:moveTo>
                  <a:pt x="446820" y="94932"/>
                </a:moveTo>
                <a:lnTo>
                  <a:pt x="355396" y="94932"/>
                </a:lnTo>
                <a:lnTo>
                  <a:pt x="390855" y="71589"/>
                </a:lnTo>
                <a:lnTo>
                  <a:pt x="406785" y="64992"/>
                </a:lnTo>
                <a:lnTo>
                  <a:pt x="419163" y="64050"/>
                </a:lnTo>
                <a:lnTo>
                  <a:pt x="429274" y="69898"/>
                </a:lnTo>
                <a:lnTo>
                  <a:pt x="438403" y="83667"/>
                </a:lnTo>
                <a:lnTo>
                  <a:pt x="446820" y="94932"/>
                </a:lnTo>
                <a:close/>
              </a:path>
              <a:path w="474345" h="474345">
                <a:moveTo>
                  <a:pt x="118465" y="131127"/>
                </a:moveTo>
                <a:lnTo>
                  <a:pt x="70916" y="106997"/>
                </a:lnTo>
                <a:lnTo>
                  <a:pt x="69029" y="101907"/>
                </a:lnTo>
                <a:lnTo>
                  <a:pt x="150951" y="101907"/>
                </a:lnTo>
                <a:lnTo>
                  <a:pt x="136307" y="113532"/>
                </a:lnTo>
                <a:lnTo>
                  <a:pt x="118465" y="131127"/>
                </a:lnTo>
                <a:close/>
              </a:path>
              <a:path w="474345" h="474345">
                <a:moveTo>
                  <a:pt x="452490" y="367652"/>
                </a:moveTo>
                <a:lnTo>
                  <a:pt x="415035" y="367652"/>
                </a:lnTo>
                <a:lnTo>
                  <a:pt x="415035" y="355587"/>
                </a:lnTo>
                <a:lnTo>
                  <a:pt x="438403" y="332257"/>
                </a:lnTo>
                <a:lnTo>
                  <a:pt x="438215" y="323397"/>
                </a:lnTo>
                <a:lnTo>
                  <a:pt x="436892" y="315668"/>
                </a:lnTo>
                <a:lnTo>
                  <a:pt x="433303" y="310201"/>
                </a:lnTo>
                <a:lnTo>
                  <a:pt x="426313" y="308127"/>
                </a:lnTo>
                <a:lnTo>
                  <a:pt x="390855" y="284797"/>
                </a:lnTo>
                <a:lnTo>
                  <a:pt x="390855" y="177787"/>
                </a:lnTo>
                <a:lnTo>
                  <a:pt x="426313" y="154457"/>
                </a:lnTo>
                <a:lnTo>
                  <a:pt x="433303" y="152396"/>
                </a:lnTo>
                <a:lnTo>
                  <a:pt x="436892" y="147016"/>
                </a:lnTo>
                <a:lnTo>
                  <a:pt x="438215" y="139525"/>
                </a:lnTo>
                <a:lnTo>
                  <a:pt x="438403" y="131127"/>
                </a:lnTo>
                <a:lnTo>
                  <a:pt x="415035" y="106997"/>
                </a:lnTo>
                <a:lnTo>
                  <a:pt x="413146" y="105300"/>
                </a:lnTo>
                <a:lnTo>
                  <a:pt x="408990" y="102473"/>
                </a:lnTo>
                <a:lnTo>
                  <a:pt x="404834" y="101907"/>
                </a:lnTo>
                <a:lnTo>
                  <a:pt x="452031" y="101907"/>
                </a:lnTo>
                <a:lnTo>
                  <a:pt x="473862" y="131127"/>
                </a:lnTo>
                <a:lnTo>
                  <a:pt x="473766" y="139525"/>
                </a:lnTo>
                <a:lnTo>
                  <a:pt x="473640" y="147016"/>
                </a:lnTo>
                <a:lnTo>
                  <a:pt x="472452" y="158681"/>
                </a:lnTo>
                <a:lnTo>
                  <a:pt x="469104" y="168687"/>
                </a:lnTo>
                <a:lnTo>
                  <a:pt x="462584" y="177787"/>
                </a:lnTo>
                <a:lnTo>
                  <a:pt x="426313" y="201929"/>
                </a:lnTo>
                <a:lnTo>
                  <a:pt x="426313" y="272719"/>
                </a:lnTo>
                <a:lnTo>
                  <a:pt x="462584" y="284797"/>
                </a:lnTo>
                <a:lnTo>
                  <a:pt x="473686" y="321334"/>
                </a:lnTo>
                <a:lnTo>
                  <a:pt x="473862" y="332257"/>
                </a:lnTo>
                <a:lnTo>
                  <a:pt x="452490" y="367652"/>
                </a:lnTo>
                <a:close/>
              </a:path>
              <a:path w="474345" h="474345">
                <a:moveTo>
                  <a:pt x="236931" y="308127"/>
                </a:moveTo>
                <a:lnTo>
                  <a:pt x="203901" y="302041"/>
                </a:lnTo>
                <a:lnTo>
                  <a:pt x="177596" y="285999"/>
                </a:lnTo>
                <a:lnTo>
                  <a:pt x="160207" y="263320"/>
                </a:lnTo>
                <a:lnTo>
                  <a:pt x="153924" y="237324"/>
                </a:lnTo>
                <a:lnTo>
                  <a:pt x="160207" y="204354"/>
                </a:lnTo>
                <a:lnTo>
                  <a:pt x="177596" y="178093"/>
                </a:lnTo>
                <a:lnTo>
                  <a:pt x="203901" y="160731"/>
                </a:lnTo>
                <a:lnTo>
                  <a:pt x="236931" y="154457"/>
                </a:lnTo>
                <a:lnTo>
                  <a:pt x="269960" y="160731"/>
                </a:lnTo>
                <a:lnTo>
                  <a:pt x="296265" y="178093"/>
                </a:lnTo>
                <a:lnTo>
                  <a:pt x="304060" y="189864"/>
                </a:lnTo>
                <a:lnTo>
                  <a:pt x="236931" y="189864"/>
                </a:lnTo>
                <a:lnTo>
                  <a:pt x="219643" y="192303"/>
                </a:lnTo>
                <a:lnTo>
                  <a:pt x="204393" y="200321"/>
                </a:lnTo>
                <a:lnTo>
                  <a:pt x="193525" y="214977"/>
                </a:lnTo>
                <a:lnTo>
                  <a:pt x="189382" y="237324"/>
                </a:lnTo>
                <a:lnTo>
                  <a:pt x="193525" y="254584"/>
                </a:lnTo>
                <a:lnTo>
                  <a:pt x="204393" y="269809"/>
                </a:lnTo>
                <a:lnTo>
                  <a:pt x="219643" y="280660"/>
                </a:lnTo>
                <a:lnTo>
                  <a:pt x="236931" y="284797"/>
                </a:lnTo>
                <a:lnTo>
                  <a:pt x="297187" y="284797"/>
                </a:lnTo>
                <a:lnTo>
                  <a:pt x="296265" y="285999"/>
                </a:lnTo>
                <a:lnTo>
                  <a:pt x="269960" y="302041"/>
                </a:lnTo>
                <a:lnTo>
                  <a:pt x="236931" y="308127"/>
                </a:lnTo>
                <a:close/>
              </a:path>
              <a:path w="474345" h="474345">
                <a:moveTo>
                  <a:pt x="297187" y="284797"/>
                </a:moveTo>
                <a:lnTo>
                  <a:pt x="236931" y="284797"/>
                </a:lnTo>
                <a:lnTo>
                  <a:pt x="254561" y="280660"/>
                </a:lnTo>
                <a:lnTo>
                  <a:pt x="269773" y="269809"/>
                </a:lnTo>
                <a:lnTo>
                  <a:pt x="280450" y="254584"/>
                </a:lnTo>
                <a:lnTo>
                  <a:pt x="284479" y="237324"/>
                </a:lnTo>
                <a:lnTo>
                  <a:pt x="280450" y="214977"/>
                </a:lnTo>
                <a:lnTo>
                  <a:pt x="269773" y="200321"/>
                </a:lnTo>
                <a:lnTo>
                  <a:pt x="254561" y="192303"/>
                </a:lnTo>
                <a:lnTo>
                  <a:pt x="236931" y="189864"/>
                </a:lnTo>
                <a:lnTo>
                  <a:pt x="304060" y="189864"/>
                </a:lnTo>
                <a:lnTo>
                  <a:pt x="313655" y="204354"/>
                </a:lnTo>
                <a:lnTo>
                  <a:pt x="319938" y="237324"/>
                </a:lnTo>
                <a:lnTo>
                  <a:pt x="313655" y="263320"/>
                </a:lnTo>
                <a:lnTo>
                  <a:pt x="297187" y="284797"/>
                </a:lnTo>
                <a:close/>
              </a:path>
              <a:path w="474345" h="474345">
                <a:moveTo>
                  <a:pt x="148682" y="367652"/>
                </a:moveTo>
                <a:lnTo>
                  <a:pt x="70916" y="367652"/>
                </a:lnTo>
                <a:lnTo>
                  <a:pt x="118465" y="343522"/>
                </a:lnTo>
                <a:lnTo>
                  <a:pt x="136307" y="359535"/>
                </a:lnTo>
                <a:lnTo>
                  <a:pt x="148682" y="367652"/>
                </a:lnTo>
                <a:close/>
              </a:path>
              <a:path w="474345" h="474345">
                <a:moveTo>
                  <a:pt x="295757" y="438454"/>
                </a:moveTo>
                <a:lnTo>
                  <a:pt x="249021" y="438454"/>
                </a:lnTo>
                <a:lnTo>
                  <a:pt x="257773" y="436569"/>
                </a:lnTo>
                <a:lnTo>
                  <a:pt x="265239" y="432422"/>
                </a:lnTo>
                <a:lnTo>
                  <a:pt x="270438" y="428274"/>
                </a:lnTo>
                <a:lnTo>
                  <a:pt x="272389" y="426389"/>
                </a:lnTo>
                <a:lnTo>
                  <a:pt x="272389" y="390982"/>
                </a:lnTo>
                <a:lnTo>
                  <a:pt x="297032" y="382212"/>
                </a:lnTo>
                <a:lnTo>
                  <a:pt x="318427" y="372081"/>
                </a:lnTo>
                <a:lnTo>
                  <a:pt x="337554" y="359535"/>
                </a:lnTo>
                <a:lnTo>
                  <a:pt x="355396" y="343522"/>
                </a:lnTo>
                <a:lnTo>
                  <a:pt x="402945" y="367652"/>
                </a:lnTo>
                <a:lnTo>
                  <a:pt x="452490" y="367652"/>
                </a:lnTo>
                <a:lnTo>
                  <a:pt x="445198" y="379729"/>
                </a:lnTo>
                <a:lnTo>
                  <a:pt x="355396" y="379729"/>
                </a:lnTo>
                <a:lnTo>
                  <a:pt x="344377" y="388310"/>
                </a:lnTo>
                <a:lnTo>
                  <a:pt x="330111" y="397122"/>
                </a:lnTo>
                <a:lnTo>
                  <a:pt x="313577" y="406086"/>
                </a:lnTo>
                <a:lnTo>
                  <a:pt x="295757" y="415124"/>
                </a:lnTo>
                <a:lnTo>
                  <a:pt x="295757" y="438454"/>
                </a:lnTo>
                <a:close/>
              </a:path>
              <a:path w="474345" h="474345">
                <a:moveTo>
                  <a:pt x="272389" y="473849"/>
                </a:moveTo>
                <a:lnTo>
                  <a:pt x="201472" y="473849"/>
                </a:lnTo>
                <a:lnTo>
                  <a:pt x="192593" y="470015"/>
                </a:lnTo>
                <a:lnTo>
                  <a:pt x="184848" y="460676"/>
                </a:lnTo>
                <a:lnTo>
                  <a:pt x="179370" y="449075"/>
                </a:lnTo>
                <a:lnTo>
                  <a:pt x="177291" y="438454"/>
                </a:lnTo>
                <a:lnTo>
                  <a:pt x="177291" y="415124"/>
                </a:lnTo>
                <a:lnTo>
                  <a:pt x="159942" y="406086"/>
                </a:lnTo>
                <a:lnTo>
                  <a:pt x="143649" y="397122"/>
                </a:lnTo>
                <a:lnTo>
                  <a:pt x="129471" y="388310"/>
                </a:lnTo>
                <a:lnTo>
                  <a:pt x="118465" y="379729"/>
                </a:lnTo>
                <a:lnTo>
                  <a:pt x="171586" y="379729"/>
                </a:lnTo>
                <a:lnTo>
                  <a:pt x="176830" y="382212"/>
                </a:lnTo>
                <a:lnTo>
                  <a:pt x="201472" y="390982"/>
                </a:lnTo>
                <a:lnTo>
                  <a:pt x="201472" y="426389"/>
                </a:lnTo>
                <a:lnTo>
                  <a:pt x="203538" y="428274"/>
                </a:lnTo>
                <a:lnTo>
                  <a:pt x="208927" y="432422"/>
                </a:lnTo>
                <a:lnTo>
                  <a:pt x="216431" y="436569"/>
                </a:lnTo>
                <a:lnTo>
                  <a:pt x="224840" y="438454"/>
                </a:lnTo>
                <a:lnTo>
                  <a:pt x="295757" y="438454"/>
                </a:lnTo>
                <a:lnTo>
                  <a:pt x="293806" y="449075"/>
                </a:lnTo>
                <a:lnTo>
                  <a:pt x="288607" y="460676"/>
                </a:lnTo>
                <a:lnTo>
                  <a:pt x="281141" y="470015"/>
                </a:lnTo>
                <a:lnTo>
                  <a:pt x="272389" y="473849"/>
                </a:lnTo>
                <a:close/>
              </a:path>
              <a:path w="474345" h="474345">
                <a:moveTo>
                  <a:pt x="390855" y="403059"/>
                </a:moveTo>
                <a:lnTo>
                  <a:pt x="355396" y="379729"/>
                </a:lnTo>
                <a:lnTo>
                  <a:pt x="445198" y="379729"/>
                </a:lnTo>
                <a:lnTo>
                  <a:pt x="406785" y="402871"/>
                </a:lnTo>
                <a:lnTo>
                  <a:pt x="390855" y="403059"/>
                </a:lnTo>
                <a:close/>
              </a:path>
            </a:pathLst>
          </a:custGeom>
          <a:solidFill>
            <a:srgbClr val="FFFFFF"/>
          </a:solidFill>
        </p:spPr>
        <p:txBody>
          <a:bodyPr wrap="square" lIns="0" tIns="0" rIns="0" bIns="0" rtlCol="0"/>
          <a:lstStyle/>
          <a:p/>
        </p:txBody>
      </p:sp>
      <p:sp>
        <p:nvSpPr>
          <p:cNvPr id="72" name="object 32"/>
          <p:cNvSpPr txBox="1"/>
          <p:nvPr/>
        </p:nvSpPr>
        <p:spPr>
          <a:xfrm>
            <a:off x="7064222" y="1544495"/>
            <a:ext cx="1860550" cy="735330"/>
          </a:xfrm>
          <a:prstGeom prst="rect">
            <a:avLst/>
          </a:prstGeom>
        </p:spPr>
        <p:txBody>
          <a:bodyPr vert="horz" wrap="square" lIns="0" tIns="69215" rIns="0" bIns="0" rtlCol="0">
            <a:spAutoFit/>
          </a:bodyPr>
          <a:lstStyle/>
          <a:p>
            <a:pPr marL="12700">
              <a:lnSpc>
                <a:spcPct val="100000"/>
              </a:lnSpc>
              <a:spcBef>
                <a:spcPts val="545"/>
              </a:spcBef>
            </a:pPr>
            <a:r>
              <a:rPr sz="1600" b="1" dirty="0">
                <a:latin typeface="微软雅黑" panose="020B0503020204020204" pitchFamily="34" charset="-122"/>
                <a:cs typeface="微软雅黑" panose="020B0503020204020204" pitchFamily="34" charset="-122"/>
              </a:rPr>
              <a:t>数据治理持久</a:t>
            </a:r>
            <a:r>
              <a:rPr sz="1600" b="1" spc="-5" dirty="0">
                <a:latin typeface="微软雅黑" panose="020B0503020204020204" pitchFamily="34" charset="-122"/>
                <a:cs typeface="微软雅黑" panose="020B0503020204020204" pitchFamily="34" charset="-122"/>
              </a:rPr>
              <a:t>化</a:t>
            </a:r>
            <a:endParaRPr sz="1600">
              <a:latin typeface="微软雅黑" panose="020B0503020204020204" pitchFamily="34" charset="-122"/>
              <a:cs typeface="微软雅黑" panose="020B0503020204020204" pitchFamily="34" charset="-122"/>
            </a:endParaRPr>
          </a:p>
          <a:p>
            <a:pPr marL="18415" marR="5080">
              <a:lnSpc>
                <a:spcPct val="100000"/>
              </a:lnSpc>
              <a:spcBef>
                <a:spcPts val="340"/>
              </a:spcBef>
            </a:pPr>
            <a:r>
              <a:rPr sz="1200" dirty="0">
                <a:latin typeface="微软雅黑" panose="020B0503020204020204" pitchFamily="34" charset="-122"/>
                <a:cs typeface="微软雅黑" panose="020B0503020204020204" pitchFamily="34" charset="-122"/>
              </a:rPr>
              <a:t>对数据治理工作持久化，一 次治理，永久治理。</a:t>
            </a:r>
            <a:endParaRPr sz="1200">
              <a:latin typeface="微软雅黑" panose="020B0503020204020204" pitchFamily="34" charset="-122"/>
              <a:cs typeface="微软雅黑" panose="020B0503020204020204" pitchFamily="34" charset="-122"/>
            </a:endParaRPr>
          </a:p>
        </p:txBody>
      </p:sp>
      <p:sp>
        <p:nvSpPr>
          <p:cNvPr id="73" name="object 33"/>
          <p:cNvSpPr txBox="1"/>
          <p:nvPr/>
        </p:nvSpPr>
        <p:spPr>
          <a:xfrm>
            <a:off x="7070267" y="2253995"/>
            <a:ext cx="1873250" cy="463550"/>
          </a:xfrm>
          <a:prstGeom prst="rect">
            <a:avLst/>
          </a:prstGeom>
        </p:spPr>
        <p:txBody>
          <a:bodyPr vert="horz" wrap="square" lIns="0" tIns="48895" rIns="0" bIns="0" rtlCol="0">
            <a:spAutoFit/>
          </a:bodyPr>
          <a:lstStyle/>
          <a:p>
            <a:pPr marL="184150" indent="-171450">
              <a:lnSpc>
                <a:spcPct val="100000"/>
              </a:lnSpc>
              <a:spcBef>
                <a:spcPts val="3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数据治理工作日常化</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元数据和标准化治理维护</a:t>
            </a:r>
            <a:endParaRPr sz="1200">
              <a:latin typeface="微软雅黑" panose="020B0503020204020204" pitchFamily="34" charset="-122"/>
              <a:cs typeface="微软雅黑" panose="020B0503020204020204" pitchFamily="34" charset="-122"/>
            </a:endParaRPr>
          </a:p>
        </p:txBody>
      </p:sp>
      <p:sp>
        <p:nvSpPr>
          <p:cNvPr id="74" name="object 34"/>
          <p:cNvSpPr txBox="1"/>
          <p:nvPr/>
        </p:nvSpPr>
        <p:spPr>
          <a:xfrm>
            <a:off x="7070267" y="2655950"/>
            <a:ext cx="1873250" cy="463550"/>
          </a:xfrm>
          <a:prstGeom prst="rect">
            <a:avLst/>
          </a:prstGeom>
        </p:spPr>
        <p:txBody>
          <a:bodyPr vert="horz" wrap="square" lIns="0" tIns="48895" rIns="0" bIns="0" rtlCol="0">
            <a:spAutoFit/>
          </a:bodyPr>
          <a:lstStyle/>
          <a:p>
            <a:pPr marL="184150">
              <a:lnSpc>
                <a:spcPct val="100000"/>
              </a:lnSpc>
              <a:spcBef>
                <a:spcPts val="385"/>
              </a:spcBef>
            </a:pPr>
            <a:r>
              <a:rPr sz="1200" dirty="0">
                <a:latin typeface="微软雅黑" panose="020B0503020204020204" pitchFamily="34" charset="-122"/>
                <a:cs typeface="微软雅黑" panose="020B0503020204020204" pitchFamily="34" charset="-122"/>
              </a:rPr>
              <a:t>更新</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285"/>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新类型数据的自动化治理</a:t>
            </a:r>
            <a:endParaRPr sz="1200">
              <a:latin typeface="微软雅黑" panose="020B0503020204020204" pitchFamily="34" charset="-122"/>
              <a:cs typeface="微软雅黑" panose="020B0503020204020204" pitchFamily="34" charset="-122"/>
            </a:endParaRPr>
          </a:p>
        </p:txBody>
      </p:sp>
      <p:sp>
        <p:nvSpPr>
          <p:cNvPr id="75" name="object 35"/>
          <p:cNvSpPr/>
          <p:nvPr/>
        </p:nvSpPr>
        <p:spPr>
          <a:xfrm>
            <a:off x="7514826" y="3636362"/>
            <a:ext cx="1017905" cy="989965"/>
          </a:xfrm>
          <a:custGeom>
            <a:avLst/>
            <a:gdLst/>
            <a:ahLst/>
            <a:cxnLst/>
            <a:rect l="l" t="t" r="r" b="b"/>
            <a:pathLst>
              <a:path w="1017904" h="989964">
                <a:moveTo>
                  <a:pt x="531815" y="989589"/>
                </a:moveTo>
                <a:lnTo>
                  <a:pt x="485822" y="989589"/>
                </a:lnTo>
                <a:lnTo>
                  <a:pt x="439981" y="985573"/>
                </a:lnTo>
                <a:lnTo>
                  <a:pt x="394592" y="977540"/>
                </a:lnTo>
                <a:lnTo>
                  <a:pt x="349959" y="965490"/>
                </a:lnTo>
                <a:lnTo>
                  <a:pt x="306382" y="949425"/>
                </a:lnTo>
                <a:lnTo>
                  <a:pt x="264164" y="929342"/>
                </a:lnTo>
                <a:lnTo>
                  <a:pt x="223607" y="905244"/>
                </a:lnTo>
                <a:lnTo>
                  <a:pt x="185013" y="877128"/>
                </a:lnTo>
                <a:lnTo>
                  <a:pt x="148683" y="844997"/>
                </a:lnTo>
                <a:lnTo>
                  <a:pt x="115642" y="809669"/>
                </a:lnTo>
                <a:lnTo>
                  <a:pt x="86731" y="772139"/>
                </a:lnTo>
                <a:lnTo>
                  <a:pt x="61951" y="732701"/>
                </a:lnTo>
                <a:lnTo>
                  <a:pt x="41300" y="691647"/>
                </a:lnTo>
                <a:lnTo>
                  <a:pt x="24780" y="649272"/>
                </a:lnTo>
                <a:lnTo>
                  <a:pt x="12390" y="605870"/>
                </a:lnTo>
                <a:lnTo>
                  <a:pt x="4130" y="561733"/>
                </a:lnTo>
                <a:lnTo>
                  <a:pt x="0" y="517156"/>
                </a:lnTo>
                <a:lnTo>
                  <a:pt x="0" y="472432"/>
                </a:lnTo>
                <a:lnTo>
                  <a:pt x="4130" y="427855"/>
                </a:lnTo>
                <a:lnTo>
                  <a:pt x="12390" y="383719"/>
                </a:lnTo>
                <a:lnTo>
                  <a:pt x="24780" y="340316"/>
                </a:lnTo>
                <a:lnTo>
                  <a:pt x="41300" y="297941"/>
                </a:lnTo>
                <a:lnTo>
                  <a:pt x="61951" y="256888"/>
                </a:lnTo>
                <a:lnTo>
                  <a:pt x="86731" y="217449"/>
                </a:lnTo>
                <a:lnTo>
                  <a:pt x="115642" y="179919"/>
                </a:lnTo>
                <a:lnTo>
                  <a:pt x="148683" y="144592"/>
                </a:lnTo>
                <a:lnTo>
                  <a:pt x="185013" y="112460"/>
                </a:lnTo>
                <a:lnTo>
                  <a:pt x="223607" y="84345"/>
                </a:lnTo>
                <a:lnTo>
                  <a:pt x="264164" y="60246"/>
                </a:lnTo>
                <a:lnTo>
                  <a:pt x="306382" y="40164"/>
                </a:lnTo>
                <a:lnTo>
                  <a:pt x="349959" y="24098"/>
                </a:lnTo>
                <a:lnTo>
                  <a:pt x="394592" y="12049"/>
                </a:lnTo>
                <a:lnTo>
                  <a:pt x="439981" y="4016"/>
                </a:lnTo>
                <a:lnTo>
                  <a:pt x="485822" y="0"/>
                </a:lnTo>
                <a:lnTo>
                  <a:pt x="531815" y="0"/>
                </a:lnTo>
                <a:lnTo>
                  <a:pt x="577656" y="4016"/>
                </a:lnTo>
                <a:lnTo>
                  <a:pt x="623045" y="12049"/>
                </a:lnTo>
                <a:lnTo>
                  <a:pt x="667680" y="24098"/>
                </a:lnTo>
                <a:lnTo>
                  <a:pt x="711257" y="40164"/>
                </a:lnTo>
                <a:lnTo>
                  <a:pt x="753477" y="60246"/>
                </a:lnTo>
                <a:lnTo>
                  <a:pt x="794035" y="84345"/>
                </a:lnTo>
                <a:lnTo>
                  <a:pt x="832631" y="112460"/>
                </a:lnTo>
                <a:lnTo>
                  <a:pt x="868963" y="144592"/>
                </a:lnTo>
                <a:lnTo>
                  <a:pt x="902004" y="179919"/>
                </a:lnTo>
                <a:lnTo>
                  <a:pt x="930915" y="217449"/>
                </a:lnTo>
                <a:lnTo>
                  <a:pt x="955695" y="256888"/>
                </a:lnTo>
                <a:lnTo>
                  <a:pt x="976346" y="297941"/>
                </a:lnTo>
                <a:lnTo>
                  <a:pt x="992866" y="340316"/>
                </a:lnTo>
                <a:lnTo>
                  <a:pt x="1005256" y="383719"/>
                </a:lnTo>
                <a:lnTo>
                  <a:pt x="1013517" y="427855"/>
                </a:lnTo>
                <a:lnTo>
                  <a:pt x="1017647" y="472432"/>
                </a:lnTo>
                <a:lnTo>
                  <a:pt x="1017647" y="517156"/>
                </a:lnTo>
                <a:lnTo>
                  <a:pt x="1013517" y="561733"/>
                </a:lnTo>
                <a:lnTo>
                  <a:pt x="1005256" y="605870"/>
                </a:lnTo>
                <a:lnTo>
                  <a:pt x="992866" y="649272"/>
                </a:lnTo>
                <a:lnTo>
                  <a:pt x="976346" y="691647"/>
                </a:lnTo>
                <a:lnTo>
                  <a:pt x="955695" y="732701"/>
                </a:lnTo>
                <a:lnTo>
                  <a:pt x="930915" y="772139"/>
                </a:lnTo>
                <a:lnTo>
                  <a:pt x="902004" y="809669"/>
                </a:lnTo>
                <a:lnTo>
                  <a:pt x="868963" y="844997"/>
                </a:lnTo>
                <a:lnTo>
                  <a:pt x="832631" y="877128"/>
                </a:lnTo>
                <a:lnTo>
                  <a:pt x="794035" y="905244"/>
                </a:lnTo>
                <a:lnTo>
                  <a:pt x="753477" y="929342"/>
                </a:lnTo>
                <a:lnTo>
                  <a:pt x="711257" y="949425"/>
                </a:lnTo>
                <a:lnTo>
                  <a:pt x="667680" y="965490"/>
                </a:lnTo>
                <a:lnTo>
                  <a:pt x="623045" y="977540"/>
                </a:lnTo>
                <a:lnTo>
                  <a:pt x="577656" y="985573"/>
                </a:lnTo>
                <a:lnTo>
                  <a:pt x="531815" y="989589"/>
                </a:lnTo>
                <a:close/>
              </a:path>
            </a:pathLst>
          </a:custGeom>
          <a:solidFill>
            <a:srgbClr val="AE0B2A"/>
          </a:solidFill>
        </p:spPr>
        <p:txBody>
          <a:bodyPr wrap="square" lIns="0" tIns="0" rIns="0" bIns="0" rtlCol="0"/>
          <a:lstStyle/>
          <a:p/>
        </p:txBody>
      </p:sp>
      <p:sp>
        <p:nvSpPr>
          <p:cNvPr id="76" name="object 36"/>
          <p:cNvSpPr/>
          <p:nvPr/>
        </p:nvSpPr>
        <p:spPr>
          <a:xfrm>
            <a:off x="7048347" y="3214318"/>
            <a:ext cx="2240915" cy="294640"/>
          </a:xfrm>
          <a:custGeom>
            <a:avLst/>
            <a:gdLst/>
            <a:ahLst/>
            <a:cxnLst/>
            <a:rect l="l" t="t" r="r" b="b"/>
            <a:pathLst>
              <a:path w="2240915" h="294639">
                <a:moveTo>
                  <a:pt x="0" y="0"/>
                </a:moveTo>
                <a:lnTo>
                  <a:pt x="2240673" y="0"/>
                </a:lnTo>
                <a:lnTo>
                  <a:pt x="2240673" y="294639"/>
                </a:lnTo>
                <a:lnTo>
                  <a:pt x="0" y="294639"/>
                </a:lnTo>
                <a:lnTo>
                  <a:pt x="0" y="0"/>
                </a:lnTo>
                <a:close/>
              </a:path>
            </a:pathLst>
          </a:custGeom>
          <a:solidFill>
            <a:srgbClr val="AE0B2A"/>
          </a:solidFill>
        </p:spPr>
        <p:txBody>
          <a:bodyPr wrap="square" lIns="0" tIns="0" rIns="0" bIns="0" rtlCol="0"/>
          <a:lstStyle/>
          <a:p/>
        </p:txBody>
      </p:sp>
      <p:sp>
        <p:nvSpPr>
          <p:cNvPr id="77" name="object 37"/>
          <p:cNvSpPr/>
          <p:nvPr/>
        </p:nvSpPr>
        <p:spPr>
          <a:xfrm>
            <a:off x="7048347" y="3508958"/>
            <a:ext cx="225425" cy="1366520"/>
          </a:xfrm>
          <a:custGeom>
            <a:avLst/>
            <a:gdLst/>
            <a:ahLst/>
            <a:cxnLst/>
            <a:rect l="l" t="t" r="r" b="b"/>
            <a:pathLst>
              <a:path w="225425" h="1366520">
                <a:moveTo>
                  <a:pt x="0" y="0"/>
                </a:moveTo>
                <a:lnTo>
                  <a:pt x="225310" y="0"/>
                </a:lnTo>
                <a:lnTo>
                  <a:pt x="225310" y="1366519"/>
                </a:lnTo>
                <a:lnTo>
                  <a:pt x="0" y="1366519"/>
                </a:lnTo>
                <a:lnTo>
                  <a:pt x="0" y="0"/>
                </a:lnTo>
                <a:close/>
              </a:path>
            </a:pathLst>
          </a:custGeom>
          <a:solidFill>
            <a:srgbClr val="AE0B2A"/>
          </a:solidFill>
        </p:spPr>
        <p:txBody>
          <a:bodyPr wrap="square" lIns="0" tIns="0" rIns="0" bIns="0" rtlCol="0"/>
          <a:lstStyle/>
          <a:p/>
        </p:txBody>
      </p:sp>
      <p:sp>
        <p:nvSpPr>
          <p:cNvPr id="78" name="object 38"/>
          <p:cNvSpPr/>
          <p:nvPr/>
        </p:nvSpPr>
        <p:spPr>
          <a:xfrm>
            <a:off x="7793735" y="3917644"/>
            <a:ext cx="403859" cy="353568"/>
          </a:xfrm>
          <a:prstGeom prst="rect">
            <a:avLst/>
          </a:prstGeom>
          <a:blipFill>
            <a:blip r:embed="rId1" cstate="email"/>
            <a:stretch>
              <a:fillRect/>
            </a:stretch>
          </a:blip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数据资产盘点</a:t>
            </a:r>
            <a:endParaRPr lang="zh-CN" altLang="en-US" dirty="0"/>
          </a:p>
        </p:txBody>
      </p:sp>
      <p:sp>
        <p:nvSpPr>
          <p:cNvPr id="5" name="文本占位符 4"/>
          <p:cNvSpPr>
            <a:spLocks noGrp="1"/>
          </p:cNvSpPr>
          <p:nvPr>
            <p:ph type="body" sz="quarter" idx="16"/>
          </p:nvPr>
        </p:nvSpPr>
        <p:spPr>
          <a:xfrm>
            <a:off x="584994" y="1238665"/>
            <a:ext cx="11022012" cy="731453"/>
          </a:xfrm>
        </p:spPr>
        <p:txBody>
          <a:bodyPr/>
          <a:lstStyle/>
          <a:p>
            <a:r>
              <a:rPr lang="zh-CN" altLang="en-US" dirty="0"/>
              <a:t>在数据治理的实际操作中，</a:t>
            </a:r>
            <a:r>
              <a:rPr lang="zh-CN" altLang="en-US" b="1" dirty="0">
                <a:solidFill>
                  <a:srgbClr val="FF0000"/>
                </a:solidFill>
              </a:rPr>
              <a:t>只有先发现数据，对数据进行有效分类</a:t>
            </a:r>
            <a:r>
              <a:rPr lang="zh-CN" altLang="en-US" dirty="0"/>
              <a:t>，才能避免一刀切的控制方式， 也才能对数据的安全管理采用更加精细的措施，使数据在共享使用和安全使用之间获得平衡。</a:t>
            </a:r>
            <a:endParaRPr lang="zh-CN" altLang="en-US" dirty="0"/>
          </a:p>
          <a:p>
            <a:endParaRPr lang="zh-CN" altLang="en-US" dirty="0"/>
          </a:p>
        </p:txBody>
      </p:sp>
      <p:sp>
        <p:nvSpPr>
          <p:cNvPr id="7" name="object 4"/>
          <p:cNvSpPr txBox="1"/>
          <p:nvPr/>
        </p:nvSpPr>
        <p:spPr>
          <a:xfrm>
            <a:off x="7885237" y="4246193"/>
            <a:ext cx="58991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微软雅黑" panose="020B0503020204020204" pitchFamily="34" charset="-122"/>
                <a:cs typeface="微软雅黑" panose="020B0503020204020204" pitchFamily="34" charset="-122"/>
              </a:rPr>
              <a:t>0</a:t>
            </a:r>
            <a:r>
              <a:rPr sz="3600" b="1" dirty="0">
                <a:latin typeface="微软雅黑" panose="020B0503020204020204" pitchFamily="34" charset="-122"/>
                <a:cs typeface="微软雅黑" panose="020B0503020204020204" pitchFamily="34" charset="-122"/>
              </a:rPr>
              <a:t>4</a:t>
            </a:r>
            <a:endParaRPr sz="3600">
              <a:latin typeface="微软雅黑" panose="020B0503020204020204" pitchFamily="34" charset="-122"/>
              <a:cs typeface="微软雅黑" panose="020B0503020204020204" pitchFamily="34" charset="-122"/>
            </a:endParaRPr>
          </a:p>
        </p:txBody>
      </p:sp>
      <p:sp>
        <p:nvSpPr>
          <p:cNvPr id="8" name="object 5"/>
          <p:cNvSpPr/>
          <p:nvPr/>
        </p:nvSpPr>
        <p:spPr>
          <a:xfrm>
            <a:off x="1749803" y="2322955"/>
            <a:ext cx="2370455" cy="114300"/>
          </a:xfrm>
          <a:custGeom>
            <a:avLst/>
            <a:gdLst/>
            <a:ahLst/>
            <a:cxnLst/>
            <a:rect l="l" t="t" r="r" b="b"/>
            <a:pathLst>
              <a:path w="2370454" h="114300">
                <a:moveTo>
                  <a:pt x="57150" y="114299"/>
                </a:moveTo>
                <a:lnTo>
                  <a:pt x="34900" y="109810"/>
                </a:lnTo>
                <a:lnTo>
                  <a:pt x="16735" y="97564"/>
                </a:lnTo>
                <a:lnTo>
                  <a:pt x="4489" y="79399"/>
                </a:lnTo>
                <a:lnTo>
                  <a:pt x="0" y="57149"/>
                </a:lnTo>
                <a:lnTo>
                  <a:pt x="4489" y="34906"/>
                </a:lnTo>
                <a:lnTo>
                  <a:pt x="16735" y="16740"/>
                </a:lnTo>
                <a:lnTo>
                  <a:pt x="34900" y="4491"/>
                </a:lnTo>
                <a:lnTo>
                  <a:pt x="57150" y="0"/>
                </a:lnTo>
                <a:lnTo>
                  <a:pt x="79393" y="4491"/>
                </a:lnTo>
                <a:lnTo>
                  <a:pt x="97559" y="16740"/>
                </a:lnTo>
                <a:lnTo>
                  <a:pt x="109808" y="34906"/>
                </a:lnTo>
                <a:lnTo>
                  <a:pt x="110453" y="38099"/>
                </a:lnTo>
                <a:lnTo>
                  <a:pt x="57150" y="38099"/>
                </a:lnTo>
                <a:lnTo>
                  <a:pt x="57150" y="76199"/>
                </a:lnTo>
                <a:lnTo>
                  <a:pt x="110454" y="76199"/>
                </a:lnTo>
                <a:lnTo>
                  <a:pt x="109808" y="79399"/>
                </a:lnTo>
                <a:lnTo>
                  <a:pt x="97559" y="97564"/>
                </a:lnTo>
                <a:lnTo>
                  <a:pt x="79393" y="109810"/>
                </a:lnTo>
                <a:lnTo>
                  <a:pt x="57150" y="114299"/>
                </a:lnTo>
                <a:close/>
              </a:path>
              <a:path w="2370454" h="114300">
                <a:moveTo>
                  <a:pt x="2256091" y="114299"/>
                </a:moveTo>
                <a:lnTo>
                  <a:pt x="2256091" y="0"/>
                </a:lnTo>
                <a:lnTo>
                  <a:pt x="2332291" y="38099"/>
                </a:lnTo>
                <a:lnTo>
                  <a:pt x="2284666" y="38099"/>
                </a:lnTo>
                <a:lnTo>
                  <a:pt x="2284666" y="76199"/>
                </a:lnTo>
                <a:lnTo>
                  <a:pt x="2332291" y="76199"/>
                </a:lnTo>
                <a:lnTo>
                  <a:pt x="2256091" y="114299"/>
                </a:lnTo>
                <a:close/>
              </a:path>
              <a:path w="2370454" h="114300">
                <a:moveTo>
                  <a:pt x="110454" y="76199"/>
                </a:moveTo>
                <a:lnTo>
                  <a:pt x="57150" y="76199"/>
                </a:lnTo>
                <a:lnTo>
                  <a:pt x="57150" y="38099"/>
                </a:lnTo>
                <a:lnTo>
                  <a:pt x="110453" y="38099"/>
                </a:lnTo>
                <a:lnTo>
                  <a:pt x="114300" y="57149"/>
                </a:lnTo>
                <a:lnTo>
                  <a:pt x="110454" y="76199"/>
                </a:lnTo>
                <a:close/>
              </a:path>
              <a:path w="2370454" h="114300">
                <a:moveTo>
                  <a:pt x="2256091" y="76199"/>
                </a:moveTo>
                <a:lnTo>
                  <a:pt x="110454" y="76199"/>
                </a:lnTo>
                <a:lnTo>
                  <a:pt x="114300" y="57149"/>
                </a:lnTo>
                <a:lnTo>
                  <a:pt x="110453" y="38099"/>
                </a:lnTo>
                <a:lnTo>
                  <a:pt x="2256091" y="38099"/>
                </a:lnTo>
                <a:lnTo>
                  <a:pt x="2256091" y="76199"/>
                </a:lnTo>
                <a:close/>
              </a:path>
              <a:path w="2370454" h="114300">
                <a:moveTo>
                  <a:pt x="2332291" y="76199"/>
                </a:moveTo>
                <a:lnTo>
                  <a:pt x="2284666" y="76199"/>
                </a:lnTo>
                <a:lnTo>
                  <a:pt x="2284666" y="38099"/>
                </a:lnTo>
                <a:lnTo>
                  <a:pt x="2332291" y="38099"/>
                </a:lnTo>
                <a:lnTo>
                  <a:pt x="2370391" y="57149"/>
                </a:lnTo>
                <a:lnTo>
                  <a:pt x="2332291" y="76199"/>
                </a:lnTo>
                <a:close/>
              </a:path>
            </a:pathLst>
          </a:custGeom>
          <a:solidFill>
            <a:srgbClr val="29B8A6"/>
          </a:solidFill>
        </p:spPr>
        <p:txBody>
          <a:bodyPr wrap="square" lIns="0" tIns="0" rIns="0" bIns="0" rtlCol="0"/>
          <a:lstStyle/>
          <a:p/>
        </p:txBody>
      </p:sp>
      <p:sp>
        <p:nvSpPr>
          <p:cNvPr id="9" name="object 6"/>
          <p:cNvSpPr/>
          <p:nvPr/>
        </p:nvSpPr>
        <p:spPr>
          <a:xfrm>
            <a:off x="5245821" y="2322955"/>
            <a:ext cx="2370455" cy="114300"/>
          </a:xfrm>
          <a:custGeom>
            <a:avLst/>
            <a:gdLst/>
            <a:ahLst/>
            <a:cxnLst/>
            <a:rect l="l" t="t" r="r" b="b"/>
            <a:pathLst>
              <a:path w="2370454" h="114300">
                <a:moveTo>
                  <a:pt x="57150" y="114299"/>
                </a:moveTo>
                <a:lnTo>
                  <a:pt x="34906" y="109810"/>
                </a:lnTo>
                <a:lnTo>
                  <a:pt x="16740" y="97564"/>
                </a:lnTo>
                <a:lnTo>
                  <a:pt x="4491" y="79399"/>
                </a:lnTo>
                <a:lnTo>
                  <a:pt x="0" y="57149"/>
                </a:lnTo>
                <a:lnTo>
                  <a:pt x="4491" y="34906"/>
                </a:lnTo>
                <a:lnTo>
                  <a:pt x="16740" y="16740"/>
                </a:lnTo>
                <a:lnTo>
                  <a:pt x="34906" y="4491"/>
                </a:lnTo>
                <a:lnTo>
                  <a:pt x="57150" y="0"/>
                </a:lnTo>
                <a:lnTo>
                  <a:pt x="79399" y="4491"/>
                </a:lnTo>
                <a:lnTo>
                  <a:pt x="97564" y="16740"/>
                </a:lnTo>
                <a:lnTo>
                  <a:pt x="109810" y="34906"/>
                </a:lnTo>
                <a:lnTo>
                  <a:pt x="110454" y="38099"/>
                </a:lnTo>
                <a:lnTo>
                  <a:pt x="57150" y="38099"/>
                </a:lnTo>
                <a:lnTo>
                  <a:pt x="57150" y="76199"/>
                </a:lnTo>
                <a:lnTo>
                  <a:pt x="110455" y="76199"/>
                </a:lnTo>
                <a:lnTo>
                  <a:pt x="109810" y="79399"/>
                </a:lnTo>
                <a:lnTo>
                  <a:pt x="97564" y="97564"/>
                </a:lnTo>
                <a:lnTo>
                  <a:pt x="79399" y="109810"/>
                </a:lnTo>
                <a:lnTo>
                  <a:pt x="57150" y="114299"/>
                </a:lnTo>
                <a:close/>
              </a:path>
              <a:path w="2370454" h="114300">
                <a:moveTo>
                  <a:pt x="2256104" y="114299"/>
                </a:moveTo>
                <a:lnTo>
                  <a:pt x="2256104" y="0"/>
                </a:lnTo>
                <a:lnTo>
                  <a:pt x="2332304" y="38099"/>
                </a:lnTo>
                <a:lnTo>
                  <a:pt x="2284679" y="38099"/>
                </a:lnTo>
                <a:lnTo>
                  <a:pt x="2284679" y="76199"/>
                </a:lnTo>
                <a:lnTo>
                  <a:pt x="2332304" y="76199"/>
                </a:lnTo>
                <a:lnTo>
                  <a:pt x="2256104" y="114299"/>
                </a:lnTo>
                <a:close/>
              </a:path>
              <a:path w="2370454" h="114300">
                <a:moveTo>
                  <a:pt x="110455" y="76199"/>
                </a:moveTo>
                <a:lnTo>
                  <a:pt x="57150" y="76199"/>
                </a:lnTo>
                <a:lnTo>
                  <a:pt x="57150" y="38099"/>
                </a:lnTo>
                <a:lnTo>
                  <a:pt x="110454" y="38099"/>
                </a:lnTo>
                <a:lnTo>
                  <a:pt x="114300" y="57149"/>
                </a:lnTo>
                <a:lnTo>
                  <a:pt x="110455" y="76199"/>
                </a:lnTo>
                <a:close/>
              </a:path>
              <a:path w="2370454" h="114300">
                <a:moveTo>
                  <a:pt x="2256104" y="76199"/>
                </a:moveTo>
                <a:lnTo>
                  <a:pt x="110455" y="76199"/>
                </a:lnTo>
                <a:lnTo>
                  <a:pt x="114300" y="57149"/>
                </a:lnTo>
                <a:lnTo>
                  <a:pt x="110454" y="38099"/>
                </a:lnTo>
                <a:lnTo>
                  <a:pt x="2256104" y="38099"/>
                </a:lnTo>
                <a:lnTo>
                  <a:pt x="2256104" y="76199"/>
                </a:lnTo>
                <a:close/>
              </a:path>
              <a:path w="2370454" h="114300">
                <a:moveTo>
                  <a:pt x="2332304" y="76199"/>
                </a:moveTo>
                <a:lnTo>
                  <a:pt x="2284679" y="76199"/>
                </a:lnTo>
                <a:lnTo>
                  <a:pt x="2284679" y="38099"/>
                </a:lnTo>
                <a:lnTo>
                  <a:pt x="2332304" y="38099"/>
                </a:lnTo>
                <a:lnTo>
                  <a:pt x="2370404" y="57149"/>
                </a:lnTo>
                <a:lnTo>
                  <a:pt x="2332304" y="76199"/>
                </a:lnTo>
                <a:close/>
              </a:path>
            </a:pathLst>
          </a:custGeom>
          <a:solidFill>
            <a:srgbClr val="F47163"/>
          </a:solidFill>
        </p:spPr>
        <p:txBody>
          <a:bodyPr wrap="square" lIns="0" tIns="0" rIns="0" bIns="0" rtlCol="0"/>
          <a:lstStyle/>
          <a:p/>
        </p:txBody>
      </p:sp>
      <p:sp>
        <p:nvSpPr>
          <p:cNvPr id="10" name="object 7"/>
          <p:cNvSpPr/>
          <p:nvPr/>
        </p:nvSpPr>
        <p:spPr>
          <a:xfrm>
            <a:off x="8714801" y="2322955"/>
            <a:ext cx="2389505" cy="114300"/>
          </a:xfrm>
          <a:custGeom>
            <a:avLst/>
            <a:gdLst/>
            <a:ahLst/>
            <a:cxnLst/>
            <a:rect l="l" t="t" r="r" b="b"/>
            <a:pathLst>
              <a:path w="2389504" h="114300">
                <a:moveTo>
                  <a:pt x="57150" y="114299"/>
                </a:moveTo>
                <a:lnTo>
                  <a:pt x="34906" y="109810"/>
                </a:lnTo>
                <a:lnTo>
                  <a:pt x="16740" y="97564"/>
                </a:lnTo>
                <a:lnTo>
                  <a:pt x="4491" y="79399"/>
                </a:lnTo>
                <a:lnTo>
                  <a:pt x="0" y="57149"/>
                </a:lnTo>
                <a:lnTo>
                  <a:pt x="4491" y="34906"/>
                </a:lnTo>
                <a:lnTo>
                  <a:pt x="16740" y="16740"/>
                </a:lnTo>
                <a:lnTo>
                  <a:pt x="34906" y="4491"/>
                </a:lnTo>
                <a:lnTo>
                  <a:pt x="57150" y="0"/>
                </a:lnTo>
                <a:lnTo>
                  <a:pt x="79399" y="4491"/>
                </a:lnTo>
                <a:lnTo>
                  <a:pt x="97564" y="16740"/>
                </a:lnTo>
                <a:lnTo>
                  <a:pt x="109810" y="34906"/>
                </a:lnTo>
                <a:lnTo>
                  <a:pt x="110454" y="38099"/>
                </a:lnTo>
                <a:lnTo>
                  <a:pt x="57150" y="38099"/>
                </a:lnTo>
                <a:lnTo>
                  <a:pt x="57150" y="76199"/>
                </a:lnTo>
                <a:lnTo>
                  <a:pt x="110455" y="76199"/>
                </a:lnTo>
                <a:lnTo>
                  <a:pt x="109810" y="79399"/>
                </a:lnTo>
                <a:lnTo>
                  <a:pt x="97564" y="97564"/>
                </a:lnTo>
                <a:lnTo>
                  <a:pt x="79399" y="109810"/>
                </a:lnTo>
                <a:lnTo>
                  <a:pt x="57150" y="114299"/>
                </a:lnTo>
                <a:close/>
              </a:path>
              <a:path w="2389504" h="114300">
                <a:moveTo>
                  <a:pt x="110455" y="76199"/>
                </a:moveTo>
                <a:lnTo>
                  <a:pt x="57150" y="76199"/>
                </a:lnTo>
                <a:lnTo>
                  <a:pt x="57150" y="38099"/>
                </a:lnTo>
                <a:lnTo>
                  <a:pt x="110454" y="38099"/>
                </a:lnTo>
                <a:lnTo>
                  <a:pt x="114300" y="57149"/>
                </a:lnTo>
                <a:lnTo>
                  <a:pt x="110455" y="76199"/>
                </a:lnTo>
                <a:close/>
              </a:path>
              <a:path w="2389504" h="114300">
                <a:moveTo>
                  <a:pt x="2370404" y="76199"/>
                </a:moveTo>
                <a:lnTo>
                  <a:pt x="110455" y="76199"/>
                </a:lnTo>
                <a:lnTo>
                  <a:pt x="114300" y="57149"/>
                </a:lnTo>
                <a:lnTo>
                  <a:pt x="110454" y="38099"/>
                </a:lnTo>
                <a:lnTo>
                  <a:pt x="2370404" y="38099"/>
                </a:lnTo>
                <a:lnTo>
                  <a:pt x="2373706" y="38392"/>
                </a:lnTo>
                <a:lnTo>
                  <a:pt x="2389454" y="57149"/>
                </a:lnTo>
                <a:lnTo>
                  <a:pt x="2389162" y="60464"/>
                </a:lnTo>
                <a:lnTo>
                  <a:pt x="2373706" y="75920"/>
                </a:lnTo>
                <a:lnTo>
                  <a:pt x="2370404" y="76199"/>
                </a:lnTo>
                <a:close/>
              </a:path>
            </a:pathLst>
          </a:custGeom>
          <a:solidFill>
            <a:srgbClr val="F8D25E"/>
          </a:solidFill>
        </p:spPr>
        <p:txBody>
          <a:bodyPr wrap="square" lIns="0" tIns="0" rIns="0" bIns="0" rtlCol="0"/>
          <a:lstStyle/>
          <a:p/>
        </p:txBody>
      </p:sp>
      <p:sp>
        <p:nvSpPr>
          <p:cNvPr id="11" name="object 8"/>
          <p:cNvSpPr/>
          <p:nvPr/>
        </p:nvSpPr>
        <p:spPr>
          <a:xfrm>
            <a:off x="8638410" y="2380105"/>
            <a:ext cx="2466340" cy="2330450"/>
          </a:xfrm>
          <a:custGeom>
            <a:avLst/>
            <a:gdLst/>
            <a:ahLst/>
            <a:cxnLst/>
            <a:rect l="l" t="t" r="r" b="b"/>
            <a:pathLst>
              <a:path w="2466340" h="2330450">
                <a:moveTo>
                  <a:pt x="2465844" y="2273452"/>
                </a:moveTo>
                <a:lnTo>
                  <a:pt x="2427744" y="2273452"/>
                </a:lnTo>
                <a:lnTo>
                  <a:pt x="2446820" y="2254402"/>
                </a:lnTo>
                <a:lnTo>
                  <a:pt x="2427744" y="2254376"/>
                </a:lnTo>
                <a:lnTo>
                  <a:pt x="2427744" y="0"/>
                </a:lnTo>
                <a:lnTo>
                  <a:pt x="2465844" y="0"/>
                </a:lnTo>
                <a:lnTo>
                  <a:pt x="2465844" y="2273452"/>
                </a:lnTo>
                <a:close/>
              </a:path>
              <a:path w="2466340" h="2330450">
                <a:moveTo>
                  <a:pt x="107276" y="2330246"/>
                </a:moveTo>
                <a:lnTo>
                  <a:pt x="0" y="2260790"/>
                </a:lnTo>
                <a:lnTo>
                  <a:pt x="119938" y="2216657"/>
                </a:lnTo>
                <a:lnTo>
                  <a:pt x="116083" y="2251240"/>
                </a:lnTo>
                <a:lnTo>
                  <a:pt x="85229" y="2251240"/>
                </a:lnTo>
                <a:lnTo>
                  <a:pt x="85178" y="2289340"/>
                </a:lnTo>
                <a:lnTo>
                  <a:pt x="111832" y="2289375"/>
                </a:lnTo>
                <a:lnTo>
                  <a:pt x="107276" y="2330246"/>
                </a:lnTo>
                <a:close/>
              </a:path>
              <a:path w="2466340" h="2330450">
                <a:moveTo>
                  <a:pt x="111832" y="2289375"/>
                </a:moveTo>
                <a:lnTo>
                  <a:pt x="85178" y="2289340"/>
                </a:lnTo>
                <a:lnTo>
                  <a:pt x="85229" y="2251240"/>
                </a:lnTo>
                <a:lnTo>
                  <a:pt x="116079" y="2251281"/>
                </a:lnTo>
                <a:lnTo>
                  <a:pt x="111832" y="2289375"/>
                </a:lnTo>
                <a:close/>
              </a:path>
              <a:path w="2466340" h="2330450">
                <a:moveTo>
                  <a:pt x="116079" y="2251281"/>
                </a:moveTo>
                <a:lnTo>
                  <a:pt x="85229" y="2251240"/>
                </a:lnTo>
                <a:lnTo>
                  <a:pt x="116083" y="2251240"/>
                </a:lnTo>
                <a:close/>
              </a:path>
              <a:path w="2466340" h="2330450">
                <a:moveTo>
                  <a:pt x="2465844" y="2292527"/>
                </a:moveTo>
                <a:lnTo>
                  <a:pt x="111832" y="2289375"/>
                </a:lnTo>
                <a:lnTo>
                  <a:pt x="116079" y="2251281"/>
                </a:lnTo>
                <a:lnTo>
                  <a:pt x="2427744" y="2254376"/>
                </a:lnTo>
                <a:lnTo>
                  <a:pt x="2427744" y="2273452"/>
                </a:lnTo>
                <a:lnTo>
                  <a:pt x="2465844" y="2273452"/>
                </a:lnTo>
                <a:lnTo>
                  <a:pt x="2465844" y="2292527"/>
                </a:lnTo>
                <a:close/>
              </a:path>
              <a:path w="2466340" h="2330450">
                <a:moveTo>
                  <a:pt x="2427744" y="2273452"/>
                </a:moveTo>
                <a:lnTo>
                  <a:pt x="2427744" y="2254376"/>
                </a:lnTo>
                <a:lnTo>
                  <a:pt x="2446820" y="2254402"/>
                </a:lnTo>
                <a:lnTo>
                  <a:pt x="2427744" y="2273452"/>
                </a:lnTo>
                <a:close/>
              </a:path>
            </a:pathLst>
          </a:custGeom>
          <a:solidFill>
            <a:srgbClr val="F8D25E"/>
          </a:solidFill>
        </p:spPr>
        <p:txBody>
          <a:bodyPr wrap="square" lIns="0" tIns="0" rIns="0" bIns="0" rtlCol="0"/>
          <a:lstStyle/>
          <a:p/>
        </p:txBody>
      </p:sp>
      <p:sp>
        <p:nvSpPr>
          <p:cNvPr id="12" name="object 9"/>
          <p:cNvSpPr/>
          <p:nvPr/>
        </p:nvSpPr>
        <p:spPr>
          <a:xfrm>
            <a:off x="5253619" y="4583746"/>
            <a:ext cx="2370455" cy="114300"/>
          </a:xfrm>
          <a:custGeom>
            <a:avLst/>
            <a:gdLst/>
            <a:ahLst/>
            <a:cxnLst/>
            <a:rect l="l" t="t" r="r" b="b"/>
            <a:pathLst>
              <a:path w="2370454" h="114300">
                <a:moveTo>
                  <a:pt x="114300" y="114300"/>
                </a:moveTo>
                <a:lnTo>
                  <a:pt x="0" y="57150"/>
                </a:lnTo>
                <a:lnTo>
                  <a:pt x="114300" y="0"/>
                </a:lnTo>
                <a:lnTo>
                  <a:pt x="114300" y="38100"/>
                </a:lnTo>
                <a:lnTo>
                  <a:pt x="85725" y="38100"/>
                </a:lnTo>
                <a:lnTo>
                  <a:pt x="85725" y="76200"/>
                </a:lnTo>
                <a:lnTo>
                  <a:pt x="114300" y="76200"/>
                </a:lnTo>
                <a:lnTo>
                  <a:pt x="114300" y="114300"/>
                </a:lnTo>
                <a:close/>
              </a:path>
              <a:path w="2370454" h="114300">
                <a:moveTo>
                  <a:pt x="2313254" y="114300"/>
                </a:moveTo>
                <a:lnTo>
                  <a:pt x="2291004" y="109810"/>
                </a:lnTo>
                <a:lnTo>
                  <a:pt x="2272839" y="97564"/>
                </a:lnTo>
                <a:lnTo>
                  <a:pt x="2260594" y="79399"/>
                </a:lnTo>
                <a:lnTo>
                  <a:pt x="2256104" y="57150"/>
                </a:lnTo>
                <a:lnTo>
                  <a:pt x="2260594" y="34906"/>
                </a:lnTo>
                <a:lnTo>
                  <a:pt x="2272839" y="16740"/>
                </a:lnTo>
                <a:lnTo>
                  <a:pt x="2291004" y="4491"/>
                </a:lnTo>
                <a:lnTo>
                  <a:pt x="2313254" y="0"/>
                </a:lnTo>
                <a:lnTo>
                  <a:pt x="2335498" y="4491"/>
                </a:lnTo>
                <a:lnTo>
                  <a:pt x="2353664" y="16740"/>
                </a:lnTo>
                <a:lnTo>
                  <a:pt x="2365912" y="34906"/>
                </a:lnTo>
                <a:lnTo>
                  <a:pt x="2366557" y="38100"/>
                </a:lnTo>
                <a:lnTo>
                  <a:pt x="2313254" y="38100"/>
                </a:lnTo>
                <a:lnTo>
                  <a:pt x="2313254" y="76200"/>
                </a:lnTo>
                <a:lnTo>
                  <a:pt x="2366558" y="76200"/>
                </a:lnTo>
                <a:lnTo>
                  <a:pt x="2365912" y="79399"/>
                </a:lnTo>
                <a:lnTo>
                  <a:pt x="2353664" y="97564"/>
                </a:lnTo>
                <a:lnTo>
                  <a:pt x="2335498" y="109810"/>
                </a:lnTo>
                <a:lnTo>
                  <a:pt x="2313254" y="114300"/>
                </a:lnTo>
                <a:close/>
              </a:path>
              <a:path w="2370454" h="114300">
                <a:moveTo>
                  <a:pt x="114300" y="76200"/>
                </a:moveTo>
                <a:lnTo>
                  <a:pt x="85725" y="76200"/>
                </a:lnTo>
                <a:lnTo>
                  <a:pt x="85725" y="38100"/>
                </a:lnTo>
                <a:lnTo>
                  <a:pt x="114300" y="38100"/>
                </a:lnTo>
                <a:lnTo>
                  <a:pt x="114300" y="76200"/>
                </a:lnTo>
                <a:close/>
              </a:path>
              <a:path w="2370454" h="114300">
                <a:moveTo>
                  <a:pt x="2259948" y="76200"/>
                </a:moveTo>
                <a:lnTo>
                  <a:pt x="114300" y="76200"/>
                </a:lnTo>
                <a:lnTo>
                  <a:pt x="114300" y="38100"/>
                </a:lnTo>
                <a:lnTo>
                  <a:pt x="2259949" y="38100"/>
                </a:lnTo>
                <a:lnTo>
                  <a:pt x="2256104" y="57150"/>
                </a:lnTo>
                <a:lnTo>
                  <a:pt x="2259948" y="76200"/>
                </a:lnTo>
                <a:close/>
              </a:path>
              <a:path w="2370454" h="114300">
                <a:moveTo>
                  <a:pt x="2366558" y="76200"/>
                </a:moveTo>
                <a:lnTo>
                  <a:pt x="2313254" y="76200"/>
                </a:lnTo>
                <a:lnTo>
                  <a:pt x="2313254" y="38100"/>
                </a:lnTo>
                <a:lnTo>
                  <a:pt x="2366557" y="38100"/>
                </a:lnTo>
                <a:lnTo>
                  <a:pt x="2370404" y="57150"/>
                </a:lnTo>
                <a:lnTo>
                  <a:pt x="2366558" y="76200"/>
                </a:lnTo>
                <a:close/>
              </a:path>
            </a:pathLst>
          </a:custGeom>
          <a:solidFill>
            <a:srgbClr val="84CAC5"/>
          </a:solidFill>
        </p:spPr>
        <p:txBody>
          <a:bodyPr wrap="square" lIns="0" tIns="0" rIns="0" bIns="0" rtlCol="0"/>
          <a:lstStyle/>
          <a:p/>
        </p:txBody>
      </p:sp>
      <p:sp>
        <p:nvSpPr>
          <p:cNvPr id="13" name="object 10"/>
          <p:cNvSpPr/>
          <p:nvPr/>
        </p:nvSpPr>
        <p:spPr>
          <a:xfrm>
            <a:off x="1757601" y="4583746"/>
            <a:ext cx="2370455" cy="114300"/>
          </a:xfrm>
          <a:custGeom>
            <a:avLst/>
            <a:gdLst/>
            <a:ahLst/>
            <a:cxnLst/>
            <a:rect l="l" t="t" r="r" b="b"/>
            <a:pathLst>
              <a:path w="2370454" h="114300">
                <a:moveTo>
                  <a:pt x="114300" y="114300"/>
                </a:moveTo>
                <a:lnTo>
                  <a:pt x="0" y="57150"/>
                </a:lnTo>
                <a:lnTo>
                  <a:pt x="114300" y="0"/>
                </a:lnTo>
                <a:lnTo>
                  <a:pt x="114300" y="38100"/>
                </a:lnTo>
                <a:lnTo>
                  <a:pt x="85725" y="38100"/>
                </a:lnTo>
                <a:lnTo>
                  <a:pt x="85725" y="76200"/>
                </a:lnTo>
                <a:lnTo>
                  <a:pt x="114300" y="76200"/>
                </a:lnTo>
                <a:lnTo>
                  <a:pt x="114300" y="114300"/>
                </a:lnTo>
                <a:close/>
              </a:path>
              <a:path w="2370454" h="114300">
                <a:moveTo>
                  <a:pt x="2313241" y="114300"/>
                </a:moveTo>
                <a:lnTo>
                  <a:pt x="2290997" y="109810"/>
                </a:lnTo>
                <a:lnTo>
                  <a:pt x="2272831" y="97564"/>
                </a:lnTo>
                <a:lnTo>
                  <a:pt x="2260583" y="79399"/>
                </a:lnTo>
                <a:lnTo>
                  <a:pt x="2256091" y="57150"/>
                </a:lnTo>
                <a:lnTo>
                  <a:pt x="2260583" y="34906"/>
                </a:lnTo>
                <a:lnTo>
                  <a:pt x="2272831" y="16740"/>
                </a:lnTo>
                <a:lnTo>
                  <a:pt x="2290997" y="4491"/>
                </a:lnTo>
                <a:lnTo>
                  <a:pt x="2313241" y="0"/>
                </a:lnTo>
                <a:lnTo>
                  <a:pt x="2335485" y="4491"/>
                </a:lnTo>
                <a:lnTo>
                  <a:pt x="2353651" y="16740"/>
                </a:lnTo>
                <a:lnTo>
                  <a:pt x="2365899" y="34906"/>
                </a:lnTo>
                <a:lnTo>
                  <a:pt x="2366544" y="38100"/>
                </a:lnTo>
                <a:lnTo>
                  <a:pt x="2313241" y="38100"/>
                </a:lnTo>
                <a:lnTo>
                  <a:pt x="2313241" y="76200"/>
                </a:lnTo>
                <a:lnTo>
                  <a:pt x="2366545" y="76200"/>
                </a:lnTo>
                <a:lnTo>
                  <a:pt x="2365899" y="79399"/>
                </a:lnTo>
                <a:lnTo>
                  <a:pt x="2353651" y="97564"/>
                </a:lnTo>
                <a:lnTo>
                  <a:pt x="2335485" y="109810"/>
                </a:lnTo>
                <a:lnTo>
                  <a:pt x="2313241" y="114300"/>
                </a:lnTo>
                <a:close/>
              </a:path>
              <a:path w="2370454" h="114300">
                <a:moveTo>
                  <a:pt x="114300" y="76200"/>
                </a:moveTo>
                <a:lnTo>
                  <a:pt x="85725" y="76200"/>
                </a:lnTo>
                <a:lnTo>
                  <a:pt x="85725" y="38100"/>
                </a:lnTo>
                <a:lnTo>
                  <a:pt x="114300" y="38100"/>
                </a:lnTo>
                <a:lnTo>
                  <a:pt x="114300" y="76200"/>
                </a:lnTo>
                <a:close/>
              </a:path>
              <a:path w="2370454" h="114300">
                <a:moveTo>
                  <a:pt x="2259937" y="76200"/>
                </a:moveTo>
                <a:lnTo>
                  <a:pt x="114300" y="76200"/>
                </a:lnTo>
                <a:lnTo>
                  <a:pt x="114300" y="38100"/>
                </a:lnTo>
                <a:lnTo>
                  <a:pt x="2259938" y="38100"/>
                </a:lnTo>
                <a:lnTo>
                  <a:pt x="2256091" y="57150"/>
                </a:lnTo>
                <a:lnTo>
                  <a:pt x="2259937" y="76200"/>
                </a:lnTo>
                <a:close/>
              </a:path>
              <a:path w="2370454" h="114300">
                <a:moveTo>
                  <a:pt x="2366545" y="76200"/>
                </a:moveTo>
                <a:lnTo>
                  <a:pt x="2313241" y="76200"/>
                </a:lnTo>
                <a:lnTo>
                  <a:pt x="2313241" y="38100"/>
                </a:lnTo>
                <a:lnTo>
                  <a:pt x="2366544" y="38100"/>
                </a:lnTo>
                <a:lnTo>
                  <a:pt x="2370391" y="57150"/>
                </a:lnTo>
                <a:lnTo>
                  <a:pt x="2366545" y="76200"/>
                </a:lnTo>
                <a:close/>
              </a:path>
            </a:pathLst>
          </a:custGeom>
          <a:solidFill>
            <a:srgbClr val="F8D25E"/>
          </a:solidFill>
        </p:spPr>
        <p:txBody>
          <a:bodyPr wrap="square" lIns="0" tIns="0" rIns="0" bIns="0" rtlCol="0"/>
          <a:lstStyle/>
          <a:p/>
        </p:txBody>
      </p:sp>
      <p:sp>
        <p:nvSpPr>
          <p:cNvPr id="14" name="object 11"/>
          <p:cNvSpPr txBox="1"/>
          <p:nvPr/>
        </p:nvSpPr>
        <p:spPr>
          <a:xfrm>
            <a:off x="4359095" y="2010091"/>
            <a:ext cx="1168400" cy="989330"/>
          </a:xfrm>
          <a:prstGeom prst="rect">
            <a:avLst/>
          </a:prstGeom>
        </p:spPr>
        <p:txBody>
          <a:bodyPr vert="horz" wrap="square" lIns="0" tIns="12700" rIns="0" bIns="0" rtlCol="0">
            <a:spAutoFit/>
          </a:bodyPr>
          <a:lstStyle/>
          <a:p>
            <a:pPr marL="61595">
              <a:lnSpc>
                <a:spcPct val="100000"/>
              </a:lnSpc>
              <a:spcBef>
                <a:spcPts val="100"/>
              </a:spcBef>
            </a:pPr>
            <a:r>
              <a:rPr sz="3600" b="1" spc="-5" dirty="0">
                <a:latin typeface="微软雅黑" panose="020B0503020204020204" pitchFamily="34" charset="-122"/>
                <a:cs typeface="微软雅黑" panose="020B0503020204020204" pitchFamily="34" charset="-122"/>
              </a:rPr>
              <a:t>02</a:t>
            </a:r>
            <a:endParaRPr sz="3600">
              <a:latin typeface="微软雅黑" panose="020B0503020204020204" pitchFamily="34" charset="-122"/>
              <a:cs typeface="微软雅黑" panose="020B0503020204020204" pitchFamily="34" charset="-122"/>
            </a:endParaRPr>
          </a:p>
          <a:p>
            <a:pPr marL="12700">
              <a:lnSpc>
                <a:spcPct val="100000"/>
              </a:lnSpc>
              <a:spcBef>
                <a:spcPts val="1465"/>
              </a:spcBef>
            </a:pPr>
            <a:r>
              <a:rPr sz="1500" b="1" dirty="0">
                <a:latin typeface="微软雅黑" panose="020B0503020204020204" pitchFamily="34" charset="-122"/>
                <a:cs typeface="微软雅黑" panose="020B0503020204020204" pitchFamily="34" charset="-122"/>
              </a:rPr>
              <a:t>业务流程梳理</a:t>
            </a:r>
            <a:endParaRPr sz="1500">
              <a:latin typeface="微软雅黑" panose="020B0503020204020204" pitchFamily="34" charset="-122"/>
              <a:cs typeface="微软雅黑" panose="020B0503020204020204" pitchFamily="34" charset="-122"/>
            </a:endParaRPr>
          </a:p>
        </p:txBody>
      </p:sp>
      <p:sp>
        <p:nvSpPr>
          <p:cNvPr id="15" name="object 12"/>
          <p:cNvSpPr txBox="1"/>
          <p:nvPr/>
        </p:nvSpPr>
        <p:spPr>
          <a:xfrm>
            <a:off x="7802852" y="2010091"/>
            <a:ext cx="1168400" cy="989330"/>
          </a:xfrm>
          <a:prstGeom prst="rect">
            <a:avLst/>
          </a:prstGeom>
        </p:spPr>
        <p:txBody>
          <a:bodyPr vert="horz" wrap="square" lIns="0" tIns="12700" rIns="0" bIns="0" rtlCol="0">
            <a:spAutoFit/>
          </a:bodyPr>
          <a:lstStyle/>
          <a:p>
            <a:pPr marL="41910">
              <a:lnSpc>
                <a:spcPct val="100000"/>
              </a:lnSpc>
              <a:spcBef>
                <a:spcPts val="100"/>
              </a:spcBef>
            </a:pPr>
            <a:r>
              <a:rPr sz="3600" b="1" spc="-5" dirty="0">
                <a:latin typeface="微软雅黑" panose="020B0503020204020204" pitchFamily="34" charset="-122"/>
                <a:cs typeface="微软雅黑" panose="020B0503020204020204" pitchFamily="34" charset="-122"/>
              </a:rPr>
              <a:t>03</a:t>
            </a:r>
            <a:endParaRPr sz="3600">
              <a:latin typeface="微软雅黑" panose="020B0503020204020204" pitchFamily="34" charset="-122"/>
              <a:cs typeface="微软雅黑" panose="020B0503020204020204" pitchFamily="34" charset="-122"/>
            </a:endParaRPr>
          </a:p>
          <a:p>
            <a:pPr marL="12700">
              <a:lnSpc>
                <a:spcPct val="100000"/>
              </a:lnSpc>
              <a:spcBef>
                <a:spcPts val="1465"/>
              </a:spcBef>
            </a:pPr>
            <a:r>
              <a:rPr sz="1500" b="1" dirty="0">
                <a:latin typeface="微软雅黑" panose="020B0503020204020204" pitchFamily="34" charset="-122"/>
                <a:cs typeface="微软雅黑" panose="020B0503020204020204" pitchFamily="34" charset="-122"/>
              </a:rPr>
              <a:t>业务流程分解</a:t>
            </a:r>
            <a:endParaRPr sz="1500">
              <a:latin typeface="微软雅黑" panose="020B0503020204020204" pitchFamily="34" charset="-122"/>
              <a:cs typeface="微软雅黑" panose="020B0503020204020204" pitchFamily="34" charset="-122"/>
            </a:endParaRPr>
          </a:p>
        </p:txBody>
      </p:sp>
      <p:sp>
        <p:nvSpPr>
          <p:cNvPr id="16" name="object 13"/>
          <p:cNvSpPr txBox="1"/>
          <p:nvPr/>
        </p:nvSpPr>
        <p:spPr>
          <a:xfrm>
            <a:off x="4359095" y="3092106"/>
            <a:ext cx="2543810" cy="975360"/>
          </a:xfrm>
          <a:prstGeom prst="rect">
            <a:avLst/>
          </a:prstGeom>
        </p:spPr>
        <p:txBody>
          <a:bodyPr vert="horz" wrap="square" lIns="0" tIns="12700" rIns="0" bIns="0" rtlCol="0">
            <a:spAutoFit/>
          </a:bodyPr>
          <a:lstStyle/>
          <a:p>
            <a:pPr marL="184150" marR="5080" indent="-171450" algn="just">
              <a:lnSpc>
                <a:spcPct val="130000"/>
              </a:lnSpc>
              <a:spcBef>
                <a:spcPts val="100"/>
              </a:spcBef>
              <a:buFont typeface="Arial" panose="020B0604020202020204"/>
              <a:buChar char="•"/>
              <a:tabLst>
                <a:tab pos="184150" algn="l"/>
              </a:tabLst>
            </a:pPr>
            <a:r>
              <a:rPr sz="1200" spc="30" dirty="0">
                <a:latin typeface="微软雅黑" panose="020B0503020204020204" pitchFamily="34" charset="-122"/>
                <a:cs typeface="微软雅黑" panose="020B0503020204020204" pitchFamily="34" charset="-122"/>
              </a:rPr>
              <a:t>梳理</a:t>
            </a:r>
            <a:r>
              <a:rPr sz="1200" spc="35" dirty="0">
                <a:latin typeface="微软雅黑" panose="020B0503020204020204" pitchFamily="34" charset="-122"/>
                <a:cs typeface="微软雅黑" panose="020B0503020204020204" pitchFamily="34" charset="-122"/>
              </a:rPr>
              <a:t>业务与业务之间的流程关系</a:t>
            </a:r>
            <a:r>
              <a:rPr sz="1200" dirty="0">
                <a:latin typeface="微软雅黑" panose="020B0503020204020204" pitchFamily="34" charset="-122"/>
                <a:cs typeface="微软雅黑" panose="020B0503020204020204" pitchFamily="34" charset="-122"/>
              </a:rPr>
              <a:t>， </a:t>
            </a:r>
            <a:r>
              <a:rPr sz="1200" spc="30" dirty="0">
                <a:latin typeface="微软雅黑" panose="020B0503020204020204" pitchFamily="34" charset="-122"/>
                <a:cs typeface="微软雅黑" panose="020B0503020204020204" pitchFamily="34" charset="-122"/>
              </a:rPr>
              <a:t>业务</a:t>
            </a:r>
            <a:r>
              <a:rPr sz="1200" spc="35" dirty="0">
                <a:latin typeface="微软雅黑" panose="020B0503020204020204" pitchFamily="34" charset="-122"/>
                <a:cs typeface="微软雅黑" panose="020B0503020204020204" pitchFamily="34" charset="-122"/>
              </a:rPr>
              <a:t>流程本身的输入输出上下文</a:t>
            </a:r>
            <a:r>
              <a:rPr sz="1200" dirty="0">
                <a:latin typeface="微软雅黑" panose="020B0503020204020204" pitchFamily="34" charset="-122"/>
                <a:cs typeface="微软雅黑" panose="020B0503020204020204" pitchFamily="34" charset="-122"/>
              </a:rPr>
              <a:t>情 况；</a:t>
            </a:r>
            <a:endParaRPr sz="1200">
              <a:latin typeface="微软雅黑" panose="020B0503020204020204" pitchFamily="34" charset="-122"/>
              <a:cs typeface="微软雅黑" panose="020B0503020204020204" pitchFamily="34" charset="-122"/>
            </a:endParaRPr>
          </a:p>
          <a:p>
            <a:pPr marL="184150" indent="-171450" algn="just">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补充每个业务流程涉及的属性；</a:t>
            </a:r>
            <a:endParaRPr sz="1200">
              <a:latin typeface="微软雅黑" panose="020B0503020204020204" pitchFamily="34" charset="-122"/>
              <a:cs typeface="微软雅黑" panose="020B0503020204020204" pitchFamily="34" charset="-122"/>
            </a:endParaRPr>
          </a:p>
        </p:txBody>
      </p:sp>
      <p:sp>
        <p:nvSpPr>
          <p:cNvPr id="17" name="object 14"/>
          <p:cNvSpPr txBox="1"/>
          <p:nvPr/>
        </p:nvSpPr>
        <p:spPr>
          <a:xfrm>
            <a:off x="7802852" y="3092106"/>
            <a:ext cx="2635250" cy="975360"/>
          </a:xfrm>
          <a:prstGeom prst="rect">
            <a:avLst/>
          </a:prstGeom>
        </p:spPr>
        <p:txBody>
          <a:bodyPr vert="horz" wrap="square" lIns="0" tIns="12700" rIns="0" bIns="0" rtlCol="0">
            <a:spAutoFit/>
          </a:bodyPr>
          <a:lstStyle/>
          <a:p>
            <a:pPr marL="184150" marR="5080" indent="-171450">
              <a:lnSpc>
                <a:spcPct val="130000"/>
              </a:lnSpc>
              <a:spcBef>
                <a:spcPts val="10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识别各业务环节涉及的人、事、物， </a:t>
            </a:r>
            <a:r>
              <a:rPr sz="1200" spc="30" dirty="0">
                <a:latin typeface="微软雅黑" panose="020B0503020204020204" pitchFamily="34" charset="-122"/>
                <a:cs typeface="微软雅黑" panose="020B0503020204020204" pitchFamily="34" charset="-122"/>
              </a:rPr>
              <a:t>输入</a:t>
            </a:r>
            <a:r>
              <a:rPr sz="1200" spc="35" dirty="0">
                <a:latin typeface="微软雅黑" panose="020B0503020204020204" pitchFamily="34" charset="-122"/>
                <a:cs typeface="微软雅黑" panose="020B0503020204020204" pitchFamily="34" charset="-122"/>
              </a:rPr>
              <a:t>、输出、组件和数据沉淀；</a:t>
            </a:r>
            <a:r>
              <a:rPr sz="1200" dirty="0">
                <a:latin typeface="微软雅黑" panose="020B0503020204020204" pitchFamily="34" charset="-122"/>
                <a:cs typeface="微软雅黑" panose="020B0503020204020204" pitchFamily="34" charset="-122"/>
              </a:rPr>
              <a:t>输 出业务流程图；</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spc="30" dirty="0">
                <a:latin typeface="微软雅黑" panose="020B0503020204020204" pitchFamily="34" charset="-122"/>
                <a:cs typeface="微软雅黑" panose="020B0503020204020204" pitchFamily="34" charset="-122"/>
              </a:rPr>
              <a:t>根据</a:t>
            </a:r>
            <a:r>
              <a:rPr sz="1200" spc="35" dirty="0">
                <a:latin typeface="微软雅黑" panose="020B0503020204020204" pitchFamily="34" charset="-122"/>
                <a:cs typeface="微软雅黑" panose="020B0503020204020204" pitchFamily="34" charset="-122"/>
              </a:rPr>
              <a:t>梳理好的业务流程图，转换</a:t>
            </a:r>
            <a:r>
              <a:rPr sz="1200" dirty="0">
                <a:latin typeface="微软雅黑" panose="020B0503020204020204" pitchFamily="34" charset="-122"/>
                <a:cs typeface="微软雅黑" panose="020B0503020204020204" pitchFamily="34" charset="-122"/>
              </a:rPr>
              <a:t>成</a:t>
            </a:r>
            <a:endParaRPr sz="1200">
              <a:latin typeface="微软雅黑" panose="020B0503020204020204" pitchFamily="34" charset="-122"/>
              <a:cs typeface="微软雅黑" panose="020B0503020204020204" pitchFamily="34" charset="-122"/>
            </a:endParaRPr>
          </a:p>
        </p:txBody>
      </p:sp>
      <p:sp>
        <p:nvSpPr>
          <p:cNvPr id="18" name="object 15"/>
          <p:cNvSpPr txBox="1"/>
          <p:nvPr/>
        </p:nvSpPr>
        <p:spPr>
          <a:xfrm>
            <a:off x="7974302" y="4096675"/>
            <a:ext cx="124460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pitchFamily="34" charset="-122"/>
                <a:cs typeface="微软雅黑" panose="020B0503020204020204" pitchFamily="34" charset="-122"/>
              </a:rPr>
              <a:t>对应的数据流图；</a:t>
            </a:r>
            <a:endParaRPr sz="1200">
              <a:latin typeface="微软雅黑" panose="020B0503020204020204" pitchFamily="34" charset="-122"/>
              <a:cs typeface="微软雅黑" panose="020B0503020204020204" pitchFamily="34" charset="-122"/>
            </a:endParaRPr>
          </a:p>
        </p:txBody>
      </p:sp>
      <p:sp>
        <p:nvSpPr>
          <p:cNvPr id="19" name="object 16"/>
          <p:cNvSpPr txBox="1"/>
          <p:nvPr/>
        </p:nvSpPr>
        <p:spPr>
          <a:xfrm>
            <a:off x="829460" y="2010091"/>
            <a:ext cx="2543810" cy="4260850"/>
          </a:xfrm>
          <a:prstGeom prst="rect">
            <a:avLst/>
          </a:prstGeom>
        </p:spPr>
        <p:txBody>
          <a:bodyPr vert="horz" wrap="square" lIns="0" tIns="12700" rIns="0" bIns="0" rtlCol="0">
            <a:spAutoFit/>
          </a:bodyPr>
          <a:lstStyle/>
          <a:p>
            <a:pPr marL="142875">
              <a:lnSpc>
                <a:spcPct val="100000"/>
              </a:lnSpc>
              <a:spcBef>
                <a:spcPts val="100"/>
              </a:spcBef>
            </a:pPr>
            <a:r>
              <a:rPr sz="3600" b="1" spc="-5" dirty="0">
                <a:latin typeface="微软雅黑" panose="020B0503020204020204" pitchFamily="34" charset="-122"/>
                <a:cs typeface="微软雅黑" panose="020B0503020204020204" pitchFamily="34" charset="-122"/>
              </a:rPr>
              <a:t>01</a:t>
            </a:r>
            <a:endParaRPr sz="3600">
              <a:latin typeface="微软雅黑" panose="020B0503020204020204" pitchFamily="34" charset="-122"/>
              <a:cs typeface="微软雅黑" panose="020B0503020204020204" pitchFamily="34" charset="-122"/>
            </a:endParaRPr>
          </a:p>
          <a:p>
            <a:pPr marL="12700">
              <a:lnSpc>
                <a:spcPct val="100000"/>
              </a:lnSpc>
              <a:spcBef>
                <a:spcPts val="1465"/>
              </a:spcBef>
            </a:pPr>
            <a:r>
              <a:rPr sz="1500" b="1" dirty="0">
                <a:latin typeface="微软雅黑" panose="020B0503020204020204" pitchFamily="34" charset="-122"/>
                <a:cs typeface="微软雅黑" panose="020B0503020204020204" pitchFamily="34" charset="-122"/>
              </a:rPr>
              <a:t>业务系统调研</a:t>
            </a:r>
            <a:endParaRPr sz="1500">
              <a:latin typeface="微软雅黑" panose="020B0503020204020204" pitchFamily="34" charset="-122"/>
              <a:cs typeface="微软雅黑" panose="020B0503020204020204" pitchFamily="34" charset="-122"/>
            </a:endParaRPr>
          </a:p>
          <a:p>
            <a:pPr marL="12700">
              <a:lnSpc>
                <a:spcPct val="100000"/>
              </a:lnSpc>
              <a:spcBef>
                <a:spcPts val="1365"/>
              </a:spcBef>
            </a:pPr>
            <a:r>
              <a:rPr sz="1200" dirty="0">
                <a:latin typeface="微软雅黑" panose="020B0503020204020204" pitchFamily="34" charset="-122"/>
                <a:cs typeface="微软雅黑" panose="020B0503020204020204" pitchFamily="34" charset="-122"/>
              </a:rPr>
              <a:t>调研业务系统情况：</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建设目标、系统类型划分；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系统运行架构、硬件支撑情况；</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使用者、用户来源和规模；</a:t>
            </a:r>
            <a:endParaRPr sz="1200">
              <a:latin typeface="微软雅黑" panose="020B0503020204020204" pitchFamily="34" charset="-122"/>
              <a:cs typeface="微软雅黑" panose="020B0503020204020204" pitchFamily="34" charset="-122"/>
            </a:endParaRPr>
          </a:p>
          <a:p>
            <a:pPr>
              <a:lnSpc>
                <a:spcPct val="100000"/>
              </a:lnSpc>
              <a:spcBef>
                <a:spcPts val="40"/>
              </a:spcBef>
              <a:buClr>
                <a:srgbClr val="124061"/>
              </a:buClr>
              <a:buFont typeface="Arial" panose="020B0604020202020204"/>
              <a:buChar char="•"/>
            </a:pPr>
            <a:endParaRPr sz="850">
              <a:latin typeface="微软雅黑" panose="020B0503020204020204" pitchFamily="34" charset="-122"/>
              <a:cs typeface="微软雅黑" panose="020B0503020204020204" pitchFamily="34" charset="-122"/>
            </a:endParaRPr>
          </a:p>
          <a:p>
            <a:pPr marL="142875">
              <a:lnSpc>
                <a:spcPct val="100000"/>
              </a:lnSpc>
            </a:pPr>
            <a:r>
              <a:rPr sz="3600" b="1" spc="-5" dirty="0">
                <a:latin typeface="微软雅黑" panose="020B0503020204020204" pitchFamily="34" charset="-122"/>
                <a:cs typeface="微软雅黑" panose="020B0503020204020204" pitchFamily="34" charset="-122"/>
              </a:rPr>
              <a:t>06</a:t>
            </a:r>
            <a:endParaRPr sz="3600">
              <a:latin typeface="微软雅黑" panose="020B0503020204020204" pitchFamily="34" charset="-122"/>
              <a:cs typeface="微软雅黑" panose="020B0503020204020204" pitchFamily="34" charset="-122"/>
            </a:endParaRPr>
          </a:p>
          <a:p>
            <a:pPr marL="12700">
              <a:lnSpc>
                <a:spcPct val="100000"/>
              </a:lnSpc>
              <a:spcBef>
                <a:spcPts val="1205"/>
              </a:spcBef>
            </a:pPr>
            <a:r>
              <a:rPr sz="1500" b="1" dirty="0">
                <a:latin typeface="微软雅黑" panose="020B0503020204020204" pitchFamily="34" charset="-122"/>
                <a:cs typeface="微软雅黑" panose="020B0503020204020204" pitchFamily="34" charset="-122"/>
              </a:rPr>
              <a:t>数据分级分类</a:t>
            </a:r>
            <a:endParaRPr sz="1500">
              <a:latin typeface="微软雅黑" panose="020B0503020204020204" pitchFamily="34" charset="-122"/>
              <a:cs typeface="微软雅黑" panose="020B0503020204020204" pitchFamily="34" charset="-122"/>
            </a:endParaRPr>
          </a:p>
          <a:p>
            <a:pPr marL="184150" marR="5080" indent="-171450">
              <a:lnSpc>
                <a:spcPct val="130000"/>
              </a:lnSpc>
              <a:spcBef>
                <a:spcPts val="935"/>
              </a:spcBef>
              <a:buFont typeface="Arial" panose="020B0604020202020204"/>
              <a:buChar char="•"/>
              <a:tabLst>
                <a:tab pos="184150" algn="l"/>
              </a:tabLst>
            </a:pPr>
            <a:r>
              <a:rPr sz="1200" spc="30" dirty="0">
                <a:latin typeface="微软雅黑" panose="020B0503020204020204" pitchFamily="34" charset="-122"/>
                <a:cs typeface="微软雅黑" panose="020B0503020204020204" pitchFamily="34" charset="-122"/>
              </a:rPr>
              <a:t>根据</a:t>
            </a:r>
            <a:r>
              <a:rPr sz="1200" spc="35" dirty="0">
                <a:latin typeface="微软雅黑" panose="020B0503020204020204" pitchFamily="34" charset="-122"/>
                <a:cs typeface="微软雅黑" panose="020B0503020204020204" pitchFamily="34" charset="-122"/>
              </a:rPr>
              <a:t>行业标准和特点对于数据资</a:t>
            </a:r>
            <a:r>
              <a:rPr sz="1200" dirty="0">
                <a:latin typeface="微软雅黑" panose="020B0503020204020204" pitchFamily="34" charset="-122"/>
                <a:cs typeface="微软雅黑" panose="020B0503020204020204" pitchFamily="34" charset="-122"/>
              </a:rPr>
              <a:t>产 进行分类；</a:t>
            </a:r>
            <a:endParaRPr sz="1200">
              <a:latin typeface="微软雅黑" panose="020B0503020204020204" pitchFamily="34" charset="-122"/>
              <a:cs typeface="微软雅黑" panose="020B0503020204020204" pitchFamily="34" charset="-122"/>
            </a:endParaRPr>
          </a:p>
          <a:p>
            <a:pPr marL="184150" marR="5080" indent="-171450">
              <a:lnSpc>
                <a:spcPct val="130000"/>
              </a:lnSpc>
              <a:buFont typeface="Arial" panose="020B0604020202020204"/>
              <a:buChar char="•"/>
              <a:tabLst>
                <a:tab pos="184150" algn="l"/>
              </a:tabLst>
            </a:pPr>
            <a:r>
              <a:rPr sz="1200" spc="30" dirty="0">
                <a:latin typeface="微软雅黑" panose="020B0503020204020204" pitchFamily="34" charset="-122"/>
                <a:cs typeface="微软雅黑" panose="020B0503020204020204" pitchFamily="34" charset="-122"/>
              </a:rPr>
              <a:t>将数</a:t>
            </a:r>
            <a:r>
              <a:rPr sz="1200" spc="35" dirty="0">
                <a:latin typeface="微软雅黑" panose="020B0503020204020204" pitchFamily="34" charset="-122"/>
                <a:cs typeface="微软雅黑" panose="020B0503020204020204" pitchFamily="34" charset="-122"/>
              </a:rPr>
              <a:t>据资产划分为公开、内部、</a:t>
            </a:r>
            <a:r>
              <a:rPr sz="1200" dirty="0">
                <a:latin typeface="微软雅黑" panose="020B0503020204020204" pitchFamily="34" charset="-122"/>
                <a:cs typeface="微软雅黑" panose="020B0503020204020204" pitchFamily="34" charset="-122"/>
              </a:rPr>
              <a:t>敏 感等不同的敏感等级；</a:t>
            </a:r>
            <a:endParaRPr sz="1200">
              <a:latin typeface="微软雅黑" panose="020B0503020204020204" pitchFamily="34" charset="-122"/>
              <a:cs typeface="微软雅黑" panose="020B0503020204020204" pitchFamily="34" charset="-122"/>
            </a:endParaRPr>
          </a:p>
        </p:txBody>
      </p:sp>
      <p:sp>
        <p:nvSpPr>
          <p:cNvPr id="20" name="object 17"/>
          <p:cNvSpPr txBox="1"/>
          <p:nvPr/>
        </p:nvSpPr>
        <p:spPr>
          <a:xfrm>
            <a:off x="7802852" y="4948198"/>
            <a:ext cx="1168400" cy="243656"/>
          </a:xfrm>
          <a:prstGeom prst="rect">
            <a:avLst/>
          </a:prstGeom>
        </p:spPr>
        <p:txBody>
          <a:bodyPr vert="horz" wrap="square" lIns="0" tIns="12700" rIns="0" bIns="0" rtlCol="0">
            <a:spAutoFit/>
          </a:bodyPr>
          <a:lstStyle/>
          <a:p>
            <a:pPr marL="12700">
              <a:lnSpc>
                <a:spcPct val="100000"/>
              </a:lnSpc>
              <a:spcBef>
                <a:spcPts val="100"/>
              </a:spcBef>
            </a:pPr>
            <a:r>
              <a:rPr sz="1500" b="1" dirty="0">
                <a:latin typeface="微软雅黑" panose="020B0503020204020204" pitchFamily="34" charset="-122"/>
                <a:cs typeface="微软雅黑" panose="020B0503020204020204" pitchFamily="34" charset="-122"/>
              </a:rPr>
              <a:t>数据标准梳理</a:t>
            </a:r>
            <a:endParaRPr sz="1500">
              <a:latin typeface="微软雅黑" panose="020B0503020204020204" pitchFamily="34" charset="-122"/>
              <a:cs typeface="微软雅黑" panose="020B0503020204020204" pitchFamily="34" charset="-122"/>
            </a:endParaRPr>
          </a:p>
        </p:txBody>
      </p:sp>
      <p:sp>
        <p:nvSpPr>
          <p:cNvPr id="21" name="object 18"/>
          <p:cNvSpPr txBox="1"/>
          <p:nvPr/>
        </p:nvSpPr>
        <p:spPr>
          <a:xfrm>
            <a:off x="4359095" y="4246193"/>
            <a:ext cx="2330450" cy="2262505"/>
          </a:xfrm>
          <a:prstGeom prst="rect">
            <a:avLst/>
          </a:prstGeom>
        </p:spPr>
        <p:txBody>
          <a:bodyPr vert="horz" wrap="square" lIns="0" tIns="12700" rIns="0" bIns="0" rtlCol="0">
            <a:spAutoFit/>
          </a:bodyPr>
          <a:lstStyle/>
          <a:p>
            <a:pPr marL="45085">
              <a:lnSpc>
                <a:spcPct val="100000"/>
              </a:lnSpc>
              <a:spcBef>
                <a:spcPts val="100"/>
              </a:spcBef>
            </a:pPr>
            <a:r>
              <a:rPr sz="3600" b="1" spc="-5" dirty="0">
                <a:latin typeface="微软雅黑" panose="020B0503020204020204" pitchFamily="34" charset="-122"/>
                <a:cs typeface="微软雅黑" panose="020B0503020204020204" pitchFamily="34" charset="-122"/>
              </a:rPr>
              <a:t>05</a:t>
            </a:r>
            <a:endParaRPr sz="3600">
              <a:latin typeface="微软雅黑" panose="020B0503020204020204" pitchFamily="34" charset="-122"/>
              <a:cs typeface="微软雅黑" panose="020B0503020204020204" pitchFamily="34" charset="-122"/>
            </a:endParaRPr>
          </a:p>
          <a:p>
            <a:pPr marL="12700">
              <a:lnSpc>
                <a:spcPct val="100000"/>
              </a:lnSpc>
              <a:spcBef>
                <a:spcPts val="1205"/>
              </a:spcBef>
            </a:pPr>
            <a:r>
              <a:rPr sz="1500" b="1" dirty="0">
                <a:latin typeface="微软雅黑" panose="020B0503020204020204" pitchFamily="34" charset="-122"/>
                <a:cs typeface="微软雅黑" panose="020B0503020204020204" pitchFamily="34" charset="-122"/>
              </a:rPr>
              <a:t>业务关系梳理</a:t>
            </a:r>
            <a:endParaRPr sz="1500">
              <a:latin typeface="微软雅黑" panose="020B0503020204020204" pitchFamily="34" charset="-122"/>
              <a:cs typeface="微软雅黑" panose="020B0503020204020204" pitchFamily="34" charset="-122"/>
            </a:endParaRPr>
          </a:p>
          <a:p>
            <a:pPr marL="12700">
              <a:lnSpc>
                <a:spcPct val="100000"/>
              </a:lnSpc>
              <a:spcBef>
                <a:spcPts val="1365"/>
              </a:spcBef>
            </a:pPr>
            <a:r>
              <a:rPr sz="1200" dirty="0">
                <a:latin typeface="微软雅黑" panose="020B0503020204020204" pitchFamily="34" charset="-122"/>
                <a:cs typeface="微软雅黑" panose="020B0503020204020204" pitchFamily="34" charset="-122"/>
              </a:rPr>
              <a:t>梳理业务与业务之间的关系</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业务流程逻辑、业务交互数据；</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业务权限分配、输入输出控制；</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访问权限控制、操作流程规范；</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风险规范要求等；</a:t>
            </a:r>
            <a:endParaRPr sz="1200">
              <a:latin typeface="微软雅黑" panose="020B0503020204020204" pitchFamily="34" charset="-122"/>
              <a:cs typeface="微软雅黑" panose="020B0503020204020204" pitchFamily="34" charset="-122"/>
            </a:endParaRPr>
          </a:p>
        </p:txBody>
      </p:sp>
      <p:sp>
        <p:nvSpPr>
          <p:cNvPr id="22" name="object 19"/>
          <p:cNvSpPr txBox="1"/>
          <p:nvPr/>
        </p:nvSpPr>
        <p:spPr>
          <a:xfrm>
            <a:off x="7802852" y="5295428"/>
            <a:ext cx="2787650" cy="975360"/>
          </a:xfrm>
          <a:prstGeom prst="rect">
            <a:avLst/>
          </a:prstGeom>
        </p:spPr>
        <p:txBody>
          <a:bodyPr vert="horz" wrap="square" lIns="0" tIns="12700" rIns="0" bIns="0" rtlCol="0">
            <a:spAutoFit/>
          </a:bodyPr>
          <a:lstStyle/>
          <a:p>
            <a:pPr marL="184150" marR="5080" indent="-171450">
              <a:lnSpc>
                <a:spcPct val="130000"/>
              </a:lnSpc>
              <a:spcBef>
                <a:spcPts val="10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对于业务数据按照主体、参考、交易、 </a:t>
            </a:r>
            <a:r>
              <a:rPr sz="1200" spc="40" dirty="0">
                <a:latin typeface="微软雅黑" panose="020B0503020204020204" pitchFamily="34" charset="-122"/>
                <a:cs typeface="微软雅黑" panose="020B0503020204020204" pitchFamily="34" charset="-122"/>
              </a:rPr>
              <a:t>统计进行</a:t>
            </a:r>
            <a:r>
              <a:rPr sz="1200" spc="45" dirty="0">
                <a:latin typeface="微软雅黑" panose="020B0503020204020204" pitchFamily="34" charset="-122"/>
                <a:cs typeface="微软雅黑" panose="020B0503020204020204" pitchFamily="34" charset="-122"/>
              </a:rPr>
              <a:t>分类，并梳理出数据的技</a:t>
            </a:r>
            <a:r>
              <a:rPr sz="1200" dirty="0">
                <a:latin typeface="微软雅黑" panose="020B0503020204020204" pitchFamily="34" charset="-122"/>
                <a:cs typeface="微软雅黑" panose="020B0503020204020204" pitchFamily="34" charset="-122"/>
              </a:rPr>
              <a:t>术 标准和业务标准；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430"/>
              </a:spcBef>
              <a:buFont typeface="Arial" panose="020B0604020202020204"/>
              <a:buChar char="•"/>
              <a:tabLst>
                <a:tab pos="184150" algn="l"/>
              </a:tabLst>
            </a:pPr>
            <a:r>
              <a:rPr sz="1200" dirty="0">
                <a:latin typeface="微软雅黑" panose="020B0503020204020204" pitchFamily="34" charset="-122"/>
                <a:cs typeface="微软雅黑" panose="020B0503020204020204" pitchFamily="34" charset="-122"/>
              </a:rPr>
              <a:t>补充和整理完整的数据字典；</a:t>
            </a:r>
            <a:endParaRPr sz="1200">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让数据变得更干净，少歧</a:t>
            </a:r>
            <a:r>
              <a:rPr lang="zh-CN" altLang="en-US" spc="-5" dirty="0"/>
              <a:t>义</a:t>
            </a:r>
            <a:endParaRPr lang="zh-CN" altLang="en-US" dirty="0"/>
          </a:p>
        </p:txBody>
      </p:sp>
      <p:sp>
        <p:nvSpPr>
          <p:cNvPr id="5" name="文本占位符 4"/>
          <p:cNvSpPr>
            <a:spLocks noGrp="1"/>
          </p:cNvSpPr>
          <p:nvPr>
            <p:ph type="body" sz="quarter" idx="16"/>
          </p:nvPr>
        </p:nvSpPr>
        <p:spPr>
          <a:xfrm>
            <a:off x="584994" y="1238665"/>
            <a:ext cx="11022012" cy="408665"/>
          </a:xfrm>
        </p:spPr>
        <p:txBody>
          <a:bodyPr/>
          <a:lstStyle/>
          <a:p>
            <a:r>
              <a:rPr lang="zh-CN" altLang="en-US" dirty="0"/>
              <a:t>如何让数据变得干净可用？主要从三个方向入手：</a:t>
            </a:r>
            <a:r>
              <a:rPr lang="zh-CN" altLang="en-US" b="1" dirty="0"/>
              <a:t>数据采集与清洗、对元数据进行管理、数据标准化治理</a:t>
            </a:r>
            <a:endParaRPr lang="zh-CN" altLang="en-US" b="1" dirty="0"/>
          </a:p>
          <a:p>
            <a:endParaRPr lang="zh-CN" altLang="en-US" dirty="0"/>
          </a:p>
        </p:txBody>
      </p:sp>
      <p:sp>
        <p:nvSpPr>
          <p:cNvPr id="7" name="object 4"/>
          <p:cNvSpPr/>
          <p:nvPr/>
        </p:nvSpPr>
        <p:spPr>
          <a:xfrm>
            <a:off x="1635251" y="1647444"/>
            <a:ext cx="2649220" cy="4090670"/>
          </a:xfrm>
          <a:custGeom>
            <a:avLst/>
            <a:gdLst/>
            <a:ahLst/>
            <a:cxnLst/>
            <a:rect l="l" t="t" r="r" b="b"/>
            <a:pathLst>
              <a:path w="2649220" h="4090670">
                <a:moveTo>
                  <a:pt x="1501698" y="3975049"/>
                </a:moveTo>
                <a:lnTo>
                  <a:pt x="1501140" y="3974592"/>
                </a:lnTo>
                <a:lnTo>
                  <a:pt x="0" y="3974592"/>
                </a:lnTo>
                <a:lnTo>
                  <a:pt x="0" y="0"/>
                </a:lnTo>
                <a:lnTo>
                  <a:pt x="2648712" y="0"/>
                </a:lnTo>
                <a:lnTo>
                  <a:pt x="2648712" y="3974592"/>
                </a:lnTo>
                <a:lnTo>
                  <a:pt x="1501698" y="3975049"/>
                </a:lnTo>
                <a:close/>
              </a:path>
              <a:path w="2649220" h="4090670">
                <a:moveTo>
                  <a:pt x="1324356" y="4090416"/>
                </a:moveTo>
                <a:lnTo>
                  <a:pt x="1146911" y="3975049"/>
                </a:lnTo>
                <a:lnTo>
                  <a:pt x="1147572" y="3974592"/>
                </a:lnTo>
                <a:lnTo>
                  <a:pt x="1501140" y="3974592"/>
                </a:lnTo>
                <a:lnTo>
                  <a:pt x="1324356" y="4090416"/>
                </a:lnTo>
                <a:close/>
              </a:path>
            </a:pathLst>
          </a:custGeom>
          <a:solidFill>
            <a:srgbClr val="AE0B2A"/>
          </a:solidFill>
        </p:spPr>
        <p:txBody>
          <a:bodyPr wrap="square" lIns="0" tIns="0" rIns="0" bIns="0" rtlCol="0"/>
          <a:lstStyle/>
          <a:p/>
        </p:txBody>
      </p:sp>
      <p:sp>
        <p:nvSpPr>
          <p:cNvPr id="8" name="object 5"/>
          <p:cNvSpPr/>
          <p:nvPr/>
        </p:nvSpPr>
        <p:spPr>
          <a:xfrm>
            <a:off x="4858511" y="2097023"/>
            <a:ext cx="2647315" cy="4090670"/>
          </a:xfrm>
          <a:custGeom>
            <a:avLst/>
            <a:gdLst/>
            <a:ahLst/>
            <a:cxnLst/>
            <a:rect l="l" t="t" r="r" b="b"/>
            <a:pathLst>
              <a:path w="2647315" h="4090670">
                <a:moveTo>
                  <a:pt x="1146048" y="3974591"/>
                </a:moveTo>
                <a:lnTo>
                  <a:pt x="0" y="3974591"/>
                </a:lnTo>
                <a:lnTo>
                  <a:pt x="0" y="0"/>
                </a:lnTo>
                <a:lnTo>
                  <a:pt x="2647188" y="0"/>
                </a:lnTo>
                <a:lnTo>
                  <a:pt x="2647188" y="3974312"/>
                </a:lnTo>
                <a:lnTo>
                  <a:pt x="1146162" y="3974312"/>
                </a:lnTo>
                <a:lnTo>
                  <a:pt x="1146048" y="3974591"/>
                </a:lnTo>
                <a:close/>
              </a:path>
              <a:path w="2647315" h="4090670">
                <a:moveTo>
                  <a:pt x="1322832" y="4090416"/>
                </a:moveTo>
                <a:lnTo>
                  <a:pt x="1146162" y="3974312"/>
                </a:lnTo>
                <a:lnTo>
                  <a:pt x="1500949" y="3974312"/>
                </a:lnTo>
                <a:lnTo>
                  <a:pt x="1501139" y="3974591"/>
                </a:lnTo>
                <a:lnTo>
                  <a:pt x="1322832" y="4090416"/>
                </a:lnTo>
                <a:close/>
              </a:path>
              <a:path w="2647315" h="4090670">
                <a:moveTo>
                  <a:pt x="2647188" y="3974591"/>
                </a:moveTo>
                <a:lnTo>
                  <a:pt x="1500949" y="3974312"/>
                </a:lnTo>
                <a:lnTo>
                  <a:pt x="2647188" y="3974312"/>
                </a:lnTo>
                <a:lnTo>
                  <a:pt x="2647188" y="3974591"/>
                </a:lnTo>
                <a:close/>
              </a:path>
            </a:pathLst>
          </a:custGeom>
          <a:solidFill>
            <a:srgbClr val="AE0B2A"/>
          </a:solidFill>
        </p:spPr>
        <p:txBody>
          <a:bodyPr wrap="square" lIns="0" tIns="0" rIns="0" bIns="0" rtlCol="0"/>
          <a:lstStyle/>
          <a:p/>
        </p:txBody>
      </p:sp>
      <p:sp>
        <p:nvSpPr>
          <p:cNvPr id="9" name="object 6"/>
          <p:cNvSpPr/>
          <p:nvPr/>
        </p:nvSpPr>
        <p:spPr>
          <a:xfrm>
            <a:off x="8080247" y="1647444"/>
            <a:ext cx="2649220" cy="4090670"/>
          </a:xfrm>
          <a:custGeom>
            <a:avLst/>
            <a:gdLst/>
            <a:ahLst/>
            <a:cxnLst/>
            <a:rect l="l" t="t" r="r" b="b"/>
            <a:pathLst>
              <a:path w="2649220" h="4090670">
                <a:moveTo>
                  <a:pt x="1501736" y="3975049"/>
                </a:moveTo>
                <a:lnTo>
                  <a:pt x="1501140" y="3974592"/>
                </a:lnTo>
                <a:lnTo>
                  <a:pt x="0" y="3974592"/>
                </a:lnTo>
                <a:lnTo>
                  <a:pt x="0" y="0"/>
                </a:lnTo>
                <a:lnTo>
                  <a:pt x="2648711" y="0"/>
                </a:lnTo>
                <a:lnTo>
                  <a:pt x="2648711" y="3974592"/>
                </a:lnTo>
                <a:lnTo>
                  <a:pt x="1501736" y="3975049"/>
                </a:lnTo>
                <a:close/>
              </a:path>
              <a:path w="2649220" h="4090670">
                <a:moveTo>
                  <a:pt x="1324355" y="4090416"/>
                </a:moveTo>
                <a:lnTo>
                  <a:pt x="1146949" y="3975049"/>
                </a:lnTo>
                <a:lnTo>
                  <a:pt x="1147572" y="3974592"/>
                </a:lnTo>
                <a:lnTo>
                  <a:pt x="1501140" y="3974592"/>
                </a:lnTo>
                <a:lnTo>
                  <a:pt x="1324355" y="4090416"/>
                </a:lnTo>
                <a:close/>
              </a:path>
            </a:pathLst>
          </a:custGeom>
          <a:solidFill>
            <a:srgbClr val="AE0B2A"/>
          </a:solidFill>
        </p:spPr>
        <p:txBody>
          <a:bodyPr wrap="square" lIns="0" tIns="0" rIns="0" bIns="0" rtlCol="0"/>
          <a:lstStyle/>
          <a:p/>
        </p:txBody>
      </p:sp>
      <p:sp>
        <p:nvSpPr>
          <p:cNvPr id="10" name="object 7"/>
          <p:cNvSpPr/>
          <p:nvPr/>
        </p:nvSpPr>
        <p:spPr>
          <a:xfrm>
            <a:off x="9155086" y="2117356"/>
            <a:ext cx="499109" cy="389255"/>
          </a:xfrm>
          <a:custGeom>
            <a:avLst/>
            <a:gdLst/>
            <a:ahLst/>
            <a:cxnLst/>
            <a:rect l="l" t="t" r="r" b="b"/>
            <a:pathLst>
              <a:path w="499109" h="389255">
                <a:moveTo>
                  <a:pt x="428967" y="67665"/>
                </a:moveTo>
                <a:lnTo>
                  <a:pt x="350177" y="67665"/>
                </a:lnTo>
                <a:lnTo>
                  <a:pt x="350177" y="0"/>
                </a:lnTo>
                <a:lnTo>
                  <a:pt x="428967" y="0"/>
                </a:lnTo>
                <a:lnTo>
                  <a:pt x="428967" y="67665"/>
                </a:lnTo>
                <a:close/>
              </a:path>
              <a:path w="499109" h="389255">
                <a:moveTo>
                  <a:pt x="35013" y="228371"/>
                </a:moveTo>
                <a:lnTo>
                  <a:pt x="17513" y="228371"/>
                </a:lnTo>
                <a:lnTo>
                  <a:pt x="0" y="202996"/>
                </a:lnTo>
                <a:lnTo>
                  <a:pt x="0" y="194538"/>
                </a:lnTo>
                <a:lnTo>
                  <a:pt x="227609" y="8458"/>
                </a:lnTo>
                <a:lnTo>
                  <a:pt x="236915" y="3700"/>
                </a:lnTo>
                <a:lnTo>
                  <a:pt x="249502" y="2114"/>
                </a:lnTo>
                <a:lnTo>
                  <a:pt x="262086" y="3700"/>
                </a:lnTo>
                <a:lnTo>
                  <a:pt x="271386" y="8458"/>
                </a:lnTo>
                <a:lnTo>
                  <a:pt x="327665" y="50749"/>
                </a:lnTo>
                <a:lnTo>
                  <a:pt x="245122" y="50749"/>
                </a:lnTo>
                <a:lnTo>
                  <a:pt x="35013" y="228371"/>
                </a:lnTo>
                <a:close/>
              </a:path>
              <a:path w="499109" h="389255">
                <a:moveTo>
                  <a:pt x="481495" y="228371"/>
                </a:moveTo>
                <a:lnTo>
                  <a:pt x="463981" y="228371"/>
                </a:lnTo>
                <a:lnTo>
                  <a:pt x="245122" y="50749"/>
                </a:lnTo>
                <a:lnTo>
                  <a:pt x="327665" y="50749"/>
                </a:lnTo>
                <a:lnTo>
                  <a:pt x="350177" y="67665"/>
                </a:lnTo>
                <a:lnTo>
                  <a:pt x="428967" y="67665"/>
                </a:lnTo>
                <a:lnTo>
                  <a:pt x="428967" y="135331"/>
                </a:lnTo>
                <a:lnTo>
                  <a:pt x="498995" y="194538"/>
                </a:lnTo>
                <a:lnTo>
                  <a:pt x="498995" y="202996"/>
                </a:lnTo>
                <a:lnTo>
                  <a:pt x="481495" y="228371"/>
                </a:lnTo>
                <a:close/>
              </a:path>
              <a:path w="499109" h="389255">
                <a:moveTo>
                  <a:pt x="210108" y="389064"/>
                </a:moveTo>
                <a:lnTo>
                  <a:pt x="78790" y="389064"/>
                </a:lnTo>
                <a:lnTo>
                  <a:pt x="70027" y="380606"/>
                </a:lnTo>
                <a:lnTo>
                  <a:pt x="70027" y="219913"/>
                </a:lnTo>
                <a:lnTo>
                  <a:pt x="245122" y="76123"/>
                </a:lnTo>
                <a:lnTo>
                  <a:pt x="428967" y="219913"/>
                </a:lnTo>
                <a:lnTo>
                  <a:pt x="428967" y="270662"/>
                </a:lnTo>
                <a:lnTo>
                  <a:pt x="210108" y="270662"/>
                </a:lnTo>
                <a:lnTo>
                  <a:pt x="210108" y="389064"/>
                </a:lnTo>
                <a:close/>
              </a:path>
              <a:path w="499109" h="389255">
                <a:moveTo>
                  <a:pt x="420204" y="389064"/>
                </a:moveTo>
                <a:lnTo>
                  <a:pt x="288899" y="389064"/>
                </a:lnTo>
                <a:lnTo>
                  <a:pt x="288899" y="270662"/>
                </a:lnTo>
                <a:lnTo>
                  <a:pt x="428967" y="270662"/>
                </a:lnTo>
                <a:lnTo>
                  <a:pt x="428967" y="380606"/>
                </a:lnTo>
                <a:lnTo>
                  <a:pt x="420204" y="389064"/>
                </a:lnTo>
                <a:close/>
              </a:path>
            </a:pathLst>
          </a:custGeom>
          <a:solidFill>
            <a:srgbClr val="FFFFFF"/>
          </a:solidFill>
        </p:spPr>
        <p:txBody>
          <a:bodyPr wrap="square" lIns="0" tIns="0" rIns="0" bIns="0" rtlCol="0"/>
          <a:lstStyle/>
          <a:p/>
        </p:txBody>
      </p:sp>
      <p:sp>
        <p:nvSpPr>
          <p:cNvPr id="11" name="object 8"/>
          <p:cNvSpPr/>
          <p:nvPr/>
        </p:nvSpPr>
        <p:spPr>
          <a:xfrm>
            <a:off x="2712085" y="2096325"/>
            <a:ext cx="495300" cy="471805"/>
          </a:xfrm>
          <a:custGeom>
            <a:avLst/>
            <a:gdLst/>
            <a:ahLst/>
            <a:cxnLst/>
            <a:rect l="l" t="t" r="r" b="b"/>
            <a:pathLst>
              <a:path w="495300" h="471805">
                <a:moveTo>
                  <a:pt x="208800" y="396735"/>
                </a:moveTo>
                <a:lnTo>
                  <a:pt x="160709" y="391432"/>
                </a:lnTo>
                <a:lnTo>
                  <a:pt x="116676" y="376307"/>
                </a:lnTo>
                <a:lnTo>
                  <a:pt x="77919" y="352541"/>
                </a:lnTo>
                <a:lnTo>
                  <a:pt x="45655" y="321310"/>
                </a:lnTo>
                <a:lnTo>
                  <a:pt x="21103" y="283793"/>
                </a:lnTo>
                <a:lnTo>
                  <a:pt x="5478" y="241168"/>
                </a:lnTo>
                <a:lnTo>
                  <a:pt x="0" y="194614"/>
                </a:lnTo>
                <a:lnTo>
                  <a:pt x="5478" y="150840"/>
                </a:lnTo>
                <a:lnTo>
                  <a:pt x="21103" y="110206"/>
                </a:lnTo>
                <a:lnTo>
                  <a:pt x="45655" y="74024"/>
                </a:lnTo>
                <a:lnTo>
                  <a:pt x="77919" y="43603"/>
                </a:lnTo>
                <a:lnTo>
                  <a:pt x="116676" y="20252"/>
                </a:lnTo>
                <a:lnTo>
                  <a:pt x="160709" y="5281"/>
                </a:lnTo>
                <a:lnTo>
                  <a:pt x="208800" y="0"/>
                </a:lnTo>
                <a:lnTo>
                  <a:pt x="256896" y="5281"/>
                </a:lnTo>
                <a:lnTo>
                  <a:pt x="300933" y="20252"/>
                </a:lnTo>
                <a:lnTo>
                  <a:pt x="339692" y="43603"/>
                </a:lnTo>
                <a:lnTo>
                  <a:pt x="364889" y="67360"/>
                </a:lnTo>
                <a:lnTo>
                  <a:pt x="208800" y="67360"/>
                </a:lnTo>
                <a:lnTo>
                  <a:pt x="158897" y="77771"/>
                </a:lnTo>
                <a:lnTo>
                  <a:pt x="116966" y="105727"/>
                </a:lnTo>
                <a:lnTo>
                  <a:pt x="88085" y="146313"/>
                </a:lnTo>
                <a:lnTo>
                  <a:pt x="77330" y="194614"/>
                </a:lnTo>
                <a:lnTo>
                  <a:pt x="88085" y="246084"/>
                </a:lnTo>
                <a:lnTo>
                  <a:pt x="116966" y="286323"/>
                </a:lnTo>
                <a:lnTo>
                  <a:pt x="158897" y="312524"/>
                </a:lnTo>
                <a:lnTo>
                  <a:pt x="208800" y="321881"/>
                </a:lnTo>
                <a:lnTo>
                  <a:pt x="394412" y="321881"/>
                </a:lnTo>
                <a:lnTo>
                  <a:pt x="433079" y="359308"/>
                </a:lnTo>
                <a:lnTo>
                  <a:pt x="324815" y="359308"/>
                </a:lnTo>
                <a:lnTo>
                  <a:pt x="300162" y="374628"/>
                </a:lnTo>
                <a:lnTo>
                  <a:pt x="272608" y="386441"/>
                </a:lnTo>
                <a:lnTo>
                  <a:pt x="242154" y="394044"/>
                </a:lnTo>
                <a:lnTo>
                  <a:pt x="208800" y="396735"/>
                </a:lnTo>
                <a:close/>
              </a:path>
              <a:path w="495300" h="471805">
                <a:moveTo>
                  <a:pt x="394412" y="321881"/>
                </a:moveTo>
                <a:lnTo>
                  <a:pt x="208800" y="321881"/>
                </a:lnTo>
                <a:lnTo>
                  <a:pt x="261972" y="312524"/>
                </a:lnTo>
                <a:lnTo>
                  <a:pt x="303539" y="286323"/>
                </a:lnTo>
                <a:lnTo>
                  <a:pt x="330605" y="246084"/>
                </a:lnTo>
                <a:lnTo>
                  <a:pt x="340271" y="194614"/>
                </a:lnTo>
                <a:lnTo>
                  <a:pt x="330605" y="146313"/>
                </a:lnTo>
                <a:lnTo>
                  <a:pt x="303539" y="105727"/>
                </a:lnTo>
                <a:lnTo>
                  <a:pt x="261972" y="77771"/>
                </a:lnTo>
                <a:lnTo>
                  <a:pt x="208800" y="67360"/>
                </a:lnTo>
                <a:lnTo>
                  <a:pt x="364889" y="67360"/>
                </a:lnTo>
                <a:lnTo>
                  <a:pt x="371957" y="74024"/>
                </a:lnTo>
                <a:lnTo>
                  <a:pt x="396510" y="110206"/>
                </a:lnTo>
                <a:lnTo>
                  <a:pt x="412135" y="150840"/>
                </a:lnTo>
                <a:lnTo>
                  <a:pt x="417614" y="194614"/>
                </a:lnTo>
                <a:lnTo>
                  <a:pt x="414834" y="226899"/>
                </a:lnTo>
                <a:lnTo>
                  <a:pt x="406979" y="256376"/>
                </a:lnTo>
                <a:lnTo>
                  <a:pt x="394773" y="283045"/>
                </a:lnTo>
                <a:lnTo>
                  <a:pt x="378942" y="306908"/>
                </a:lnTo>
                <a:lnTo>
                  <a:pt x="394412" y="321881"/>
                </a:lnTo>
                <a:close/>
              </a:path>
              <a:path w="495300" h="471805">
                <a:moveTo>
                  <a:pt x="456285" y="471589"/>
                </a:moveTo>
                <a:lnTo>
                  <a:pt x="324815" y="359308"/>
                </a:lnTo>
                <a:lnTo>
                  <a:pt x="433079" y="359308"/>
                </a:lnTo>
                <a:lnTo>
                  <a:pt x="479475" y="404215"/>
                </a:lnTo>
                <a:lnTo>
                  <a:pt x="494944" y="434162"/>
                </a:lnTo>
                <a:lnTo>
                  <a:pt x="491077" y="449482"/>
                </a:lnTo>
                <a:lnTo>
                  <a:pt x="481410" y="461295"/>
                </a:lnTo>
                <a:lnTo>
                  <a:pt x="468846" y="468898"/>
                </a:lnTo>
                <a:lnTo>
                  <a:pt x="456285" y="471589"/>
                </a:lnTo>
                <a:close/>
              </a:path>
            </a:pathLst>
          </a:custGeom>
          <a:solidFill>
            <a:srgbClr val="FFFFFF"/>
          </a:solidFill>
        </p:spPr>
        <p:txBody>
          <a:bodyPr wrap="square" lIns="0" tIns="0" rIns="0" bIns="0" rtlCol="0"/>
          <a:lstStyle/>
          <a:p/>
        </p:txBody>
      </p:sp>
      <p:sp>
        <p:nvSpPr>
          <p:cNvPr id="12" name="object 9"/>
          <p:cNvSpPr/>
          <p:nvPr/>
        </p:nvSpPr>
        <p:spPr>
          <a:xfrm>
            <a:off x="5940120" y="2611221"/>
            <a:ext cx="484505" cy="471805"/>
          </a:xfrm>
          <a:custGeom>
            <a:avLst/>
            <a:gdLst/>
            <a:ahLst/>
            <a:cxnLst/>
            <a:rect l="l" t="t" r="r" b="b"/>
            <a:pathLst>
              <a:path w="484504" h="471805">
                <a:moveTo>
                  <a:pt x="325386" y="73177"/>
                </a:moveTo>
                <a:lnTo>
                  <a:pt x="158521" y="73177"/>
                </a:lnTo>
                <a:lnTo>
                  <a:pt x="164779" y="71907"/>
                </a:lnTo>
                <a:lnTo>
                  <a:pt x="177295" y="66319"/>
                </a:lnTo>
                <a:lnTo>
                  <a:pt x="183553" y="65049"/>
                </a:lnTo>
                <a:lnTo>
                  <a:pt x="184856" y="48150"/>
                </a:lnTo>
                <a:lnTo>
                  <a:pt x="187725" y="33540"/>
                </a:lnTo>
                <a:lnTo>
                  <a:pt x="190593" y="20454"/>
                </a:lnTo>
                <a:lnTo>
                  <a:pt x="191897" y="8127"/>
                </a:lnTo>
                <a:lnTo>
                  <a:pt x="191897" y="0"/>
                </a:lnTo>
                <a:lnTo>
                  <a:pt x="283667" y="0"/>
                </a:lnTo>
                <a:lnTo>
                  <a:pt x="283667" y="8127"/>
                </a:lnTo>
                <a:lnTo>
                  <a:pt x="300354" y="65049"/>
                </a:lnTo>
                <a:lnTo>
                  <a:pt x="306612" y="66319"/>
                </a:lnTo>
                <a:lnTo>
                  <a:pt x="319128" y="71907"/>
                </a:lnTo>
                <a:lnTo>
                  <a:pt x="325386" y="73177"/>
                </a:lnTo>
                <a:close/>
              </a:path>
              <a:path w="484504" h="471805">
                <a:moveTo>
                  <a:pt x="108458" y="430936"/>
                </a:moveTo>
                <a:lnTo>
                  <a:pt x="100114" y="430936"/>
                </a:lnTo>
                <a:lnTo>
                  <a:pt x="100114" y="422808"/>
                </a:lnTo>
                <a:lnTo>
                  <a:pt x="86294" y="410614"/>
                </a:lnTo>
                <a:lnTo>
                  <a:pt x="55531" y="386221"/>
                </a:lnTo>
                <a:lnTo>
                  <a:pt x="41719" y="374027"/>
                </a:lnTo>
                <a:lnTo>
                  <a:pt x="41719" y="357758"/>
                </a:lnTo>
                <a:lnTo>
                  <a:pt x="52793" y="346835"/>
                </a:lnTo>
                <a:lnTo>
                  <a:pt x="61525" y="337432"/>
                </a:lnTo>
                <a:lnTo>
                  <a:pt x="68694" y="328030"/>
                </a:lnTo>
                <a:lnTo>
                  <a:pt x="75082" y="317106"/>
                </a:lnTo>
                <a:lnTo>
                  <a:pt x="73778" y="310883"/>
                </a:lnTo>
                <a:lnTo>
                  <a:pt x="70910" y="303896"/>
                </a:lnTo>
                <a:lnTo>
                  <a:pt x="68042" y="295383"/>
                </a:lnTo>
                <a:lnTo>
                  <a:pt x="66738" y="284581"/>
                </a:lnTo>
                <a:lnTo>
                  <a:pt x="8343" y="276453"/>
                </a:lnTo>
                <a:lnTo>
                  <a:pt x="0" y="276453"/>
                </a:lnTo>
                <a:lnTo>
                  <a:pt x="0" y="187007"/>
                </a:lnTo>
                <a:lnTo>
                  <a:pt x="8343" y="187007"/>
                </a:lnTo>
                <a:lnTo>
                  <a:pt x="66738" y="178879"/>
                </a:lnTo>
                <a:lnTo>
                  <a:pt x="68042" y="172656"/>
                </a:lnTo>
                <a:lnTo>
                  <a:pt x="70910" y="165669"/>
                </a:lnTo>
                <a:lnTo>
                  <a:pt x="73778" y="157157"/>
                </a:lnTo>
                <a:lnTo>
                  <a:pt x="75082" y="146354"/>
                </a:lnTo>
                <a:lnTo>
                  <a:pt x="68694" y="138859"/>
                </a:lnTo>
                <a:lnTo>
                  <a:pt x="61525" y="129076"/>
                </a:lnTo>
                <a:lnTo>
                  <a:pt x="52793" y="117769"/>
                </a:lnTo>
                <a:lnTo>
                  <a:pt x="41719" y="105702"/>
                </a:lnTo>
                <a:lnTo>
                  <a:pt x="41719" y="89433"/>
                </a:lnTo>
                <a:lnTo>
                  <a:pt x="53315" y="78382"/>
                </a:lnTo>
                <a:lnTo>
                  <a:pt x="71955" y="61995"/>
                </a:lnTo>
                <a:lnTo>
                  <a:pt x="92161" y="47131"/>
                </a:lnTo>
                <a:lnTo>
                  <a:pt x="108458" y="40652"/>
                </a:lnTo>
                <a:lnTo>
                  <a:pt x="116801" y="40652"/>
                </a:lnTo>
                <a:lnTo>
                  <a:pt x="158521" y="73177"/>
                </a:lnTo>
                <a:lnTo>
                  <a:pt x="418225" y="73177"/>
                </a:lnTo>
                <a:lnTo>
                  <a:pt x="424849" y="80675"/>
                </a:lnTo>
                <a:lnTo>
                  <a:pt x="433844" y="97574"/>
                </a:lnTo>
                <a:lnTo>
                  <a:pt x="442188" y="97574"/>
                </a:lnTo>
                <a:lnTo>
                  <a:pt x="442188" y="105702"/>
                </a:lnTo>
                <a:lnTo>
                  <a:pt x="433844" y="105702"/>
                </a:lnTo>
                <a:lnTo>
                  <a:pt x="427456" y="117769"/>
                </a:lnTo>
                <a:lnTo>
                  <a:pt x="420285" y="129076"/>
                </a:lnTo>
                <a:lnTo>
                  <a:pt x="411550" y="138859"/>
                </a:lnTo>
                <a:lnTo>
                  <a:pt x="400469" y="146354"/>
                </a:lnTo>
                <a:lnTo>
                  <a:pt x="405079" y="154482"/>
                </a:lnTo>
                <a:lnTo>
                  <a:pt x="241947" y="154482"/>
                </a:lnTo>
                <a:lnTo>
                  <a:pt x="211317" y="160327"/>
                </a:lnTo>
                <a:lnTo>
                  <a:pt x="184594" y="176844"/>
                </a:lnTo>
                <a:lnTo>
                  <a:pt x="165691" y="202510"/>
                </a:lnTo>
                <a:lnTo>
                  <a:pt x="158521" y="235800"/>
                </a:lnTo>
                <a:lnTo>
                  <a:pt x="165691" y="264385"/>
                </a:lnTo>
                <a:lnTo>
                  <a:pt x="184594" y="287634"/>
                </a:lnTo>
                <a:lnTo>
                  <a:pt x="211317" y="303261"/>
                </a:lnTo>
                <a:lnTo>
                  <a:pt x="241947" y="308978"/>
                </a:lnTo>
                <a:lnTo>
                  <a:pt x="410898" y="308978"/>
                </a:lnTo>
                <a:lnTo>
                  <a:pt x="410116" y="310883"/>
                </a:lnTo>
                <a:lnTo>
                  <a:pt x="431106" y="346835"/>
                </a:lnTo>
                <a:lnTo>
                  <a:pt x="442188" y="357758"/>
                </a:lnTo>
                <a:lnTo>
                  <a:pt x="442188" y="374027"/>
                </a:lnTo>
                <a:lnTo>
                  <a:pt x="430585" y="386348"/>
                </a:lnTo>
                <a:lnTo>
                  <a:pt x="426761" y="390283"/>
                </a:lnTo>
                <a:lnTo>
                  <a:pt x="158521" y="390283"/>
                </a:lnTo>
                <a:lnTo>
                  <a:pt x="116801" y="422808"/>
                </a:lnTo>
                <a:lnTo>
                  <a:pt x="108458" y="430936"/>
                </a:lnTo>
                <a:close/>
              </a:path>
              <a:path w="484504" h="471805">
                <a:moveTo>
                  <a:pt x="418225" y="73177"/>
                </a:moveTo>
                <a:lnTo>
                  <a:pt x="325386" y="73177"/>
                </a:lnTo>
                <a:lnTo>
                  <a:pt x="367106" y="40652"/>
                </a:lnTo>
                <a:lnTo>
                  <a:pt x="383794" y="40652"/>
                </a:lnTo>
                <a:lnTo>
                  <a:pt x="411943" y="66065"/>
                </a:lnTo>
                <a:lnTo>
                  <a:pt x="418225" y="73177"/>
                </a:lnTo>
                <a:close/>
              </a:path>
              <a:path w="484504" h="471805">
                <a:moveTo>
                  <a:pt x="410898" y="308978"/>
                </a:moveTo>
                <a:lnTo>
                  <a:pt x="241947" y="308978"/>
                </a:lnTo>
                <a:lnTo>
                  <a:pt x="272585" y="303261"/>
                </a:lnTo>
                <a:lnTo>
                  <a:pt x="299312" y="287634"/>
                </a:lnTo>
                <a:lnTo>
                  <a:pt x="318216" y="264385"/>
                </a:lnTo>
                <a:lnTo>
                  <a:pt x="325386" y="235800"/>
                </a:lnTo>
                <a:lnTo>
                  <a:pt x="318216" y="202510"/>
                </a:lnTo>
                <a:lnTo>
                  <a:pt x="299312" y="176844"/>
                </a:lnTo>
                <a:lnTo>
                  <a:pt x="272585" y="160327"/>
                </a:lnTo>
                <a:lnTo>
                  <a:pt x="241947" y="154482"/>
                </a:lnTo>
                <a:lnTo>
                  <a:pt x="405079" y="154482"/>
                </a:lnTo>
                <a:lnTo>
                  <a:pt x="406596" y="157157"/>
                </a:lnTo>
                <a:lnTo>
                  <a:pt x="411941" y="165669"/>
                </a:lnTo>
                <a:lnTo>
                  <a:pt x="415722" y="172656"/>
                </a:lnTo>
                <a:lnTo>
                  <a:pt x="417156" y="178879"/>
                </a:lnTo>
                <a:lnTo>
                  <a:pt x="475564" y="187007"/>
                </a:lnTo>
                <a:lnTo>
                  <a:pt x="483908" y="187007"/>
                </a:lnTo>
                <a:lnTo>
                  <a:pt x="483908" y="276453"/>
                </a:lnTo>
                <a:lnTo>
                  <a:pt x="475564" y="276453"/>
                </a:lnTo>
                <a:lnTo>
                  <a:pt x="417156" y="284581"/>
                </a:lnTo>
                <a:lnTo>
                  <a:pt x="415853" y="295383"/>
                </a:lnTo>
                <a:lnTo>
                  <a:pt x="412984" y="303896"/>
                </a:lnTo>
                <a:lnTo>
                  <a:pt x="410898" y="308978"/>
                </a:lnTo>
                <a:close/>
              </a:path>
              <a:path w="484504" h="471805">
                <a:moveTo>
                  <a:pt x="283667" y="471589"/>
                </a:moveTo>
                <a:lnTo>
                  <a:pt x="200240" y="471589"/>
                </a:lnTo>
                <a:lnTo>
                  <a:pt x="191897" y="463461"/>
                </a:lnTo>
                <a:lnTo>
                  <a:pt x="183553" y="406552"/>
                </a:lnTo>
                <a:lnTo>
                  <a:pt x="177295" y="401719"/>
                </a:lnTo>
                <a:lnTo>
                  <a:pt x="164779" y="395109"/>
                </a:lnTo>
                <a:lnTo>
                  <a:pt x="158521" y="390283"/>
                </a:lnTo>
                <a:lnTo>
                  <a:pt x="325386" y="390283"/>
                </a:lnTo>
                <a:lnTo>
                  <a:pt x="319128" y="395109"/>
                </a:lnTo>
                <a:lnTo>
                  <a:pt x="306612" y="401719"/>
                </a:lnTo>
                <a:lnTo>
                  <a:pt x="300354" y="406552"/>
                </a:lnTo>
                <a:lnTo>
                  <a:pt x="295400" y="420016"/>
                </a:lnTo>
                <a:lnTo>
                  <a:pt x="288621" y="449997"/>
                </a:lnTo>
                <a:lnTo>
                  <a:pt x="283667" y="463461"/>
                </a:lnTo>
                <a:lnTo>
                  <a:pt x="283667" y="471589"/>
                </a:lnTo>
                <a:close/>
              </a:path>
              <a:path w="484504" h="471805">
                <a:moveTo>
                  <a:pt x="375450" y="430936"/>
                </a:moveTo>
                <a:lnTo>
                  <a:pt x="367106" y="422808"/>
                </a:lnTo>
                <a:lnTo>
                  <a:pt x="325386" y="390283"/>
                </a:lnTo>
                <a:lnTo>
                  <a:pt x="426761" y="390283"/>
                </a:lnTo>
                <a:lnTo>
                  <a:pt x="411943" y="405530"/>
                </a:lnTo>
                <a:lnTo>
                  <a:pt x="391739" y="423187"/>
                </a:lnTo>
                <a:lnTo>
                  <a:pt x="375450" y="430936"/>
                </a:lnTo>
                <a:close/>
              </a:path>
            </a:pathLst>
          </a:custGeom>
          <a:solidFill>
            <a:srgbClr val="FFFFFF"/>
          </a:solidFill>
        </p:spPr>
        <p:txBody>
          <a:bodyPr wrap="square" lIns="0" tIns="0" rIns="0" bIns="0" rtlCol="0"/>
          <a:lstStyle/>
          <a:p/>
        </p:txBody>
      </p:sp>
      <p:sp>
        <p:nvSpPr>
          <p:cNvPr id="13" name="object 10"/>
          <p:cNvSpPr txBox="1"/>
          <p:nvPr/>
        </p:nvSpPr>
        <p:spPr>
          <a:xfrm>
            <a:off x="1831339" y="2710537"/>
            <a:ext cx="1851025" cy="1228090"/>
          </a:xfrm>
          <a:prstGeom prst="rect">
            <a:avLst/>
          </a:prstGeom>
        </p:spPr>
        <p:txBody>
          <a:bodyPr vert="horz" wrap="square" lIns="0" tIns="142240" rIns="0" bIns="0" rtlCol="0">
            <a:spAutoFit/>
          </a:bodyPr>
          <a:lstStyle/>
          <a:p>
            <a:pPr marL="416560">
              <a:lnSpc>
                <a:spcPct val="100000"/>
              </a:lnSpc>
              <a:spcBef>
                <a:spcPts val="1120"/>
              </a:spcBef>
            </a:pPr>
            <a:r>
              <a:rPr sz="1600" b="1" dirty="0">
                <a:solidFill>
                  <a:srgbClr val="FFFFFF"/>
                </a:solidFill>
                <a:latin typeface="微软雅黑" panose="020B0503020204020204" pitchFamily="34" charset="-122"/>
                <a:cs typeface="微软雅黑" panose="020B0503020204020204" pitchFamily="34" charset="-122"/>
              </a:rPr>
              <a:t>数据采集与清</a:t>
            </a:r>
            <a:r>
              <a:rPr sz="1600" b="1" spc="-5" dirty="0">
                <a:solidFill>
                  <a:srgbClr val="FFFFFF"/>
                </a:solidFill>
                <a:latin typeface="微软雅黑" panose="020B0503020204020204" pitchFamily="34" charset="-122"/>
                <a:cs typeface="微软雅黑" panose="020B0503020204020204" pitchFamily="34" charset="-122"/>
              </a:rPr>
              <a:t>洗</a:t>
            </a:r>
            <a:endParaRPr sz="1600">
              <a:latin typeface="微软雅黑" panose="020B0503020204020204" pitchFamily="34" charset="-122"/>
              <a:cs typeface="微软雅黑" panose="020B0503020204020204" pitchFamily="34" charset="-122"/>
            </a:endParaRPr>
          </a:p>
          <a:p>
            <a:pPr marL="184150" indent="-171450">
              <a:lnSpc>
                <a:spcPct val="100000"/>
              </a:lnSpc>
              <a:spcBef>
                <a:spcPts val="77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数据同步</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数据交换</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数据整合</a:t>
            </a:r>
            <a:endParaRPr sz="1200">
              <a:latin typeface="微软雅黑" panose="020B0503020204020204" pitchFamily="34" charset="-122"/>
              <a:cs typeface="微软雅黑" panose="020B0503020204020204" pitchFamily="34" charset="-122"/>
            </a:endParaRPr>
          </a:p>
        </p:txBody>
      </p:sp>
      <p:sp>
        <p:nvSpPr>
          <p:cNvPr id="14" name="object 11"/>
          <p:cNvSpPr txBox="1"/>
          <p:nvPr/>
        </p:nvSpPr>
        <p:spPr>
          <a:xfrm>
            <a:off x="8276373" y="2710537"/>
            <a:ext cx="1851025" cy="1228090"/>
          </a:xfrm>
          <a:prstGeom prst="rect">
            <a:avLst/>
          </a:prstGeom>
        </p:spPr>
        <p:txBody>
          <a:bodyPr vert="horz" wrap="square" lIns="0" tIns="142240" rIns="0" bIns="0" rtlCol="0">
            <a:spAutoFit/>
          </a:bodyPr>
          <a:lstStyle/>
          <a:p>
            <a:pPr marL="415925">
              <a:lnSpc>
                <a:spcPct val="100000"/>
              </a:lnSpc>
              <a:spcBef>
                <a:spcPts val="1120"/>
              </a:spcBef>
            </a:pPr>
            <a:r>
              <a:rPr sz="1600" b="1" dirty="0">
                <a:solidFill>
                  <a:srgbClr val="FFFFFF"/>
                </a:solidFill>
                <a:latin typeface="微软雅黑" panose="020B0503020204020204" pitchFamily="34" charset="-122"/>
                <a:cs typeface="微软雅黑" panose="020B0503020204020204" pitchFamily="34" charset="-122"/>
              </a:rPr>
              <a:t>数据标准化治</a:t>
            </a:r>
            <a:r>
              <a:rPr sz="1600" b="1" spc="-5" dirty="0">
                <a:solidFill>
                  <a:srgbClr val="FFFFFF"/>
                </a:solidFill>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184150" indent="-171450">
              <a:lnSpc>
                <a:spcPct val="100000"/>
              </a:lnSpc>
              <a:spcBef>
                <a:spcPts val="77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技术标准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数据标准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管理标准</a:t>
            </a:r>
            <a:endParaRPr sz="1200">
              <a:latin typeface="微软雅黑" panose="020B0503020204020204" pitchFamily="34" charset="-122"/>
              <a:cs typeface="微软雅黑" panose="020B0503020204020204" pitchFamily="34" charset="-122"/>
            </a:endParaRPr>
          </a:p>
        </p:txBody>
      </p:sp>
      <p:sp>
        <p:nvSpPr>
          <p:cNvPr id="15" name="object 12"/>
          <p:cNvSpPr txBox="1"/>
          <p:nvPr/>
        </p:nvSpPr>
        <p:spPr>
          <a:xfrm>
            <a:off x="5053863" y="3235720"/>
            <a:ext cx="1873250" cy="2325370"/>
          </a:xfrm>
          <a:prstGeom prst="rect">
            <a:avLst/>
          </a:prstGeom>
        </p:spPr>
        <p:txBody>
          <a:bodyPr vert="horz" wrap="square" lIns="0" tIns="142240" rIns="0" bIns="0" rtlCol="0">
            <a:spAutoFit/>
          </a:bodyPr>
          <a:lstStyle/>
          <a:p>
            <a:pPr marL="619760">
              <a:lnSpc>
                <a:spcPct val="100000"/>
              </a:lnSpc>
              <a:spcBef>
                <a:spcPts val="1120"/>
              </a:spcBef>
            </a:pPr>
            <a:r>
              <a:rPr sz="1600" b="1" dirty="0">
                <a:solidFill>
                  <a:srgbClr val="FFFFFF"/>
                </a:solidFill>
                <a:latin typeface="微软雅黑" panose="020B0503020204020204" pitchFamily="34" charset="-122"/>
                <a:cs typeface="微软雅黑" panose="020B0503020204020204" pitchFamily="34" charset="-122"/>
              </a:rPr>
              <a:t>元数据管</a:t>
            </a:r>
            <a:r>
              <a:rPr sz="1600" b="1" spc="-5" dirty="0">
                <a:solidFill>
                  <a:srgbClr val="FFFFFF"/>
                </a:solidFill>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184150" indent="-171450">
              <a:lnSpc>
                <a:spcPct val="100000"/>
              </a:lnSpc>
              <a:spcBef>
                <a:spcPts val="77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理解元数据需求</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开发和维护元数据标准</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标准化元数据评估指标</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创建和维护元数据</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整合元数据</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分发和交付元数据</a:t>
            </a:r>
            <a:endParaRPr sz="1200">
              <a:latin typeface="微软雅黑" panose="020B0503020204020204" pitchFamily="34" charset="-122"/>
              <a:cs typeface="微软雅黑" panose="020B0503020204020204" pitchFamily="34" charset="-122"/>
            </a:endParaRPr>
          </a:p>
          <a:p>
            <a:pPr marL="184150" indent="-171450">
              <a:lnSpc>
                <a:spcPct val="100000"/>
              </a:lnSpc>
              <a:spcBef>
                <a:spcPts val="720"/>
              </a:spcBef>
              <a:buFont typeface="Arial" panose="020B0604020202020204"/>
              <a:buChar char="•"/>
              <a:tabLst>
                <a:tab pos="184150" algn="l"/>
              </a:tabLst>
            </a:pPr>
            <a:r>
              <a:rPr sz="1200" dirty="0">
                <a:solidFill>
                  <a:srgbClr val="FFFFFF"/>
                </a:solidFill>
                <a:latin typeface="微软雅黑" panose="020B0503020204020204" pitchFamily="34" charset="-122"/>
                <a:cs typeface="微软雅黑" panose="020B0503020204020204" pitchFamily="34" charset="-122"/>
              </a:rPr>
              <a:t>查询、报告和分析元数据</a:t>
            </a:r>
            <a:endParaRPr sz="1200">
              <a:latin typeface="微软雅黑" panose="020B0503020204020204" pitchFamily="34" charset="-122"/>
              <a:cs typeface="微软雅黑" panose="020B0503020204020204" pitchFamily="34" charset="-122"/>
            </a:endParaRPr>
          </a:p>
        </p:txBody>
      </p:sp>
      <p:sp>
        <p:nvSpPr>
          <p:cNvPr id="16" name="object 13"/>
          <p:cNvSpPr/>
          <p:nvPr/>
        </p:nvSpPr>
        <p:spPr>
          <a:xfrm>
            <a:off x="1061135" y="6356578"/>
            <a:ext cx="10539730" cy="76200"/>
          </a:xfrm>
          <a:custGeom>
            <a:avLst/>
            <a:gdLst/>
            <a:ahLst/>
            <a:cxnLst/>
            <a:rect l="l" t="t" r="r" b="b"/>
            <a:pathLst>
              <a:path w="10539730" h="76200">
                <a:moveTo>
                  <a:pt x="38100" y="76200"/>
                </a:move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4277" y="28575"/>
                </a:lnTo>
                <a:lnTo>
                  <a:pt x="38100" y="28575"/>
                </a:lnTo>
                <a:lnTo>
                  <a:pt x="38100" y="47625"/>
                </a:lnTo>
                <a:lnTo>
                  <a:pt x="74277" y="47625"/>
                </a:lnTo>
                <a:lnTo>
                  <a:pt x="73206" y="52931"/>
                </a:lnTo>
                <a:lnTo>
                  <a:pt x="65041" y="65041"/>
                </a:lnTo>
                <a:lnTo>
                  <a:pt x="52931" y="73206"/>
                </a:lnTo>
                <a:lnTo>
                  <a:pt x="38100" y="76200"/>
                </a:lnTo>
                <a:close/>
              </a:path>
              <a:path w="10539730" h="76200">
                <a:moveTo>
                  <a:pt x="10501591" y="76200"/>
                </a:moveTo>
                <a:lnTo>
                  <a:pt x="10486766" y="73206"/>
                </a:lnTo>
                <a:lnTo>
                  <a:pt x="10474655" y="65041"/>
                </a:lnTo>
                <a:lnTo>
                  <a:pt x="10466487" y="52931"/>
                </a:lnTo>
                <a:lnTo>
                  <a:pt x="10463491" y="38100"/>
                </a:lnTo>
                <a:lnTo>
                  <a:pt x="10466487" y="23268"/>
                </a:lnTo>
                <a:lnTo>
                  <a:pt x="10474655" y="11158"/>
                </a:lnTo>
                <a:lnTo>
                  <a:pt x="10486766" y="2993"/>
                </a:lnTo>
                <a:lnTo>
                  <a:pt x="10501591" y="0"/>
                </a:lnTo>
                <a:lnTo>
                  <a:pt x="10516422" y="2993"/>
                </a:lnTo>
                <a:lnTo>
                  <a:pt x="10528533" y="11158"/>
                </a:lnTo>
                <a:lnTo>
                  <a:pt x="10536698" y="23268"/>
                </a:lnTo>
                <a:lnTo>
                  <a:pt x="10537769" y="28575"/>
                </a:lnTo>
                <a:lnTo>
                  <a:pt x="10501591" y="28575"/>
                </a:lnTo>
                <a:lnTo>
                  <a:pt x="10501591" y="47625"/>
                </a:lnTo>
                <a:lnTo>
                  <a:pt x="10537769" y="47625"/>
                </a:lnTo>
                <a:lnTo>
                  <a:pt x="10536698" y="52931"/>
                </a:lnTo>
                <a:lnTo>
                  <a:pt x="10528533" y="65041"/>
                </a:lnTo>
                <a:lnTo>
                  <a:pt x="10516422" y="73206"/>
                </a:lnTo>
                <a:lnTo>
                  <a:pt x="10501591" y="76200"/>
                </a:lnTo>
                <a:close/>
              </a:path>
              <a:path w="10539730" h="76200">
                <a:moveTo>
                  <a:pt x="74277" y="47625"/>
                </a:moveTo>
                <a:lnTo>
                  <a:pt x="38100" y="47625"/>
                </a:lnTo>
                <a:lnTo>
                  <a:pt x="38100" y="28575"/>
                </a:lnTo>
                <a:lnTo>
                  <a:pt x="74277" y="28575"/>
                </a:lnTo>
                <a:lnTo>
                  <a:pt x="76200" y="38100"/>
                </a:lnTo>
                <a:lnTo>
                  <a:pt x="74277" y="47625"/>
                </a:lnTo>
                <a:close/>
              </a:path>
              <a:path w="10539730" h="76200">
                <a:moveTo>
                  <a:pt x="10465415" y="47625"/>
                </a:moveTo>
                <a:lnTo>
                  <a:pt x="74277" y="47625"/>
                </a:lnTo>
                <a:lnTo>
                  <a:pt x="76200" y="38100"/>
                </a:lnTo>
                <a:lnTo>
                  <a:pt x="74277" y="28575"/>
                </a:lnTo>
                <a:lnTo>
                  <a:pt x="10465415" y="28575"/>
                </a:lnTo>
                <a:lnTo>
                  <a:pt x="10463491" y="38100"/>
                </a:lnTo>
                <a:lnTo>
                  <a:pt x="10465415" y="47625"/>
                </a:lnTo>
                <a:close/>
              </a:path>
              <a:path w="10539730" h="76200">
                <a:moveTo>
                  <a:pt x="10537769" y="47625"/>
                </a:moveTo>
                <a:lnTo>
                  <a:pt x="10501591" y="47625"/>
                </a:lnTo>
                <a:lnTo>
                  <a:pt x="10501591" y="28575"/>
                </a:lnTo>
                <a:lnTo>
                  <a:pt x="10537769" y="28575"/>
                </a:lnTo>
                <a:lnTo>
                  <a:pt x="10539691" y="38100"/>
                </a:lnTo>
                <a:lnTo>
                  <a:pt x="10537769" y="47625"/>
                </a:lnTo>
                <a:close/>
              </a:path>
            </a:pathLst>
          </a:custGeom>
          <a:solidFill>
            <a:srgbClr val="AE0B2A"/>
          </a:solidFill>
        </p:spPr>
        <p:txBody>
          <a:bodyPr wrap="square" lIns="0" tIns="0" rIns="0" bIns="0" rtlCol="0"/>
          <a:lstStyle/>
          <a:p/>
        </p:txBody>
      </p:sp>
      <p:sp>
        <p:nvSpPr>
          <p:cNvPr id="17" name="object 14"/>
          <p:cNvSpPr/>
          <p:nvPr/>
        </p:nvSpPr>
        <p:spPr>
          <a:xfrm>
            <a:off x="2921457" y="5700102"/>
            <a:ext cx="76200" cy="732790"/>
          </a:xfrm>
          <a:custGeom>
            <a:avLst/>
            <a:gdLst/>
            <a:ahLst/>
            <a:cxnLst/>
            <a:rect l="l" t="t" r="r" b="b"/>
            <a:pathLst>
              <a:path w="76200" h="732789">
                <a:moveTo>
                  <a:pt x="28575" y="74277"/>
                </a:move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lnTo>
                  <a:pt x="28575" y="38100"/>
                </a:lnTo>
                <a:lnTo>
                  <a:pt x="28575" y="74277"/>
                </a:lnTo>
                <a:close/>
              </a:path>
              <a:path w="76200" h="732789">
                <a:moveTo>
                  <a:pt x="38100" y="76200"/>
                </a:moveTo>
                <a:lnTo>
                  <a:pt x="28575" y="74277"/>
                </a:lnTo>
                <a:lnTo>
                  <a:pt x="28575" y="38100"/>
                </a:lnTo>
                <a:lnTo>
                  <a:pt x="47625" y="38100"/>
                </a:lnTo>
                <a:lnTo>
                  <a:pt x="47625" y="74277"/>
                </a:lnTo>
                <a:lnTo>
                  <a:pt x="38100" y="76200"/>
                </a:lnTo>
                <a:close/>
              </a:path>
              <a:path w="76200" h="732789">
                <a:moveTo>
                  <a:pt x="47625" y="74277"/>
                </a:moveTo>
                <a:lnTo>
                  <a:pt x="47625" y="38100"/>
                </a:lnTo>
                <a:lnTo>
                  <a:pt x="76200" y="38100"/>
                </a:lnTo>
                <a:lnTo>
                  <a:pt x="73206" y="52931"/>
                </a:lnTo>
                <a:lnTo>
                  <a:pt x="65041" y="65041"/>
                </a:lnTo>
                <a:lnTo>
                  <a:pt x="52931" y="73206"/>
                </a:lnTo>
                <a:lnTo>
                  <a:pt x="47625" y="74277"/>
                </a:lnTo>
                <a:close/>
              </a:path>
              <a:path w="76200" h="732789">
                <a:moveTo>
                  <a:pt x="28575" y="658398"/>
                </a:moveTo>
                <a:lnTo>
                  <a:pt x="28575" y="74277"/>
                </a:lnTo>
                <a:lnTo>
                  <a:pt x="38100" y="76200"/>
                </a:lnTo>
                <a:lnTo>
                  <a:pt x="47625" y="76200"/>
                </a:lnTo>
                <a:lnTo>
                  <a:pt x="47625" y="656475"/>
                </a:lnTo>
                <a:lnTo>
                  <a:pt x="38100" y="656475"/>
                </a:lnTo>
                <a:lnTo>
                  <a:pt x="28575" y="658398"/>
                </a:lnTo>
                <a:close/>
              </a:path>
              <a:path w="76200" h="732789">
                <a:moveTo>
                  <a:pt x="47625" y="76200"/>
                </a:moveTo>
                <a:lnTo>
                  <a:pt x="38100" y="76200"/>
                </a:lnTo>
                <a:lnTo>
                  <a:pt x="47625" y="74277"/>
                </a:lnTo>
                <a:lnTo>
                  <a:pt x="47625" y="76200"/>
                </a:lnTo>
                <a:close/>
              </a:path>
              <a:path w="76200" h="732789">
                <a:moveTo>
                  <a:pt x="47625" y="694575"/>
                </a:moveTo>
                <a:lnTo>
                  <a:pt x="28575" y="694575"/>
                </a:lnTo>
                <a:lnTo>
                  <a:pt x="28575" y="658398"/>
                </a:lnTo>
                <a:lnTo>
                  <a:pt x="38100" y="656475"/>
                </a:lnTo>
                <a:lnTo>
                  <a:pt x="47625" y="658398"/>
                </a:lnTo>
                <a:lnTo>
                  <a:pt x="47625" y="694575"/>
                </a:lnTo>
                <a:close/>
              </a:path>
              <a:path w="76200" h="732789">
                <a:moveTo>
                  <a:pt x="47625" y="658398"/>
                </a:moveTo>
                <a:lnTo>
                  <a:pt x="38100" y="656475"/>
                </a:lnTo>
                <a:lnTo>
                  <a:pt x="47625" y="656475"/>
                </a:lnTo>
                <a:lnTo>
                  <a:pt x="47625" y="658398"/>
                </a:lnTo>
                <a:close/>
              </a:path>
              <a:path w="76200" h="732789">
                <a:moveTo>
                  <a:pt x="38100" y="732675"/>
                </a:moveTo>
                <a:lnTo>
                  <a:pt x="23268" y="729681"/>
                </a:lnTo>
                <a:lnTo>
                  <a:pt x="11158" y="721517"/>
                </a:lnTo>
                <a:lnTo>
                  <a:pt x="2993" y="709406"/>
                </a:lnTo>
                <a:lnTo>
                  <a:pt x="0" y="694575"/>
                </a:lnTo>
                <a:lnTo>
                  <a:pt x="2993" y="679744"/>
                </a:lnTo>
                <a:lnTo>
                  <a:pt x="11158" y="667634"/>
                </a:lnTo>
                <a:lnTo>
                  <a:pt x="23268" y="659469"/>
                </a:lnTo>
                <a:lnTo>
                  <a:pt x="28575" y="658398"/>
                </a:lnTo>
                <a:lnTo>
                  <a:pt x="28575" y="694575"/>
                </a:lnTo>
                <a:lnTo>
                  <a:pt x="76200" y="694575"/>
                </a:lnTo>
                <a:lnTo>
                  <a:pt x="73206" y="709406"/>
                </a:lnTo>
                <a:lnTo>
                  <a:pt x="65041" y="721517"/>
                </a:lnTo>
                <a:lnTo>
                  <a:pt x="52931" y="729681"/>
                </a:lnTo>
                <a:lnTo>
                  <a:pt x="38100" y="732675"/>
                </a:lnTo>
                <a:close/>
              </a:path>
              <a:path w="76200" h="732789">
                <a:moveTo>
                  <a:pt x="76200" y="694575"/>
                </a:moveTo>
                <a:lnTo>
                  <a:pt x="47625" y="694575"/>
                </a:lnTo>
                <a:lnTo>
                  <a:pt x="47625" y="658398"/>
                </a:lnTo>
                <a:lnTo>
                  <a:pt x="52931" y="659469"/>
                </a:lnTo>
                <a:lnTo>
                  <a:pt x="65041" y="667634"/>
                </a:lnTo>
                <a:lnTo>
                  <a:pt x="73206" y="679744"/>
                </a:lnTo>
                <a:lnTo>
                  <a:pt x="76200" y="694575"/>
                </a:lnTo>
                <a:close/>
              </a:path>
            </a:pathLst>
          </a:custGeom>
          <a:solidFill>
            <a:srgbClr val="AE0B2A"/>
          </a:solidFill>
        </p:spPr>
        <p:txBody>
          <a:bodyPr wrap="square" lIns="0" tIns="0" rIns="0" bIns="0" rtlCol="0"/>
          <a:lstStyle/>
          <a:p/>
        </p:txBody>
      </p:sp>
      <p:sp>
        <p:nvSpPr>
          <p:cNvPr id="18" name="object 15"/>
          <p:cNvSpPr/>
          <p:nvPr/>
        </p:nvSpPr>
        <p:spPr>
          <a:xfrm>
            <a:off x="9366478" y="5700102"/>
            <a:ext cx="76200" cy="732790"/>
          </a:xfrm>
          <a:custGeom>
            <a:avLst/>
            <a:gdLst/>
            <a:ahLst/>
            <a:cxnLst/>
            <a:rect l="l" t="t" r="r" b="b"/>
            <a:pathLst>
              <a:path w="76200" h="732789">
                <a:moveTo>
                  <a:pt x="28575" y="74276"/>
                </a:moveTo>
                <a:lnTo>
                  <a:pt x="23274" y="73206"/>
                </a:lnTo>
                <a:lnTo>
                  <a:pt x="11163" y="65041"/>
                </a:lnTo>
                <a:lnTo>
                  <a:pt x="2995" y="52931"/>
                </a:lnTo>
                <a:lnTo>
                  <a:pt x="0" y="38100"/>
                </a:lnTo>
                <a:lnTo>
                  <a:pt x="2995" y="23268"/>
                </a:lnTo>
                <a:lnTo>
                  <a:pt x="11163" y="11158"/>
                </a:lnTo>
                <a:lnTo>
                  <a:pt x="23274" y="2993"/>
                </a:lnTo>
                <a:lnTo>
                  <a:pt x="38100" y="0"/>
                </a:lnTo>
                <a:lnTo>
                  <a:pt x="52931" y="2993"/>
                </a:lnTo>
                <a:lnTo>
                  <a:pt x="65041" y="11158"/>
                </a:lnTo>
                <a:lnTo>
                  <a:pt x="73206" y="23268"/>
                </a:lnTo>
                <a:lnTo>
                  <a:pt x="76200" y="38100"/>
                </a:lnTo>
                <a:lnTo>
                  <a:pt x="28575" y="38100"/>
                </a:lnTo>
                <a:lnTo>
                  <a:pt x="28575" y="74276"/>
                </a:lnTo>
                <a:close/>
              </a:path>
              <a:path w="76200" h="732789">
                <a:moveTo>
                  <a:pt x="38100" y="76200"/>
                </a:moveTo>
                <a:lnTo>
                  <a:pt x="28578" y="74277"/>
                </a:lnTo>
                <a:lnTo>
                  <a:pt x="28575" y="38100"/>
                </a:lnTo>
                <a:lnTo>
                  <a:pt x="47625" y="38100"/>
                </a:lnTo>
                <a:lnTo>
                  <a:pt x="47625" y="74277"/>
                </a:lnTo>
                <a:lnTo>
                  <a:pt x="38100" y="76200"/>
                </a:lnTo>
                <a:close/>
              </a:path>
              <a:path w="76200" h="732789">
                <a:moveTo>
                  <a:pt x="47625" y="74277"/>
                </a:moveTo>
                <a:lnTo>
                  <a:pt x="47625" y="38100"/>
                </a:lnTo>
                <a:lnTo>
                  <a:pt x="76200" y="38100"/>
                </a:lnTo>
                <a:lnTo>
                  <a:pt x="73206" y="52931"/>
                </a:lnTo>
                <a:lnTo>
                  <a:pt x="65041" y="65041"/>
                </a:lnTo>
                <a:lnTo>
                  <a:pt x="52931" y="73206"/>
                </a:lnTo>
                <a:lnTo>
                  <a:pt x="47625" y="74277"/>
                </a:lnTo>
                <a:close/>
              </a:path>
              <a:path w="76200" h="732789">
                <a:moveTo>
                  <a:pt x="28575" y="658399"/>
                </a:moveTo>
                <a:lnTo>
                  <a:pt x="28575" y="74276"/>
                </a:lnTo>
                <a:lnTo>
                  <a:pt x="38100" y="76200"/>
                </a:lnTo>
                <a:lnTo>
                  <a:pt x="47625" y="76200"/>
                </a:lnTo>
                <a:lnTo>
                  <a:pt x="47625" y="656475"/>
                </a:lnTo>
                <a:lnTo>
                  <a:pt x="38100" y="656475"/>
                </a:lnTo>
                <a:lnTo>
                  <a:pt x="28575" y="658399"/>
                </a:lnTo>
                <a:close/>
              </a:path>
              <a:path w="76200" h="732789">
                <a:moveTo>
                  <a:pt x="47625" y="76200"/>
                </a:moveTo>
                <a:lnTo>
                  <a:pt x="38100" y="76200"/>
                </a:lnTo>
                <a:lnTo>
                  <a:pt x="47625" y="74277"/>
                </a:lnTo>
                <a:lnTo>
                  <a:pt x="47625" y="76200"/>
                </a:lnTo>
                <a:close/>
              </a:path>
              <a:path w="76200" h="732789">
                <a:moveTo>
                  <a:pt x="47625" y="694575"/>
                </a:moveTo>
                <a:lnTo>
                  <a:pt x="28575" y="694575"/>
                </a:lnTo>
                <a:lnTo>
                  <a:pt x="28578" y="658398"/>
                </a:lnTo>
                <a:lnTo>
                  <a:pt x="38100" y="656475"/>
                </a:lnTo>
                <a:lnTo>
                  <a:pt x="47625" y="658398"/>
                </a:lnTo>
                <a:lnTo>
                  <a:pt x="47625" y="694575"/>
                </a:lnTo>
                <a:close/>
              </a:path>
              <a:path w="76200" h="732789">
                <a:moveTo>
                  <a:pt x="47625" y="658398"/>
                </a:moveTo>
                <a:lnTo>
                  <a:pt x="38100" y="656475"/>
                </a:lnTo>
                <a:lnTo>
                  <a:pt x="47625" y="656475"/>
                </a:lnTo>
                <a:lnTo>
                  <a:pt x="47625" y="658398"/>
                </a:lnTo>
                <a:close/>
              </a:path>
              <a:path w="76200" h="732789">
                <a:moveTo>
                  <a:pt x="76200" y="694575"/>
                </a:moveTo>
                <a:lnTo>
                  <a:pt x="47625" y="694575"/>
                </a:lnTo>
                <a:lnTo>
                  <a:pt x="47625" y="658398"/>
                </a:lnTo>
                <a:lnTo>
                  <a:pt x="52931" y="659469"/>
                </a:lnTo>
                <a:lnTo>
                  <a:pt x="65041" y="667634"/>
                </a:lnTo>
                <a:lnTo>
                  <a:pt x="73206" y="679744"/>
                </a:lnTo>
                <a:lnTo>
                  <a:pt x="76200" y="694575"/>
                </a:lnTo>
                <a:close/>
              </a:path>
              <a:path w="76200" h="732789">
                <a:moveTo>
                  <a:pt x="38100" y="732675"/>
                </a:moveTo>
                <a:lnTo>
                  <a:pt x="23274" y="729681"/>
                </a:lnTo>
                <a:lnTo>
                  <a:pt x="11163" y="721517"/>
                </a:lnTo>
                <a:lnTo>
                  <a:pt x="2995" y="709406"/>
                </a:lnTo>
                <a:lnTo>
                  <a:pt x="0" y="694575"/>
                </a:lnTo>
                <a:lnTo>
                  <a:pt x="2995" y="679744"/>
                </a:lnTo>
                <a:lnTo>
                  <a:pt x="11163" y="667634"/>
                </a:lnTo>
                <a:lnTo>
                  <a:pt x="23274" y="659469"/>
                </a:lnTo>
                <a:lnTo>
                  <a:pt x="28575" y="658399"/>
                </a:lnTo>
                <a:lnTo>
                  <a:pt x="28575" y="694575"/>
                </a:lnTo>
                <a:lnTo>
                  <a:pt x="76200" y="694575"/>
                </a:lnTo>
                <a:lnTo>
                  <a:pt x="73206" y="709406"/>
                </a:lnTo>
                <a:lnTo>
                  <a:pt x="65041" y="721517"/>
                </a:lnTo>
                <a:lnTo>
                  <a:pt x="52931" y="729681"/>
                </a:lnTo>
                <a:lnTo>
                  <a:pt x="38100" y="732675"/>
                </a:lnTo>
                <a:close/>
              </a:path>
            </a:pathLst>
          </a:custGeom>
          <a:solidFill>
            <a:srgbClr val="AE0B2A"/>
          </a:solidFill>
        </p:spPr>
        <p:txBody>
          <a:bodyPr wrap="square" lIns="0" tIns="0" rIns="0" bIns="0" rtlCol="0"/>
          <a:lstStyle/>
          <a:p/>
        </p:txBody>
      </p:sp>
      <p:sp>
        <p:nvSpPr>
          <p:cNvPr id="19" name="object 16"/>
          <p:cNvSpPr/>
          <p:nvPr/>
        </p:nvSpPr>
        <p:spPr>
          <a:xfrm>
            <a:off x="6143968" y="6148946"/>
            <a:ext cx="76200" cy="283845"/>
          </a:xfrm>
          <a:custGeom>
            <a:avLst/>
            <a:gdLst/>
            <a:ahLst/>
            <a:cxnLst/>
            <a:rect l="l" t="t" r="r" b="b"/>
            <a:pathLst>
              <a:path w="76200" h="283845">
                <a:moveTo>
                  <a:pt x="28575" y="74276"/>
                </a:moveTo>
                <a:lnTo>
                  <a:pt x="23274" y="73206"/>
                </a:lnTo>
                <a:lnTo>
                  <a:pt x="11163" y="65041"/>
                </a:lnTo>
                <a:lnTo>
                  <a:pt x="2995" y="52931"/>
                </a:lnTo>
                <a:lnTo>
                  <a:pt x="0" y="38100"/>
                </a:lnTo>
                <a:lnTo>
                  <a:pt x="2995" y="23268"/>
                </a:lnTo>
                <a:lnTo>
                  <a:pt x="11163" y="11158"/>
                </a:lnTo>
                <a:lnTo>
                  <a:pt x="23274" y="2993"/>
                </a:lnTo>
                <a:lnTo>
                  <a:pt x="38100" y="0"/>
                </a:lnTo>
                <a:lnTo>
                  <a:pt x="52931" y="2993"/>
                </a:lnTo>
                <a:lnTo>
                  <a:pt x="65041" y="11158"/>
                </a:lnTo>
                <a:lnTo>
                  <a:pt x="73206" y="23268"/>
                </a:lnTo>
                <a:lnTo>
                  <a:pt x="76200" y="38100"/>
                </a:lnTo>
                <a:lnTo>
                  <a:pt x="28575" y="38100"/>
                </a:lnTo>
                <a:lnTo>
                  <a:pt x="28575" y="74276"/>
                </a:lnTo>
                <a:close/>
              </a:path>
              <a:path w="76200" h="283845">
                <a:moveTo>
                  <a:pt x="38100" y="76200"/>
                </a:moveTo>
                <a:lnTo>
                  <a:pt x="28578" y="74277"/>
                </a:lnTo>
                <a:lnTo>
                  <a:pt x="28575" y="38100"/>
                </a:lnTo>
                <a:lnTo>
                  <a:pt x="47625" y="38100"/>
                </a:lnTo>
                <a:lnTo>
                  <a:pt x="47625" y="74277"/>
                </a:lnTo>
                <a:lnTo>
                  <a:pt x="38100" y="76200"/>
                </a:lnTo>
                <a:close/>
              </a:path>
              <a:path w="76200" h="283845">
                <a:moveTo>
                  <a:pt x="47625" y="74277"/>
                </a:moveTo>
                <a:lnTo>
                  <a:pt x="47625" y="38100"/>
                </a:lnTo>
                <a:lnTo>
                  <a:pt x="76200" y="38100"/>
                </a:lnTo>
                <a:lnTo>
                  <a:pt x="73206" y="52931"/>
                </a:lnTo>
                <a:lnTo>
                  <a:pt x="65041" y="65041"/>
                </a:lnTo>
                <a:lnTo>
                  <a:pt x="52931" y="73206"/>
                </a:lnTo>
                <a:lnTo>
                  <a:pt x="47625" y="74277"/>
                </a:lnTo>
                <a:close/>
              </a:path>
              <a:path w="76200" h="283845">
                <a:moveTo>
                  <a:pt x="28575" y="209555"/>
                </a:moveTo>
                <a:lnTo>
                  <a:pt x="28575" y="74276"/>
                </a:lnTo>
                <a:lnTo>
                  <a:pt x="38100" y="76200"/>
                </a:lnTo>
                <a:lnTo>
                  <a:pt x="47625" y="76200"/>
                </a:lnTo>
                <a:lnTo>
                  <a:pt x="47625" y="207632"/>
                </a:lnTo>
                <a:lnTo>
                  <a:pt x="38100" y="207632"/>
                </a:lnTo>
                <a:lnTo>
                  <a:pt x="28575" y="209555"/>
                </a:lnTo>
                <a:close/>
              </a:path>
              <a:path w="76200" h="283845">
                <a:moveTo>
                  <a:pt x="47625" y="76200"/>
                </a:moveTo>
                <a:lnTo>
                  <a:pt x="38100" y="76200"/>
                </a:lnTo>
                <a:lnTo>
                  <a:pt x="47625" y="74277"/>
                </a:lnTo>
                <a:lnTo>
                  <a:pt x="47625" y="76200"/>
                </a:lnTo>
                <a:close/>
              </a:path>
              <a:path w="76200" h="283845">
                <a:moveTo>
                  <a:pt x="47625" y="245732"/>
                </a:moveTo>
                <a:lnTo>
                  <a:pt x="28575" y="245732"/>
                </a:lnTo>
                <a:lnTo>
                  <a:pt x="28575" y="209555"/>
                </a:lnTo>
                <a:lnTo>
                  <a:pt x="38100" y="207632"/>
                </a:lnTo>
                <a:lnTo>
                  <a:pt x="47624" y="209555"/>
                </a:lnTo>
                <a:lnTo>
                  <a:pt x="47625" y="245732"/>
                </a:lnTo>
                <a:close/>
              </a:path>
              <a:path w="76200" h="283845">
                <a:moveTo>
                  <a:pt x="47625" y="209555"/>
                </a:moveTo>
                <a:lnTo>
                  <a:pt x="38100" y="207632"/>
                </a:lnTo>
                <a:lnTo>
                  <a:pt x="47625" y="207632"/>
                </a:lnTo>
                <a:lnTo>
                  <a:pt x="47625" y="209555"/>
                </a:lnTo>
                <a:close/>
              </a:path>
              <a:path w="76200" h="283845">
                <a:moveTo>
                  <a:pt x="38100" y="283832"/>
                </a:moveTo>
                <a:lnTo>
                  <a:pt x="23268" y="280838"/>
                </a:lnTo>
                <a:lnTo>
                  <a:pt x="11158" y="272673"/>
                </a:lnTo>
                <a:lnTo>
                  <a:pt x="2993" y="260563"/>
                </a:lnTo>
                <a:lnTo>
                  <a:pt x="0" y="245732"/>
                </a:lnTo>
                <a:lnTo>
                  <a:pt x="2993" y="230901"/>
                </a:lnTo>
                <a:lnTo>
                  <a:pt x="11158" y="218790"/>
                </a:lnTo>
                <a:lnTo>
                  <a:pt x="23268" y="210626"/>
                </a:lnTo>
                <a:lnTo>
                  <a:pt x="28575" y="209555"/>
                </a:lnTo>
                <a:lnTo>
                  <a:pt x="28575" y="245732"/>
                </a:lnTo>
                <a:lnTo>
                  <a:pt x="76200" y="245732"/>
                </a:lnTo>
                <a:lnTo>
                  <a:pt x="73206" y="260563"/>
                </a:lnTo>
                <a:lnTo>
                  <a:pt x="65041" y="272673"/>
                </a:lnTo>
                <a:lnTo>
                  <a:pt x="52931" y="280838"/>
                </a:lnTo>
                <a:lnTo>
                  <a:pt x="38100" y="283832"/>
                </a:lnTo>
                <a:close/>
              </a:path>
              <a:path w="76200" h="283845">
                <a:moveTo>
                  <a:pt x="76200" y="245732"/>
                </a:moveTo>
                <a:lnTo>
                  <a:pt x="47625" y="245732"/>
                </a:lnTo>
                <a:lnTo>
                  <a:pt x="47625" y="209555"/>
                </a:lnTo>
                <a:lnTo>
                  <a:pt x="52931" y="210626"/>
                </a:lnTo>
                <a:lnTo>
                  <a:pt x="65041" y="218790"/>
                </a:lnTo>
                <a:lnTo>
                  <a:pt x="73206" y="230901"/>
                </a:lnTo>
                <a:lnTo>
                  <a:pt x="76200" y="245732"/>
                </a:lnTo>
                <a:close/>
              </a:path>
            </a:pathLst>
          </a:custGeom>
          <a:solidFill>
            <a:srgbClr val="AE0B2A"/>
          </a:solid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数据采集与清洗达到的效</a:t>
            </a:r>
            <a:r>
              <a:rPr lang="zh-CN" altLang="en-US" spc="-5" dirty="0"/>
              <a:t>果</a:t>
            </a:r>
            <a:endParaRPr lang="zh-CN" altLang="en-US" dirty="0"/>
          </a:p>
        </p:txBody>
      </p:sp>
      <p:sp>
        <p:nvSpPr>
          <p:cNvPr id="7" name="object 3"/>
          <p:cNvSpPr/>
          <p:nvPr/>
        </p:nvSpPr>
        <p:spPr>
          <a:xfrm>
            <a:off x="1157411" y="1539583"/>
            <a:ext cx="9277003" cy="1571105"/>
          </a:xfrm>
          <a:prstGeom prst="roundRect">
            <a:avLst/>
          </a:prstGeom>
          <a:solidFill>
            <a:srgbClr val="AE0B2A"/>
          </a:solidFill>
        </p:spPr>
        <p:txBody>
          <a:bodyPr wrap="square" lIns="0" tIns="0" rIns="0" bIns="0" rtlCol="0"/>
          <a:lstStyle/>
          <a:p>
            <a:endParaRPr>
              <a:solidFill>
                <a:schemeClr val="bg1"/>
              </a:solidFill>
            </a:endParaRPr>
          </a:p>
        </p:txBody>
      </p:sp>
      <p:sp>
        <p:nvSpPr>
          <p:cNvPr id="8" name="object 4"/>
          <p:cNvSpPr/>
          <p:nvPr/>
        </p:nvSpPr>
        <p:spPr>
          <a:xfrm>
            <a:off x="1153255" y="4964426"/>
            <a:ext cx="9277003" cy="1529541"/>
          </a:xfrm>
          <a:prstGeom prst="rect">
            <a:avLst/>
          </a:prstGeom>
          <a:solidFill>
            <a:srgbClr val="AE0B2A"/>
          </a:solidFill>
        </p:spPr>
        <p:txBody>
          <a:bodyPr wrap="square" lIns="0" tIns="0" rIns="0" bIns="0" rtlCol="0"/>
          <a:lstStyle/>
          <a:p>
            <a:endParaRPr>
              <a:solidFill>
                <a:schemeClr val="bg1"/>
              </a:solidFill>
            </a:endParaRPr>
          </a:p>
        </p:txBody>
      </p:sp>
      <p:sp>
        <p:nvSpPr>
          <p:cNvPr id="9" name="object 5"/>
          <p:cNvSpPr/>
          <p:nvPr/>
        </p:nvSpPr>
        <p:spPr>
          <a:xfrm>
            <a:off x="1153255" y="3206285"/>
            <a:ext cx="9281160" cy="1596043"/>
          </a:xfrm>
          <a:prstGeom prst="rect">
            <a:avLst/>
          </a:prstGeom>
          <a:solidFill>
            <a:srgbClr val="AE0B2A"/>
          </a:solidFill>
        </p:spPr>
        <p:txBody>
          <a:bodyPr wrap="square" lIns="0" tIns="0" rIns="0" bIns="0" rtlCol="0"/>
          <a:lstStyle/>
          <a:p>
            <a:endParaRPr>
              <a:solidFill>
                <a:schemeClr val="bg1"/>
              </a:solidFill>
            </a:endParaRPr>
          </a:p>
        </p:txBody>
      </p:sp>
      <p:sp>
        <p:nvSpPr>
          <p:cNvPr id="10" name="object 6"/>
          <p:cNvSpPr/>
          <p:nvPr/>
        </p:nvSpPr>
        <p:spPr>
          <a:xfrm>
            <a:off x="1391137" y="1753913"/>
            <a:ext cx="1403603" cy="1112520"/>
          </a:xfrm>
          <a:prstGeom prst="rect">
            <a:avLst/>
          </a:prstGeom>
          <a:blipFill>
            <a:blip r:embed="rId1" cstate="print">
              <a:duotone>
                <a:prstClr val="black"/>
                <a:schemeClr val="accent4">
                  <a:tint val="45000"/>
                  <a:satMod val="400000"/>
                </a:schemeClr>
              </a:duotone>
            </a:blip>
            <a:stretch>
              <a:fillRect/>
            </a:stretch>
          </a:blipFill>
        </p:spPr>
        <p:txBody>
          <a:bodyPr wrap="square" lIns="0" tIns="0" rIns="0" bIns="0" rtlCol="0"/>
          <a:lstStyle/>
          <a:p>
            <a:endParaRPr>
              <a:solidFill>
                <a:schemeClr val="bg1"/>
              </a:solidFill>
            </a:endParaRPr>
          </a:p>
        </p:txBody>
      </p:sp>
      <p:sp>
        <p:nvSpPr>
          <p:cNvPr id="11" name="object 7"/>
          <p:cNvSpPr/>
          <p:nvPr/>
        </p:nvSpPr>
        <p:spPr>
          <a:xfrm>
            <a:off x="1407902" y="3434885"/>
            <a:ext cx="1403604" cy="1124712"/>
          </a:xfrm>
          <a:prstGeom prst="rect">
            <a:avLst/>
          </a:prstGeom>
          <a:blipFill>
            <a:blip r:embed="rId2" cstate="print">
              <a:duotone>
                <a:prstClr val="black"/>
                <a:schemeClr val="accent4">
                  <a:tint val="45000"/>
                  <a:satMod val="400000"/>
                </a:schemeClr>
              </a:duotone>
            </a:blip>
            <a:stretch>
              <a:fillRect/>
            </a:stretch>
          </a:blipFill>
        </p:spPr>
        <p:txBody>
          <a:bodyPr wrap="square" lIns="0" tIns="0" rIns="0" bIns="0" rtlCol="0"/>
          <a:lstStyle/>
          <a:p>
            <a:endParaRPr>
              <a:solidFill>
                <a:schemeClr val="bg1"/>
              </a:solidFill>
            </a:endParaRPr>
          </a:p>
        </p:txBody>
      </p:sp>
      <p:sp>
        <p:nvSpPr>
          <p:cNvPr id="12" name="object 8"/>
          <p:cNvSpPr/>
          <p:nvPr/>
        </p:nvSpPr>
        <p:spPr>
          <a:xfrm>
            <a:off x="1407902" y="5106713"/>
            <a:ext cx="1438656" cy="1210056"/>
          </a:xfrm>
          <a:prstGeom prst="rect">
            <a:avLst/>
          </a:prstGeom>
          <a:blipFill>
            <a:blip r:embed="rId3" cstate="print">
              <a:duotone>
                <a:prstClr val="black"/>
                <a:schemeClr val="accent4">
                  <a:tint val="45000"/>
                  <a:satMod val="400000"/>
                </a:schemeClr>
              </a:duotone>
            </a:blip>
            <a:stretch>
              <a:fillRect/>
            </a:stretch>
          </a:blipFill>
        </p:spPr>
        <p:txBody>
          <a:bodyPr wrap="square" lIns="0" tIns="0" rIns="0" bIns="0" rtlCol="0"/>
          <a:lstStyle/>
          <a:p>
            <a:endParaRPr>
              <a:solidFill>
                <a:schemeClr val="bg1"/>
              </a:solidFill>
            </a:endParaRPr>
          </a:p>
        </p:txBody>
      </p:sp>
      <p:sp>
        <p:nvSpPr>
          <p:cNvPr id="13" name="object 9"/>
          <p:cNvSpPr txBox="1"/>
          <p:nvPr/>
        </p:nvSpPr>
        <p:spPr>
          <a:xfrm>
            <a:off x="3066153" y="1697525"/>
            <a:ext cx="6730365" cy="4554452"/>
          </a:xfrm>
          <a:prstGeom prst="rect">
            <a:avLst/>
          </a:prstGeom>
        </p:spPr>
        <p:txBody>
          <a:bodyPr vert="horz" wrap="square" lIns="0" tIns="40005" rIns="0" bIns="0" rtlCol="0">
            <a:spAutoFit/>
          </a:bodyPr>
          <a:lstStyle/>
          <a:p>
            <a:pPr marL="12700">
              <a:lnSpc>
                <a:spcPct val="100000"/>
              </a:lnSpc>
              <a:spcBef>
                <a:spcPts val="315"/>
              </a:spcBef>
            </a:pPr>
            <a:r>
              <a:rPr sz="1800" b="1" dirty="0">
                <a:solidFill>
                  <a:schemeClr val="bg1"/>
                </a:solidFill>
                <a:latin typeface="微软雅黑" panose="020B0503020204020204" pitchFamily="34" charset="-122"/>
                <a:cs typeface="微软雅黑" panose="020B0503020204020204" pitchFamily="34" charset="-122"/>
              </a:rPr>
              <a:t>数据同步</a:t>
            </a:r>
            <a:endParaRPr sz="1800" dirty="0">
              <a:solidFill>
                <a:schemeClr val="bg1"/>
              </a:solidFill>
              <a:latin typeface="微软雅黑" panose="020B0503020204020204" pitchFamily="34" charset="-122"/>
              <a:cs typeface="微软雅黑" panose="020B0503020204020204" pitchFamily="34" charset="-122"/>
            </a:endParaRPr>
          </a:p>
          <a:p>
            <a:pPr marL="12700" marR="5080" algn="just">
              <a:lnSpc>
                <a:spcPct val="100000"/>
              </a:lnSpc>
              <a:spcBef>
                <a:spcPts val="185"/>
              </a:spcBef>
            </a:pPr>
            <a:r>
              <a:rPr sz="1600" dirty="0">
                <a:solidFill>
                  <a:schemeClr val="bg1"/>
                </a:solidFill>
                <a:latin typeface="微软雅黑" panose="020B0503020204020204" pitchFamily="34" charset="-122"/>
                <a:cs typeface="微软雅黑" panose="020B0503020204020204" pitchFamily="34" charset="-122"/>
              </a:rPr>
              <a:t>实现实时、准实时的数据采集；保证数据源与目标端的数据一致性；不影</a:t>
            </a:r>
            <a:r>
              <a:rPr sz="1600" spc="-5" dirty="0">
                <a:solidFill>
                  <a:schemeClr val="bg1"/>
                </a:solidFill>
                <a:latin typeface="微软雅黑" panose="020B0503020204020204" pitchFamily="34" charset="-122"/>
                <a:cs typeface="微软雅黑" panose="020B0503020204020204" pitchFamily="34" charset="-122"/>
              </a:rPr>
              <a:t>响 </a:t>
            </a:r>
            <a:r>
              <a:rPr sz="1600" dirty="0">
                <a:solidFill>
                  <a:schemeClr val="bg1"/>
                </a:solidFill>
                <a:latin typeface="微软雅黑" panose="020B0503020204020204" pitchFamily="34" charset="-122"/>
                <a:cs typeface="微软雅黑" panose="020B0503020204020204" pitchFamily="34" charset="-122"/>
              </a:rPr>
              <a:t>源业务系统；支持多种数据源的数据采集（如常用的关系型数据库、大数</a:t>
            </a:r>
            <a:r>
              <a:rPr sz="1600" spc="-5" dirty="0">
                <a:solidFill>
                  <a:schemeClr val="bg1"/>
                </a:solidFill>
                <a:latin typeface="微软雅黑" panose="020B0503020204020204" pitchFamily="34" charset="-122"/>
                <a:cs typeface="微软雅黑" panose="020B0503020204020204" pitchFamily="34" charset="-122"/>
              </a:rPr>
              <a:t>据 </a:t>
            </a:r>
            <a:r>
              <a:rPr sz="1600" dirty="0" err="1">
                <a:solidFill>
                  <a:schemeClr val="bg1"/>
                </a:solidFill>
                <a:latin typeface="微软雅黑" panose="020B0503020204020204" pitchFamily="34" charset="-122"/>
                <a:cs typeface="微软雅黑" panose="020B0503020204020204" pitchFamily="34" charset="-122"/>
              </a:rPr>
              <a:t>平台等</a:t>
            </a:r>
            <a:r>
              <a:rPr sz="1600" spc="-5" dirty="0">
                <a:solidFill>
                  <a:schemeClr val="bg1"/>
                </a:solidFill>
                <a:latin typeface="微软雅黑" panose="020B0503020204020204" pitchFamily="34" charset="-122"/>
                <a:cs typeface="微软雅黑" panose="020B0503020204020204" pitchFamily="34" charset="-122"/>
              </a:rPr>
              <a:t>）；</a:t>
            </a:r>
            <a:endParaRPr lang="en-US" sz="1600" spc="-5" dirty="0">
              <a:solidFill>
                <a:schemeClr val="bg1"/>
              </a:solidFill>
              <a:latin typeface="微软雅黑" panose="020B0503020204020204" pitchFamily="34" charset="-122"/>
              <a:cs typeface="微软雅黑" panose="020B0503020204020204" pitchFamily="34" charset="-122"/>
            </a:endParaRPr>
          </a:p>
          <a:p>
            <a:pPr marL="12700" marR="5080" algn="just">
              <a:lnSpc>
                <a:spcPct val="100000"/>
              </a:lnSpc>
              <a:spcBef>
                <a:spcPts val="185"/>
              </a:spcBef>
            </a:pPr>
            <a:endParaRPr sz="1600" dirty="0">
              <a:solidFill>
                <a:schemeClr val="bg1"/>
              </a:solidFill>
              <a:latin typeface="微软雅黑" panose="020B0503020204020204" pitchFamily="34" charset="-122"/>
              <a:cs typeface="微软雅黑" panose="020B0503020204020204" pitchFamily="34" charset="-122"/>
            </a:endParaRPr>
          </a:p>
          <a:p>
            <a:pPr>
              <a:lnSpc>
                <a:spcPct val="100000"/>
              </a:lnSpc>
              <a:spcBef>
                <a:spcPts val="60"/>
              </a:spcBef>
            </a:pPr>
            <a:endParaRPr sz="2900" dirty="0">
              <a:solidFill>
                <a:schemeClr val="bg1"/>
              </a:solidFill>
              <a:latin typeface="微软雅黑" panose="020B0503020204020204" pitchFamily="34" charset="-122"/>
              <a:cs typeface="微软雅黑" panose="020B0503020204020204" pitchFamily="34" charset="-122"/>
            </a:endParaRPr>
          </a:p>
          <a:p>
            <a:pPr marL="12700">
              <a:lnSpc>
                <a:spcPct val="100000"/>
              </a:lnSpc>
            </a:pPr>
            <a:r>
              <a:rPr sz="1800" b="1" dirty="0">
                <a:solidFill>
                  <a:schemeClr val="bg1"/>
                </a:solidFill>
                <a:latin typeface="微软雅黑" panose="020B0503020204020204" pitchFamily="34" charset="-122"/>
                <a:cs typeface="微软雅黑" panose="020B0503020204020204" pitchFamily="34" charset="-122"/>
              </a:rPr>
              <a:t>数据交换</a:t>
            </a:r>
            <a:endParaRPr sz="1800" dirty="0">
              <a:solidFill>
                <a:schemeClr val="bg1"/>
              </a:solidFill>
              <a:latin typeface="微软雅黑" panose="020B0503020204020204" pitchFamily="34" charset="-122"/>
              <a:cs typeface="微软雅黑" panose="020B0503020204020204" pitchFamily="34" charset="-122"/>
            </a:endParaRPr>
          </a:p>
          <a:p>
            <a:pPr marL="12700" marR="5080">
              <a:lnSpc>
                <a:spcPct val="150000"/>
              </a:lnSpc>
              <a:spcBef>
                <a:spcPts val="25"/>
              </a:spcBef>
            </a:pPr>
            <a:r>
              <a:rPr sz="1600" dirty="0">
                <a:solidFill>
                  <a:schemeClr val="bg1"/>
                </a:solidFill>
                <a:latin typeface="微软雅黑" panose="020B0503020204020204" pitchFamily="34" charset="-122"/>
                <a:cs typeface="微软雅黑" panose="020B0503020204020204" pitchFamily="34" charset="-122"/>
              </a:rPr>
              <a:t>不同部门的数据协同，获取到数据并完成业务逻辑；灵活地进行数据转换</a:t>
            </a:r>
            <a:r>
              <a:rPr sz="1600" spc="-5" dirty="0">
                <a:solidFill>
                  <a:schemeClr val="bg1"/>
                </a:solidFill>
                <a:latin typeface="微软雅黑" panose="020B0503020204020204" pitchFamily="34" charset="-122"/>
                <a:cs typeface="微软雅黑" panose="020B0503020204020204" pitchFamily="34" charset="-122"/>
              </a:rPr>
              <a:t>规 </a:t>
            </a:r>
            <a:r>
              <a:rPr sz="1600" dirty="0">
                <a:solidFill>
                  <a:schemeClr val="bg1"/>
                </a:solidFill>
                <a:latin typeface="微软雅黑" panose="020B0503020204020204" pitchFamily="34" charset="-122"/>
                <a:cs typeface="微软雅黑" panose="020B0503020204020204" pitchFamily="34" charset="-122"/>
              </a:rPr>
              <a:t>则设计</a:t>
            </a:r>
            <a:r>
              <a:rPr sz="1600" spc="-5" dirty="0">
                <a:solidFill>
                  <a:schemeClr val="bg1"/>
                </a:solidFill>
                <a:latin typeface="微软雅黑" panose="020B0503020204020204" pitchFamily="34" charset="-122"/>
                <a:cs typeface="微软雅黑" panose="020B0503020204020204" pitchFamily="34" charset="-122"/>
              </a:rPr>
              <a:t>；</a:t>
            </a:r>
            <a:endParaRPr sz="1600" dirty="0">
              <a:solidFill>
                <a:schemeClr val="bg1"/>
              </a:solidFill>
              <a:latin typeface="微软雅黑" panose="020B0503020204020204" pitchFamily="34" charset="-122"/>
              <a:cs typeface="微软雅黑" panose="020B0503020204020204" pitchFamily="34" charset="-122"/>
            </a:endParaRPr>
          </a:p>
          <a:p>
            <a:pPr>
              <a:lnSpc>
                <a:spcPct val="100000"/>
              </a:lnSpc>
              <a:spcBef>
                <a:spcPts val="75"/>
              </a:spcBef>
            </a:pPr>
            <a:endParaRPr lang="en-US" sz="2850" dirty="0">
              <a:solidFill>
                <a:schemeClr val="bg1"/>
              </a:solidFill>
              <a:latin typeface="微软雅黑" panose="020B0503020204020204" pitchFamily="34" charset="-122"/>
              <a:cs typeface="微软雅黑" panose="020B0503020204020204" pitchFamily="34" charset="-122"/>
            </a:endParaRPr>
          </a:p>
          <a:p>
            <a:pPr>
              <a:lnSpc>
                <a:spcPct val="100000"/>
              </a:lnSpc>
              <a:spcBef>
                <a:spcPts val="75"/>
              </a:spcBef>
            </a:pPr>
            <a:endParaRPr sz="1600" dirty="0">
              <a:solidFill>
                <a:schemeClr val="bg1"/>
              </a:solidFill>
              <a:latin typeface="微软雅黑" panose="020B0503020204020204" pitchFamily="34" charset="-122"/>
              <a:cs typeface="微软雅黑" panose="020B0503020204020204" pitchFamily="34" charset="-122"/>
            </a:endParaRPr>
          </a:p>
          <a:p>
            <a:pPr marL="12700">
              <a:lnSpc>
                <a:spcPct val="100000"/>
              </a:lnSpc>
            </a:pPr>
            <a:r>
              <a:rPr sz="1800" b="1" dirty="0">
                <a:solidFill>
                  <a:schemeClr val="bg1"/>
                </a:solidFill>
                <a:latin typeface="微软雅黑" panose="020B0503020204020204" pitchFamily="34" charset="-122"/>
                <a:cs typeface="微软雅黑" panose="020B0503020204020204" pitchFamily="34" charset="-122"/>
              </a:rPr>
              <a:t>数据整合</a:t>
            </a:r>
            <a:endParaRPr sz="1800" dirty="0">
              <a:solidFill>
                <a:schemeClr val="bg1"/>
              </a:solidFill>
              <a:latin typeface="微软雅黑" panose="020B0503020204020204" pitchFamily="34" charset="-122"/>
              <a:cs typeface="微软雅黑" panose="020B0503020204020204" pitchFamily="34" charset="-122"/>
            </a:endParaRPr>
          </a:p>
          <a:p>
            <a:pPr marL="12700" marR="5080">
              <a:lnSpc>
                <a:spcPct val="150000"/>
              </a:lnSpc>
              <a:spcBef>
                <a:spcPts val="25"/>
              </a:spcBef>
            </a:pPr>
            <a:r>
              <a:rPr sz="1600" dirty="0">
                <a:solidFill>
                  <a:schemeClr val="bg1"/>
                </a:solidFill>
                <a:latin typeface="微软雅黑" panose="020B0503020204020204" pitchFamily="34" charset="-122"/>
                <a:cs typeface="微软雅黑" panose="020B0503020204020204" pitchFamily="34" charset="-122"/>
              </a:rPr>
              <a:t>将不同来源的数据，经过清洗转换后变为统一格式，存储到数据中心或者</a:t>
            </a:r>
            <a:r>
              <a:rPr sz="1600" spc="-5" dirty="0">
                <a:solidFill>
                  <a:schemeClr val="bg1"/>
                </a:solidFill>
                <a:latin typeface="微软雅黑" panose="020B0503020204020204" pitchFamily="34" charset="-122"/>
                <a:cs typeface="微软雅黑" panose="020B0503020204020204" pitchFamily="34" charset="-122"/>
              </a:rPr>
              <a:t>数 </a:t>
            </a:r>
            <a:r>
              <a:rPr sz="1600" dirty="0">
                <a:solidFill>
                  <a:schemeClr val="bg1"/>
                </a:solidFill>
                <a:latin typeface="微软雅黑" panose="020B0503020204020204" pitchFamily="34" charset="-122"/>
                <a:cs typeface="微软雅黑" panose="020B0503020204020204" pitchFamily="34" charset="-122"/>
              </a:rPr>
              <a:t>据仓库，用于提供数据共享、数据分析等服务；支持界面话工作流调</a:t>
            </a:r>
            <a:r>
              <a:rPr sz="1600" spc="-5" dirty="0">
                <a:solidFill>
                  <a:schemeClr val="bg1"/>
                </a:solidFill>
                <a:latin typeface="微软雅黑" panose="020B0503020204020204" pitchFamily="34" charset="-122"/>
                <a:cs typeface="微软雅黑" panose="020B0503020204020204" pitchFamily="34" charset="-122"/>
              </a:rPr>
              <a:t>度</a:t>
            </a:r>
            <a:endParaRPr sz="1600" dirty="0">
              <a:solidFill>
                <a:schemeClr val="bg1"/>
              </a:solidFill>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新技术驱使企业商业模式和运营方式发生变化</a:t>
            </a:r>
            <a:endParaRPr lang="zh-CN" altLang="en-US" dirty="0"/>
          </a:p>
        </p:txBody>
      </p:sp>
      <p:grpSp>
        <p:nvGrpSpPr>
          <p:cNvPr id="85" name="组合 8"/>
          <p:cNvGrpSpPr/>
          <p:nvPr/>
        </p:nvGrpSpPr>
        <p:grpSpPr>
          <a:xfrm>
            <a:off x="6121011" y="1804090"/>
            <a:ext cx="4139191" cy="4184301"/>
            <a:chOff x="5364720" y="2385980"/>
            <a:chExt cx="4139191" cy="4184301"/>
          </a:xfrm>
        </p:grpSpPr>
        <p:sp>
          <p:nvSpPr>
            <p:cNvPr id="86" name="Rounded Rectangle 59"/>
            <p:cNvSpPr/>
            <p:nvPr/>
          </p:nvSpPr>
          <p:spPr bwMode="gray">
            <a:xfrm>
              <a:off x="5662863" y="2402215"/>
              <a:ext cx="3452320" cy="641673"/>
            </a:xfrm>
            <a:prstGeom prst="roundRect">
              <a:avLst>
                <a:gd name="adj" fmla="val 12350"/>
              </a:avLst>
            </a:prstGeom>
            <a:solidFill>
              <a:schemeClr val="bg1"/>
            </a:solidFill>
            <a:ln w="12700" algn="ctr">
              <a:solidFill>
                <a:srgbClr val="558ED5"/>
              </a:solidFill>
              <a:miter lim="800000"/>
            </a:ln>
            <a:effectLst/>
          </p:spPr>
          <p:txBody>
            <a:bodyPr wrap="none" lIns="0" tIns="0" rIns="0" bIns="0" rtlCol="0" anchor="ctr"/>
            <a:lstStyle/>
            <a:p>
              <a:pPr algn="ctr"/>
              <a:endParaRPr lang="en-US">
                <a:solidFill>
                  <a:schemeClr val="tx1"/>
                </a:solidFill>
              </a:endParaRPr>
            </a:p>
          </p:txBody>
        </p:sp>
        <p:sp>
          <p:nvSpPr>
            <p:cNvPr id="87" name="TextBox 61"/>
            <p:cNvSpPr txBox="1"/>
            <p:nvPr/>
          </p:nvSpPr>
          <p:spPr>
            <a:xfrm>
              <a:off x="6065647" y="2385980"/>
              <a:ext cx="2836152" cy="276999"/>
            </a:xfrm>
            <a:prstGeom prst="rect">
              <a:avLst/>
            </a:prstGeom>
            <a:noFill/>
          </p:spPr>
          <p:txBody>
            <a:bodyPr wrap="square" rtlCol="0">
              <a:spAutoFit/>
            </a:bodyPr>
            <a:lstStyle>
              <a:defPPr>
                <a:defRPr lang="zh-CN"/>
              </a:defPPr>
              <a:lvl1pPr>
                <a:defRPr sz="1200" b="1"/>
              </a:lvl1pPr>
            </a:lstStyle>
            <a:p>
              <a:pPr algn="ctr"/>
              <a:r>
                <a:rPr lang="zh-CN" altLang="en-US" dirty="0"/>
                <a:t>客户更加互联、信息灵通，参与度更高</a:t>
              </a:r>
              <a:endParaRPr lang="en-US" dirty="0"/>
            </a:p>
          </p:txBody>
        </p:sp>
        <p:sp>
          <p:nvSpPr>
            <p:cNvPr id="88" name="Arc 84"/>
            <p:cNvSpPr/>
            <p:nvPr/>
          </p:nvSpPr>
          <p:spPr bwMode="auto">
            <a:xfrm rot="16497558">
              <a:off x="6030994" y="3141146"/>
              <a:ext cx="813388" cy="824058"/>
            </a:xfrm>
            <a:prstGeom prst="arc">
              <a:avLst>
                <a:gd name="adj1" fmla="val 13968921"/>
                <a:gd name="adj2" fmla="val 0"/>
              </a:avLst>
            </a:prstGeom>
            <a:noFill/>
            <a:ln w="38100" cap="flat" cmpd="sng" algn="ctr">
              <a:solidFill>
                <a:srgbClr val="558ED5"/>
              </a:solidFill>
              <a:prstDash val="solid"/>
              <a:round/>
              <a:headEnd type="triangle" w="med" len="med"/>
              <a:tailEnd type="triangl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75000"/>
                </a:spcBef>
                <a:spcAft>
                  <a:spcPct val="0"/>
                </a:spcAft>
                <a:buClrTx/>
                <a:buSzTx/>
                <a:buFontTx/>
                <a:buNone/>
              </a:pPr>
              <a:endParaRPr kumimoji="0" lang="en-US" sz="1400" b="0" i="0" u="none" strike="noStrike" cap="none" normalizeH="0" baseline="0">
                <a:ln>
                  <a:noFill/>
                </a:ln>
                <a:solidFill>
                  <a:schemeClr val="bg1"/>
                </a:solidFill>
                <a:effectLst/>
                <a:latin typeface="Arial" panose="020B0604020202020204" pitchFamily="34" charset="0"/>
              </a:endParaRPr>
            </a:p>
          </p:txBody>
        </p:sp>
        <p:sp>
          <p:nvSpPr>
            <p:cNvPr id="89" name="Arc 85"/>
            <p:cNvSpPr/>
            <p:nvPr/>
          </p:nvSpPr>
          <p:spPr bwMode="auto">
            <a:xfrm rot="5102442" flipH="1">
              <a:off x="7930021" y="3141146"/>
              <a:ext cx="813388" cy="824058"/>
            </a:xfrm>
            <a:prstGeom prst="arc">
              <a:avLst>
                <a:gd name="adj1" fmla="val 13931078"/>
                <a:gd name="adj2" fmla="val 0"/>
              </a:avLst>
            </a:prstGeom>
            <a:noFill/>
            <a:ln w="38100" cap="flat" cmpd="sng" algn="ctr">
              <a:solidFill>
                <a:srgbClr val="558ED5"/>
              </a:solidFill>
              <a:prstDash val="solid"/>
              <a:round/>
              <a:headEnd type="triangle" w="med" len="med"/>
              <a:tailEnd type="triangl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75000"/>
                </a:spcBef>
                <a:spcAft>
                  <a:spcPct val="0"/>
                </a:spcAft>
                <a:buClrTx/>
                <a:buSzTx/>
                <a:buFontTx/>
                <a:buNone/>
              </a:pPr>
              <a:endParaRPr kumimoji="0" lang="en-US" sz="1400" b="0" i="0" u="none" strike="noStrike" cap="none" normalizeH="0" baseline="0">
                <a:ln>
                  <a:noFill/>
                </a:ln>
                <a:solidFill>
                  <a:schemeClr val="bg1"/>
                </a:solidFill>
                <a:effectLst/>
                <a:latin typeface="Arial" panose="020B0604020202020204" pitchFamily="34" charset="0"/>
              </a:endParaRPr>
            </a:p>
          </p:txBody>
        </p:sp>
        <p:sp>
          <p:nvSpPr>
            <p:cNvPr id="90" name="Chevron 95"/>
            <p:cNvSpPr/>
            <p:nvPr/>
          </p:nvSpPr>
          <p:spPr bwMode="gray">
            <a:xfrm>
              <a:off x="6760896" y="4919521"/>
              <a:ext cx="435500" cy="250795"/>
            </a:xfrm>
            <a:prstGeom prst="chevron">
              <a:avLst>
                <a:gd name="adj" fmla="val 28378"/>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91" name="Chevron 96"/>
            <p:cNvSpPr/>
            <p:nvPr/>
          </p:nvSpPr>
          <p:spPr bwMode="gray">
            <a:xfrm>
              <a:off x="7001971" y="4842705"/>
              <a:ext cx="435500" cy="250795"/>
            </a:xfrm>
            <a:prstGeom prst="chevron">
              <a:avLst>
                <a:gd name="adj" fmla="val 28378"/>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74" name="Chevron 97"/>
            <p:cNvSpPr/>
            <p:nvPr/>
          </p:nvSpPr>
          <p:spPr bwMode="gray">
            <a:xfrm>
              <a:off x="7297789" y="4842704"/>
              <a:ext cx="435500" cy="250795"/>
            </a:xfrm>
            <a:prstGeom prst="chevron">
              <a:avLst>
                <a:gd name="adj" fmla="val 28378"/>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75" name="TextBox 102"/>
            <p:cNvSpPr txBox="1"/>
            <p:nvPr/>
          </p:nvSpPr>
          <p:spPr>
            <a:xfrm>
              <a:off x="6941348" y="5071845"/>
              <a:ext cx="1107996" cy="276999"/>
            </a:xfrm>
            <a:prstGeom prst="rect">
              <a:avLst/>
            </a:prstGeom>
            <a:noFill/>
          </p:spPr>
          <p:txBody>
            <a:bodyPr wrap="none" rtlCol="0">
              <a:spAutoFit/>
            </a:bodyPr>
            <a:lstStyle>
              <a:defPPr>
                <a:defRPr lang="zh-CN"/>
              </a:defPPr>
              <a:lvl1pPr>
                <a:defRPr sz="1200" b="1"/>
              </a:lvl1pPr>
            </a:lstStyle>
            <a:p>
              <a:r>
                <a:rPr lang="zh-CN" altLang="en-US" b="0" dirty="0"/>
                <a:t>自适应性流程</a:t>
              </a:r>
              <a:endParaRPr lang="en-US" b="0" dirty="0"/>
            </a:p>
          </p:txBody>
        </p:sp>
        <p:sp>
          <p:nvSpPr>
            <p:cNvPr id="176" name="Oval 92"/>
            <p:cNvSpPr/>
            <p:nvPr/>
          </p:nvSpPr>
          <p:spPr bwMode="gray">
            <a:xfrm>
              <a:off x="5651345" y="3593384"/>
              <a:ext cx="3463838" cy="1964540"/>
            </a:xfrm>
            <a:prstGeom prst="ellipse">
              <a:avLst/>
            </a:prstGeom>
            <a:noFill/>
            <a:ln w="127000" algn="ctr">
              <a:solidFill>
                <a:srgbClr val="00AA99"/>
              </a:solidFill>
              <a:prstDash val="sysDash"/>
              <a:miter lim="800000"/>
            </a:ln>
            <a:effectLst/>
          </p:spPr>
          <p:txBody>
            <a:bodyPr wrap="none" lIns="0" tIns="0" rIns="0" bIns="0" rtlCol="0" anchor="ctr"/>
            <a:lstStyle/>
            <a:p>
              <a:pPr algn="ctr"/>
              <a:endParaRPr lang="en-US">
                <a:solidFill>
                  <a:schemeClr val="tx1"/>
                </a:solidFill>
              </a:endParaRPr>
            </a:p>
          </p:txBody>
        </p:sp>
        <p:pic>
          <p:nvPicPr>
            <p:cNvPr id="177" name="Picture 1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60686" y="2680515"/>
              <a:ext cx="231418" cy="316437"/>
            </a:xfrm>
            <a:prstGeom prst="rect">
              <a:avLst/>
            </a:prstGeom>
          </p:spPr>
        </p:pic>
        <p:pic>
          <p:nvPicPr>
            <p:cNvPr id="178" name="Picture 1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565438" y="2644887"/>
              <a:ext cx="231418" cy="316437"/>
            </a:xfrm>
            <a:prstGeom prst="rect">
              <a:avLst/>
            </a:prstGeom>
          </p:spPr>
        </p:pic>
        <p:sp>
          <p:nvSpPr>
            <p:cNvPr id="179" name="Flowchart: Magnetic Disk 88"/>
            <p:cNvSpPr/>
            <p:nvPr/>
          </p:nvSpPr>
          <p:spPr bwMode="gray">
            <a:xfrm>
              <a:off x="5929130" y="4079087"/>
              <a:ext cx="528771" cy="244016"/>
            </a:xfrm>
            <a:prstGeom prst="flowChartMagneticDisk">
              <a:avLst/>
            </a:prstGeom>
            <a:solidFill>
              <a:srgbClr val="558ED5"/>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80" name="Flowchart: Magnetic Disk 126"/>
            <p:cNvSpPr/>
            <p:nvPr/>
          </p:nvSpPr>
          <p:spPr bwMode="gray">
            <a:xfrm>
              <a:off x="6121253" y="3946568"/>
              <a:ext cx="423057" cy="195232"/>
            </a:xfrm>
            <a:prstGeom prst="flowChartMagneticDisk">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81" name="Flowchart: Magnetic Disk 127"/>
            <p:cNvSpPr/>
            <p:nvPr/>
          </p:nvSpPr>
          <p:spPr bwMode="gray">
            <a:xfrm>
              <a:off x="5662862" y="3975108"/>
              <a:ext cx="423057" cy="195232"/>
            </a:xfrm>
            <a:prstGeom prst="flowChartMagneticDisk">
              <a:avLst/>
            </a:prstGeom>
            <a:solidFill>
              <a:schemeClr val="accent2">
                <a:lumMod val="60000"/>
                <a:lumOff val="40000"/>
                <a:alpha val="69804"/>
              </a:schemeClr>
            </a:solidFill>
            <a:ln w="9525" algn="ctr">
              <a:solidFill>
                <a:schemeClr val="bg1"/>
              </a:solidFill>
              <a:miter lim="800000"/>
            </a:ln>
            <a:effectLst/>
          </p:spPr>
          <p:txBody>
            <a:bodyPr wrap="none" lIns="0" tIns="0" rIns="0" bIns="0" rtlCol="0" anchor="ctr"/>
            <a:lstStyle/>
            <a:p>
              <a:pPr algn="ctr"/>
              <a:endParaRPr lang="en-US"/>
            </a:p>
          </p:txBody>
        </p:sp>
        <p:cxnSp>
          <p:nvCxnSpPr>
            <p:cNvPr id="182" name="Straight Arrow Connector 79"/>
            <p:cNvCxnSpPr/>
            <p:nvPr/>
          </p:nvCxnSpPr>
          <p:spPr bwMode="auto">
            <a:xfrm>
              <a:off x="6972281" y="3145332"/>
              <a:ext cx="0" cy="675525"/>
            </a:xfrm>
            <a:prstGeom prst="straightConnector1">
              <a:avLst/>
            </a:prstGeom>
            <a:noFill/>
            <a:ln w="38100" cap="flat" cmpd="sng" algn="ctr">
              <a:solidFill>
                <a:srgbClr val="558ED5"/>
              </a:solidFill>
              <a:prstDash val="solid"/>
              <a:round/>
              <a:headEnd type="triangle" w="med" len="med"/>
              <a:tailEnd type="triangle" w="med" len="med"/>
            </a:ln>
            <a:effectLst/>
          </p:spPr>
        </p:cxnSp>
        <p:cxnSp>
          <p:nvCxnSpPr>
            <p:cNvPr id="183" name="Straight Arrow Connector 80"/>
            <p:cNvCxnSpPr/>
            <p:nvPr/>
          </p:nvCxnSpPr>
          <p:spPr bwMode="auto">
            <a:xfrm>
              <a:off x="7418645" y="3145332"/>
              <a:ext cx="0" cy="675525"/>
            </a:xfrm>
            <a:prstGeom prst="straightConnector1">
              <a:avLst/>
            </a:prstGeom>
            <a:noFill/>
            <a:ln w="38100" cap="flat" cmpd="sng" algn="ctr">
              <a:solidFill>
                <a:srgbClr val="558ED5"/>
              </a:solidFill>
              <a:prstDash val="solid"/>
              <a:round/>
              <a:headEnd type="triangle" w="med" len="med"/>
              <a:tailEnd type="triangle" w="med" len="med"/>
            </a:ln>
            <a:effectLst/>
          </p:spPr>
        </p:cxnSp>
        <p:cxnSp>
          <p:nvCxnSpPr>
            <p:cNvPr id="184" name="Straight Arrow Connector 81"/>
            <p:cNvCxnSpPr/>
            <p:nvPr/>
          </p:nvCxnSpPr>
          <p:spPr bwMode="auto">
            <a:xfrm>
              <a:off x="7899346" y="3145332"/>
              <a:ext cx="0" cy="675525"/>
            </a:xfrm>
            <a:prstGeom prst="straightConnector1">
              <a:avLst/>
            </a:prstGeom>
            <a:noFill/>
            <a:ln w="38100" cap="flat" cmpd="sng" algn="ctr">
              <a:solidFill>
                <a:srgbClr val="558ED5"/>
              </a:solidFill>
              <a:prstDash val="solid"/>
              <a:round/>
              <a:headEnd type="triangle" w="med" len="med"/>
              <a:tailEnd type="triangle" w="med" len="med"/>
            </a:ln>
            <a:effectLst/>
          </p:spPr>
        </p:cxnSp>
        <p:sp>
          <p:nvSpPr>
            <p:cNvPr id="185" name="TextBox 83"/>
            <p:cNvSpPr txBox="1"/>
            <p:nvPr/>
          </p:nvSpPr>
          <p:spPr>
            <a:xfrm>
              <a:off x="6724387" y="3345664"/>
              <a:ext cx="1414579" cy="246399"/>
            </a:xfrm>
            <a:prstGeom prst="rect">
              <a:avLst/>
            </a:prstGeom>
            <a:solidFill>
              <a:schemeClr val="bg1"/>
            </a:solidFill>
          </p:spPr>
          <p:txBody>
            <a:bodyPr wrap="none" rtlCol="0">
              <a:spAutoFit/>
            </a:bodyPr>
            <a:lstStyle>
              <a:defPPr>
                <a:defRPr lang="zh-CN"/>
              </a:defPPr>
              <a:lvl1pPr>
                <a:defRPr sz="1200" b="1"/>
              </a:lvl1pPr>
            </a:lstStyle>
            <a:p>
              <a:r>
                <a:rPr lang="zh-CN" altLang="en-US" dirty="0"/>
                <a:t>客户驱动的交互模式</a:t>
              </a:r>
              <a:endParaRPr lang="en-US" dirty="0"/>
            </a:p>
          </p:txBody>
        </p:sp>
        <p:sp>
          <p:nvSpPr>
            <p:cNvPr id="186" name="Chevron 141"/>
            <p:cNvSpPr/>
            <p:nvPr/>
          </p:nvSpPr>
          <p:spPr bwMode="gray">
            <a:xfrm>
              <a:off x="7510921" y="4783592"/>
              <a:ext cx="435500" cy="250795"/>
            </a:xfrm>
            <a:prstGeom prst="chevron">
              <a:avLst>
                <a:gd name="adj" fmla="val 28378"/>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grpSp>
          <p:nvGrpSpPr>
            <p:cNvPr id="187" name="Group 10"/>
            <p:cNvGrpSpPr/>
            <p:nvPr/>
          </p:nvGrpSpPr>
          <p:grpSpPr>
            <a:xfrm>
              <a:off x="7242939" y="5330450"/>
              <a:ext cx="446365" cy="696205"/>
              <a:chOff x="6598920" y="4884420"/>
              <a:chExt cx="495300" cy="967740"/>
            </a:xfrm>
          </p:grpSpPr>
          <p:cxnSp>
            <p:nvCxnSpPr>
              <p:cNvPr id="229" name="Straight Arrow Connector 76"/>
              <p:cNvCxnSpPr/>
              <p:nvPr/>
            </p:nvCxnSpPr>
            <p:spPr bwMode="auto">
              <a:xfrm>
                <a:off x="6598920" y="4884420"/>
                <a:ext cx="0" cy="967740"/>
              </a:xfrm>
              <a:prstGeom prst="straightConnector1">
                <a:avLst/>
              </a:prstGeom>
              <a:noFill/>
              <a:ln w="38100" cap="flat" cmpd="sng" algn="ctr">
                <a:solidFill>
                  <a:srgbClr val="558ED5"/>
                </a:solidFill>
                <a:prstDash val="solid"/>
                <a:round/>
                <a:headEnd type="triangle" w="med" len="med"/>
                <a:tailEnd type="triangle" w="med" len="med"/>
              </a:ln>
              <a:effectLst/>
            </p:spPr>
          </p:cxnSp>
          <p:cxnSp>
            <p:nvCxnSpPr>
              <p:cNvPr id="230" name="Straight Arrow Connector 77"/>
              <p:cNvCxnSpPr/>
              <p:nvPr/>
            </p:nvCxnSpPr>
            <p:spPr bwMode="auto">
              <a:xfrm>
                <a:off x="7094220" y="4884420"/>
                <a:ext cx="0" cy="967740"/>
              </a:xfrm>
              <a:prstGeom prst="straightConnector1">
                <a:avLst/>
              </a:prstGeom>
              <a:noFill/>
              <a:ln w="38100" cap="flat" cmpd="sng" algn="ctr">
                <a:solidFill>
                  <a:srgbClr val="558ED5"/>
                </a:solidFill>
                <a:prstDash val="solid"/>
                <a:round/>
                <a:headEnd type="triangle" w="med" len="med"/>
                <a:tailEnd type="triangle" w="med" len="med"/>
              </a:ln>
              <a:effectLst/>
            </p:spPr>
          </p:cxnSp>
        </p:grpSp>
        <p:sp>
          <p:nvSpPr>
            <p:cNvPr id="188" name="TextBox 72"/>
            <p:cNvSpPr txBox="1"/>
            <p:nvPr/>
          </p:nvSpPr>
          <p:spPr>
            <a:xfrm>
              <a:off x="6825208" y="5676514"/>
              <a:ext cx="1137211" cy="246399"/>
            </a:xfrm>
            <a:prstGeom prst="rect">
              <a:avLst/>
            </a:prstGeom>
            <a:solidFill>
              <a:schemeClr val="bg1"/>
            </a:solidFill>
          </p:spPr>
          <p:txBody>
            <a:bodyPr wrap="none" rtlCol="0">
              <a:spAutoFit/>
            </a:bodyPr>
            <a:lstStyle>
              <a:defPPr>
                <a:defRPr lang="zh-CN"/>
              </a:defPPr>
              <a:lvl1pPr>
                <a:defRPr sz="1200" b="1"/>
              </a:lvl1pPr>
            </a:lstStyle>
            <a:p>
              <a:r>
                <a:rPr lang="zh-CN" altLang="en-US" dirty="0"/>
                <a:t>协作型生态系统</a:t>
              </a:r>
              <a:endParaRPr lang="en-US" dirty="0"/>
            </a:p>
          </p:txBody>
        </p:sp>
        <p:sp>
          <p:nvSpPr>
            <p:cNvPr id="189" name="Flowchart: Magnetic Disk 128"/>
            <p:cNvSpPr/>
            <p:nvPr/>
          </p:nvSpPr>
          <p:spPr bwMode="gray">
            <a:xfrm>
              <a:off x="5543347" y="4865897"/>
              <a:ext cx="528771" cy="244016"/>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90" name="Flowchart: Magnetic Disk 130"/>
            <p:cNvSpPr/>
            <p:nvPr/>
          </p:nvSpPr>
          <p:spPr bwMode="gray">
            <a:xfrm>
              <a:off x="5364720" y="5050561"/>
              <a:ext cx="423057" cy="195232"/>
            </a:xfrm>
            <a:prstGeom prst="flowChartMagneticDisk">
              <a:avLst/>
            </a:prstGeom>
            <a:solidFill>
              <a:schemeClr val="accent2">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91" name="Flowchart: Magnetic Disk 86"/>
            <p:cNvSpPr/>
            <p:nvPr/>
          </p:nvSpPr>
          <p:spPr bwMode="gray">
            <a:xfrm>
              <a:off x="5632530" y="5100552"/>
              <a:ext cx="528771" cy="244016"/>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192" name="Flowchart: Magnetic Disk 129"/>
            <p:cNvSpPr/>
            <p:nvPr/>
          </p:nvSpPr>
          <p:spPr bwMode="gray">
            <a:xfrm>
              <a:off x="5923368" y="3804847"/>
              <a:ext cx="419348" cy="195232"/>
            </a:xfrm>
            <a:prstGeom prst="flowChartMagneticDisk">
              <a:avLst/>
            </a:prstGeom>
            <a:solidFill>
              <a:srgbClr val="558ED5"/>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pic>
          <p:nvPicPr>
            <p:cNvPr id="193" name="Picture 12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03830" y="3808721"/>
              <a:ext cx="210624" cy="288005"/>
            </a:xfrm>
            <a:prstGeom prst="rect">
              <a:avLst/>
            </a:prstGeom>
          </p:spPr>
        </p:pic>
        <p:pic>
          <p:nvPicPr>
            <p:cNvPr id="194" name="Picture 122"/>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6808583" y="3891439"/>
              <a:ext cx="210624" cy="288005"/>
            </a:xfrm>
            <a:prstGeom prst="rect">
              <a:avLst/>
            </a:prstGeom>
          </p:spPr>
        </p:pic>
        <p:sp>
          <p:nvSpPr>
            <p:cNvPr id="195" name="Oval 100"/>
            <p:cNvSpPr/>
            <p:nvPr/>
          </p:nvSpPr>
          <p:spPr bwMode="gray">
            <a:xfrm>
              <a:off x="5827389" y="2700286"/>
              <a:ext cx="811294" cy="323396"/>
            </a:xfrm>
            <a:prstGeom prst="ellipse">
              <a:avLst/>
            </a:prstGeom>
            <a:noFill/>
            <a:ln w="12700" algn="ctr">
              <a:solidFill>
                <a:schemeClr val="accent1"/>
              </a:solidFill>
              <a:prstDash val="sysDot"/>
              <a:miter lim="800000"/>
            </a:ln>
            <a:effectLst/>
          </p:spPr>
          <p:txBody>
            <a:bodyPr wrap="none" lIns="0" tIns="0" rIns="0" bIns="0" rtlCol="0" anchor="ctr"/>
            <a:lstStyle/>
            <a:p>
              <a:pPr algn="ctr"/>
              <a:endParaRPr lang="en-US">
                <a:solidFill>
                  <a:schemeClr val="tx1"/>
                </a:solidFill>
              </a:endParaRPr>
            </a:p>
          </p:txBody>
        </p:sp>
        <p:sp>
          <p:nvSpPr>
            <p:cNvPr id="196" name="Oval 101"/>
            <p:cNvSpPr/>
            <p:nvPr/>
          </p:nvSpPr>
          <p:spPr bwMode="gray">
            <a:xfrm rot="2171103">
              <a:off x="8231296" y="5152070"/>
              <a:ext cx="811294" cy="270770"/>
            </a:xfrm>
            <a:prstGeom prst="ellipse">
              <a:avLst/>
            </a:prstGeom>
            <a:noFill/>
            <a:ln w="12700" algn="ctr">
              <a:solidFill>
                <a:schemeClr val="accent1"/>
              </a:solidFill>
              <a:prstDash val="sysDot"/>
              <a:miter lim="800000"/>
            </a:ln>
            <a:effectLst/>
          </p:spPr>
          <p:txBody>
            <a:bodyPr wrap="none" lIns="0" tIns="0" rIns="0" bIns="0" rtlCol="0" anchor="ctr"/>
            <a:lstStyle/>
            <a:p>
              <a:pPr algn="ctr"/>
              <a:endParaRPr lang="en-US">
                <a:solidFill>
                  <a:schemeClr val="tx1"/>
                </a:solidFill>
              </a:endParaRPr>
            </a:p>
          </p:txBody>
        </p:sp>
        <p:sp>
          <p:nvSpPr>
            <p:cNvPr id="197" name="TextBox 103"/>
            <p:cNvSpPr txBox="1"/>
            <p:nvPr/>
          </p:nvSpPr>
          <p:spPr>
            <a:xfrm>
              <a:off x="8688488" y="4089532"/>
              <a:ext cx="800219" cy="276999"/>
            </a:xfrm>
            <a:prstGeom prst="rect">
              <a:avLst/>
            </a:prstGeom>
            <a:solidFill>
              <a:schemeClr val="bg1"/>
            </a:solidFill>
          </p:spPr>
          <p:txBody>
            <a:bodyPr wrap="none" rtlCol="0">
              <a:spAutoFit/>
            </a:bodyPr>
            <a:lstStyle>
              <a:defPPr>
                <a:defRPr lang="zh-CN"/>
              </a:defPPr>
              <a:lvl1pPr>
                <a:defRPr sz="1200" b="1"/>
              </a:lvl1pPr>
            </a:lstStyle>
            <a:p>
              <a:r>
                <a:rPr lang="zh-CN" altLang="en-US" b="0" dirty="0"/>
                <a:t>虚拟团队</a:t>
              </a:r>
              <a:endParaRPr lang="en-US" b="0" dirty="0"/>
            </a:p>
          </p:txBody>
        </p:sp>
        <p:sp>
          <p:nvSpPr>
            <p:cNvPr id="198" name="Rectangle 112"/>
            <p:cNvSpPr/>
            <p:nvPr/>
          </p:nvSpPr>
          <p:spPr>
            <a:xfrm>
              <a:off x="8075364" y="4604404"/>
              <a:ext cx="954107" cy="276999"/>
            </a:xfrm>
            <a:prstGeom prst="rect">
              <a:avLst/>
            </a:prstGeom>
            <a:noFill/>
          </p:spPr>
          <p:txBody>
            <a:bodyPr wrap="none" rtlCol="0">
              <a:spAutoFit/>
            </a:bodyPr>
            <a:lstStyle/>
            <a:p>
              <a:r>
                <a:rPr lang="zh-CN" altLang="en-US" sz="1200" dirty="0"/>
                <a:t>开放式创新</a:t>
              </a:r>
              <a:endParaRPr lang="en-US" sz="1200" dirty="0"/>
            </a:p>
          </p:txBody>
        </p:sp>
        <p:grpSp>
          <p:nvGrpSpPr>
            <p:cNvPr id="199" name="Group 131"/>
            <p:cNvGrpSpPr/>
            <p:nvPr/>
          </p:nvGrpSpPr>
          <p:grpSpPr>
            <a:xfrm>
              <a:off x="8199769" y="3762251"/>
              <a:ext cx="361956" cy="233643"/>
              <a:chOff x="7729408" y="3252544"/>
              <a:chExt cx="401637" cy="262658"/>
            </a:xfrm>
          </p:grpSpPr>
          <p:sp>
            <p:nvSpPr>
              <p:cNvPr id="227" name="Rectangle 132"/>
              <p:cNvSpPr/>
              <p:nvPr/>
            </p:nvSpPr>
            <p:spPr bwMode="gray">
              <a:xfrm>
                <a:off x="7729408" y="3252544"/>
                <a:ext cx="401637" cy="262658"/>
              </a:xfrm>
              <a:prstGeom prst="rect">
                <a:avLst/>
              </a:prstGeom>
              <a:solidFill>
                <a:schemeClr val="accent1">
                  <a:lumMod val="20000"/>
                  <a:lumOff val="80000"/>
                </a:schemeClr>
              </a:solidFill>
              <a:ln w="12700" algn="ctr">
                <a:solidFill>
                  <a:schemeClr val="accent3">
                    <a:lumMod val="60000"/>
                    <a:lumOff val="40000"/>
                  </a:schemeClr>
                </a:solidFill>
                <a:miter lim="800000"/>
              </a:ln>
              <a:effectLst/>
            </p:spPr>
            <p:txBody>
              <a:bodyPr wrap="none" lIns="0" tIns="0" rIns="0" bIns="0" rtlCol="0" anchor="ctr"/>
              <a:lstStyle/>
              <a:p>
                <a:pPr algn="ctr"/>
                <a:endParaRPr lang="en-US">
                  <a:solidFill>
                    <a:schemeClr val="tx1"/>
                  </a:solidFill>
                </a:endParaRPr>
              </a:p>
            </p:txBody>
          </p:sp>
          <p:pic>
            <p:nvPicPr>
              <p:cNvPr id="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374" y="3289935"/>
                <a:ext cx="3429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0" name="Group 118"/>
            <p:cNvGrpSpPr/>
            <p:nvPr/>
          </p:nvGrpSpPr>
          <p:grpSpPr>
            <a:xfrm>
              <a:off x="7734815" y="3901049"/>
              <a:ext cx="860557" cy="600564"/>
              <a:chOff x="7482840" y="3483693"/>
              <a:chExt cx="840600" cy="594332"/>
            </a:xfrm>
          </p:grpSpPr>
          <p:sp>
            <p:nvSpPr>
              <p:cNvPr id="220" name="Oval 110"/>
              <p:cNvSpPr/>
              <p:nvPr/>
            </p:nvSpPr>
            <p:spPr bwMode="gray">
              <a:xfrm>
                <a:off x="7482840" y="3604260"/>
                <a:ext cx="792480" cy="320040"/>
              </a:xfrm>
              <a:prstGeom prst="ellipse">
                <a:avLst/>
              </a:prstGeom>
              <a:noFill/>
              <a:ln w="12700" algn="ctr">
                <a:solidFill>
                  <a:schemeClr val="accent1">
                    <a:lumMod val="60000"/>
                    <a:lumOff val="40000"/>
                  </a:schemeClr>
                </a:solidFill>
                <a:prstDash val="sysDot"/>
                <a:miter lim="800000"/>
              </a:ln>
              <a:effectLst/>
            </p:spPr>
            <p:txBody>
              <a:bodyPr wrap="none" lIns="0" tIns="0" rIns="0" bIns="0" rtlCol="0" anchor="ctr"/>
              <a:lstStyle/>
              <a:p>
                <a:pPr algn="ctr"/>
                <a:endParaRPr lang="en-US">
                  <a:solidFill>
                    <a:schemeClr val="tx1"/>
                  </a:solidFill>
                </a:endParaRPr>
              </a:p>
            </p:txBody>
          </p:sp>
          <p:pic>
            <p:nvPicPr>
              <p:cNvPr id="221" name="Picture 10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35239" y="3483693"/>
                <a:ext cx="205741" cy="292567"/>
              </a:xfrm>
              <a:prstGeom prst="rect">
                <a:avLst/>
              </a:prstGeom>
            </p:spPr>
          </p:pic>
          <p:pic>
            <p:nvPicPr>
              <p:cNvPr id="222" name="Picture 105"/>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751940" y="3495829"/>
                <a:ext cx="205740" cy="285016"/>
              </a:xfrm>
              <a:prstGeom prst="rect">
                <a:avLst/>
              </a:prstGeom>
            </p:spPr>
          </p:pic>
          <p:pic>
            <p:nvPicPr>
              <p:cNvPr id="223" name="Picture 10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07679" y="3552273"/>
                <a:ext cx="205741" cy="292567"/>
              </a:xfrm>
              <a:prstGeom prst="rect">
                <a:avLst/>
              </a:prstGeom>
            </p:spPr>
          </p:pic>
          <p:pic>
            <p:nvPicPr>
              <p:cNvPr id="224" name="Picture 107"/>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8117700" y="3564409"/>
                <a:ext cx="205740" cy="285016"/>
              </a:xfrm>
              <a:prstGeom prst="rect">
                <a:avLst/>
              </a:prstGeom>
            </p:spPr>
          </p:pic>
          <p:pic>
            <p:nvPicPr>
              <p:cNvPr id="225" name="Picture 10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904340" y="3793009"/>
                <a:ext cx="205740" cy="285016"/>
              </a:xfrm>
              <a:prstGeom prst="rect">
                <a:avLst/>
              </a:prstGeom>
            </p:spPr>
          </p:pic>
          <p:pic>
            <p:nvPicPr>
              <p:cNvPr id="226" name="Picture 109"/>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508100" y="3701569"/>
                <a:ext cx="205740" cy="285016"/>
              </a:xfrm>
              <a:prstGeom prst="rect">
                <a:avLst/>
              </a:prstGeom>
            </p:spPr>
          </p:pic>
        </p:grpSp>
        <p:pic>
          <p:nvPicPr>
            <p:cNvPr id="201" name="Picture 1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62098" y="2660033"/>
              <a:ext cx="231418" cy="316437"/>
            </a:xfrm>
            <a:prstGeom prst="rect">
              <a:avLst/>
            </a:prstGeom>
          </p:spPr>
        </p:pic>
        <p:pic>
          <p:nvPicPr>
            <p:cNvPr id="202" name="Picture 1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41054" y="2594370"/>
              <a:ext cx="231418" cy="316437"/>
            </a:xfrm>
            <a:prstGeom prst="rect">
              <a:avLst/>
            </a:prstGeom>
          </p:spPr>
        </p:pic>
        <p:pic>
          <p:nvPicPr>
            <p:cNvPr id="203" name="Picture 1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223322" y="2634821"/>
              <a:ext cx="231418" cy="316437"/>
            </a:xfrm>
            <a:prstGeom prst="rect">
              <a:avLst/>
            </a:prstGeom>
          </p:spPr>
        </p:pic>
        <p:pic>
          <p:nvPicPr>
            <p:cNvPr id="204" name="Picture 1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573038" y="5153332"/>
              <a:ext cx="231418" cy="316437"/>
            </a:xfrm>
            <a:prstGeom prst="rect">
              <a:avLst/>
            </a:prstGeom>
          </p:spPr>
        </p:pic>
        <p:pic>
          <p:nvPicPr>
            <p:cNvPr id="205" name="Picture 99"/>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84746" y="4939545"/>
              <a:ext cx="210624" cy="288005"/>
            </a:xfrm>
            <a:prstGeom prst="rect">
              <a:avLst/>
            </a:prstGeom>
          </p:spPr>
        </p:pic>
        <p:pic>
          <p:nvPicPr>
            <p:cNvPr id="206" name="Picture 1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508632" y="4997972"/>
              <a:ext cx="210624" cy="288005"/>
            </a:xfrm>
            <a:prstGeom prst="rect">
              <a:avLst/>
            </a:prstGeom>
          </p:spPr>
        </p:pic>
        <p:pic>
          <p:nvPicPr>
            <p:cNvPr id="207" name="Picture 1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667112" y="5153332"/>
              <a:ext cx="231418" cy="316437"/>
            </a:xfrm>
            <a:prstGeom prst="rect">
              <a:avLst/>
            </a:prstGeom>
          </p:spPr>
        </p:pic>
        <p:sp>
          <p:nvSpPr>
            <p:cNvPr id="208" name="Oval 135"/>
            <p:cNvSpPr/>
            <p:nvPr/>
          </p:nvSpPr>
          <p:spPr bwMode="gray">
            <a:xfrm>
              <a:off x="6814104" y="2986458"/>
              <a:ext cx="1058084" cy="335189"/>
            </a:xfrm>
            <a:prstGeom prst="ellipse">
              <a:avLst/>
            </a:prstGeom>
            <a:noFill/>
            <a:ln w="12700" algn="ctr">
              <a:solidFill>
                <a:schemeClr val="accent1"/>
              </a:solidFill>
              <a:prstDash val="sysDot"/>
              <a:miter lim="800000"/>
            </a:ln>
            <a:effectLst/>
          </p:spPr>
          <p:txBody>
            <a:bodyPr wrap="none" lIns="0" tIns="0" rIns="0" bIns="0" rtlCol="0" anchor="ctr"/>
            <a:lstStyle/>
            <a:p>
              <a:pPr algn="ctr"/>
              <a:endParaRPr lang="en-US">
                <a:solidFill>
                  <a:schemeClr val="tx1"/>
                </a:solidFill>
              </a:endParaRPr>
            </a:p>
          </p:txBody>
        </p:sp>
        <p:pic>
          <p:nvPicPr>
            <p:cNvPr id="209" name="Picture 1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86074" y="2812160"/>
              <a:ext cx="231418" cy="316437"/>
            </a:xfrm>
            <a:prstGeom prst="rect">
              <a:avLst/>
            </a:prstGeom>
          </p:spPr>
        </p:pic>
        <p:pic>
          <p:nvPicPr>
            <p:cNvPr id="210" name="Picture 1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97703" y="2893822"/>
              <a:ext cx="231418" cy="316437"/>
            </a:xfrm>
            <a:prstGeom prst="rect">
              <a:avLst/>
            </a:prstGeom>
          </p:spPr>
        </p:pic>
        <p:pic>
          <p:nvPicPr>
            <p:cNvPr id="211" name="Picture 1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7329465" y="2827209"/>
              <a:ext cx="231418" cy="316437"/>
            </a:xfrm>
            <a:prstGeom prst="rect">
              <a:avLst/>
            </a:prstGeom>
          </p:spPr>
        </p:pic>
        <p:pic>
          <p:nvPicPr>
            <p:cNvPr id="212" name="Picture 1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7573889" y="2896141"/>
              <a:ext cx="231418" cy="316437"/>
            </a:xfrm>
            <a:prstGeom prst="rect">
              <a:avLst/>
            </a:prstGeom>
          </p:spPr>
        </p:pic>
        <p:pic>
          <p:nvPicPr>
            <p:cNvPr id="213" name="Picture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5649" y="2966427"/>
              <a:ext cx="266442" cy="316437"/>
            </a:xfrm>
            <a:prstGeom prst="rect">
              <a:avLst/>
            </a:prstGeom>
          </p:spPr>
        </p:pic>
        <p:sp>
          <p:nvSpPr>
            <p:cNvPr id="214" name="Rectangle 11"/>
            <p:cNvSpPr/>
            <p:nvPr/>
          </p:nvSpPr>
          <p:spPr>
            <a:xfrm>
              <a:off x="8549804" y="5586268"/>
              <a:ext cx="954107" cy="276999"/>
            </a:xfrm>
            <a:prstGeom prst="rect">
              <a:avLst/>
            </a:prstGeom>
            <a:noFill/>
          </p:spPr>
          <p:txBody>
            <a:bodyPr wrap="none" rtlCol="0">
              <a:spAutoFit/>
            </a:bodyPr>
            <a:lstStyle/>
            <a:p>
              <a:r>
                <a:rPr lang="zh-CN" altLang="en-US" sz="1200" dirty="0"/>
                <a:t>自由职业者</a:t>
              </a:r>
              <a:endParaRPr lang="en-US" sz="1200" dirty="0"/>
            </a:p>
          </p:txBody>
        </p:sp>
        <p:sp>
          <p:nvSpPr>
            <p:cNvPr id="215" name="TextBox 20"/>
            <p:cNvSpPr txBox="1"/>
            <p:nvPr/>
          </p:nvSpPr>
          <p:spPr>
            <a:xfrm>
              <a:off x="7111825" y="6022045"/>
              <a:ext cx="582474" cy="246399"/>
            </a:xfrm>
            <a:prstGeom prst="rect">
              <a:avLst/>
            </a:prstGeom>
            <a:noFill/>
          </p:spPr>
          <p:txBody>
            <a:bodyPr wrap="none" rtlCol="0">
              <a:spAutoFit/>
            </a:bodyPr>
            <a:lstStyle>
              <a:defPPr>
                <a:defRPr lang="zh-CN"/>
              </a:defPPr>
              <a:lvl1pPr>
                <a:defRPr sz="1200" b="1"/>
              </a:lvl1pPr>
            </a:lstStyle>
            <a:p>
              <a:r>
                <a:rPr lang="zh-CN" altLang="en-US" dirty="0"/>
                <a:t>供应商</a:t>
              </a:r>
              <a:endParaRPr lang="en-US" dirty="0"/>
            </a:p>
          </p:txBody>
        </p:sp>
        <p:pic>
          <p:nvPicPr>
            <p:cNvPr id="216" name="Picture 9"/>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163407" y="6253844"/>
              <a:ext cx="231418" cy="316437"/>
            </a:xfrm>
            <a:prstGeom prst="rect">
              <a:avLst/>
            </a:prstGeom>
          </p:spPr>
        </p:pic>
        <p:pic>
          <p:nvPicPr>
            <p:cNvPr id="217" name="Picture 9"/>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0486" y="6253844"/>
              <a:ext cx="231418" cy="316437"/>
            </a:xfrm>
            <a:prstGeom prst="rect">
              <a:avLst/>
            </a:prstGeom>
          </p:spPr>
        </p:pic>
        <p:pic>
          <p:nvPicPr>
            <p:cNvPr id="218" name="Picture 10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89262" y="6264245"/>
              <a:ext cx="210625" cy="295635"/>
            </a:xfrm>
            <a:prstGeom prst="rect">
              <a:avLst/>
            </a:prstGeom>
          </p:spPr>
        </p:pic>
        <p:sp>
          <p:nvSpPr>
            <p:cNvPr id="219" name="TextBox 89"/>
            <p:cNvSpPr txBox="1"/>
            <p:nvPr/>
          </p:nvSpPr>
          <p:spPr>
            <a:xfrm>
              <a:off x="5400653" y="5347801"/>
              <a:ext cx="1107996" cy="461665"/>
            </a:xfrm>
            <a:prstGeom prst="rect">
              <a:avLst/>
            </a:prstGeom>
            <a:solidFill>
              <a:schemeClr val="bg1"/>
            </a:solidFill>
          </p:spPr>
          <p:txBody>
            <a:bodyPr wrap="none" rtlCol="0">
              <a:spAutoFit/>
            </a:bodyPr>
            <a:lstStyle>
              <a:defPPr>
                <a:defRPr lang="zh-CN"/>
              </a:defPPr>
              <a:lvl1pPr>
                <a:defRPr sz="1200" b="1"/>
              </a:lvl1pPr>
            </a:lstStyle>
            <a:p>
              <a:pPr algn="ctr"/>
              <a:r>
                <a:rPr lang="zh-CN" altLang="en-US" b="0" dirty="0"/>
                <a:t>一体的内、外</a:t>
              </a:r>
              <a:endParaRPr lang="en-US" altLang="zh-CN" b="0" dirty="0"/>
            </a:p>
            <a:p>
              <a:pPr algn="ctr"/>
              <a:r>
                <a:rPr lang="zh-CN" altLang="en-US" b="0" dirty="0"/>
                <a:t>部数据</a:t>
              </a:r>
              <a:endParaRPr lang="en-US" b="0" dirty="0"/>
            </a:p>
          </p:txBody>
        </p:sp>
      </p:grpSp>
      <p:sp>
        <p:nvSpPr>
          <p:cNvPr id="231" name="右箭头 7"/>
          <p:cNvSpPr/>
          <p:nvPr/>
        </p:nvSpPr>
        <p:spPr>
          <a:xfrm>
            <a:off x="5393943" y="3453335"/>
            <a:ext cx="479581" cy="1078729"/>
          </a:xfrm>
          <a:prstGeom prst="rightArrow">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4"/>
          <p:cNvGrpSpPr/>
          <p:nvPr/>
        </p:nvGrpSpPr>
        <p:grpSpPr>
          <a:xfrm>
            <a:off x="1367739" y="1804090"/>
            <a:ext cx="3549664" cy="4161611"/>
            <a:chOff x="502426" y="2118333"/>
            <a:chExt cx="3549664" cy="4161611"/>
          </a:xfrm>
        </p:grpSpPr>
        <p:sp>
          <p:nvSpPr>
            <p:cNvPr id="233" name="Rounded Rectangle 8"/>
            <p:cNvSpPr/>
            <p:nvPr/>
          </p:nvSpPr>
          <p:spPr bwMode="gray">
            <a:xfrm>
              <a:off x="636733" y="3005057"/>
              <a:ext cx="3281046" cy="2509257"/>
            </a:xfrm>
            <a:prstGeom prst="roundRect">
              <a:avLst>
                <a:gd name="adj" fmla="val 7701"/>
              </a:avLst>
            </a:prstGeom>
            <a:noFill/>
            <a:ln w="317500" algn="ctr">
              <a:solidFill>
                <a:schemeClr val="accent1"/>
              </a:solidFill>
              <a:miter lim="800000"/>
            </a:ln>
            <a:effectLst/>
          </p:spPr>
          <p:txBody>
            <a:bodyPr wrap="none" lIns="0" tIns="0" rIns="0" bIns="0" rtlCol="0" anchor="ctr"/>
            <a:lstStyle/>
            <a:p>
              <a:pPr algn="ctr"/>
              <a:endParaRPr lang="en-US">
                <a:solidFill>
                  <a:schemeClr val="tx1"/>
                </a:solidFill>
              </a:endParaRPr>
            </a:p>
          </p:txBody>
        </p:sp>
        <p:sp>
          <p:nvSpPr>
            <p:cNvPr id="234" name="Right Arrow 22"/>
            <p:cNvSpPr/>
            <p:nvPr/>
          </p:nvSpPr>
          <p:spPr bwMode="gray">
            <a:xfrm rot="5400000">
              <a:off x="2145722" y="2622658"/>
              <a:ext cx="178561" cy="280402"/>
            </a:xfrm>
            <a:prstGeom prst="rightArrow">
              <a:avLst>
                <a:gd name="adj1" fmla="val 60811"/>
                <a:gd name="adj2" fmla="val 50000"/>
              </a:avLst>
            </a:prstGeom>
            <a:solidFill>
              <a:schemeClr val="accent2"/>
            </a:solidFill>
            <a:ln w="12700" algn="ctr">
              <a:noFill/>
              <a:miter lim="800000"/>
            </a:ln>
            <a:effectLst/>
          </p:spPr>
          <p:txBody>
            <a:bodyPr wrap="none" lIns="0" tIns="0" rIns="0" bIns="0" rtlCol="0" anchor="ctr"/>
            <a:lstStyle/>
            <a:p>
              <a:pPr algn="ctr"/>
              <a:endParaRPr lang="en-US">
                <a:solidFill>
                  <a:schemeClr val="tx1"/>
                </a:solidFill>
              </a:endParaRPr>
            </a:p>
          </p:txBody>
        </p:sp>
        <p:pic>
          <p:nvPicPr>
            <p:cNvPr id="235"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52742" y="2118333"/>
              <a:ext cx="249029" cy="332792"/>
            </a:xfrm>
            <a:prstGeom prst="rect">
              <a:avLst/>
            </a:prstGeom>
          </p:spPr>
        </p:pic>
        <p:sp>
          <p:nvSpPr>
            <p:cNvPr id="236" name="TextBox 20"/>
            <p:cNvSpPr txBox="1"/>
            <p:nvPr/>
          </p:nvSpPr>
          <p:spPr>
            <a:xfrm>
              <a:off x="1818086" y="2426474"/>
              <a:ext cx="925276" cy="259135"/>
            </a:xfrm>
            <a:prstGeom prst="rect">
              <a:avLst/>
            </a:prstGeom>
            <a:noFill/>
          </p:spPr>
          <p:txBody>
            <a:bodyPr wrap="none" rtlCol="0">
              <a:spAutoFit/>
            </a:bodyPr>
            <a:lstStyle/>
            <a:p>
              <a:r>
                <a:rPr lang="zh-CN" altLang="en-US" sz="1200" b="1" dirty="0"/>
                <a:t>孤立的客户</a:t>
              </a:r>
              <a:endParaRPr lang="en-US" sz="1200" b="1" dirty="0"/>
            </a:p>
          </p:txBody>
        </p:sp>
        <p:sp>
          <p:nvSpPr>
            <p:cNvPr id="237" name="Flowchart: Magnetic Disk 29"/>
            <p:cNvSpPr/>
            <p:nvPr/>
          </p:nvSpPr>
          <p:spPr bwMode="gray">
            <a:xfrm>
              <a:off x="998228" y="3472950"/>
              <a:ext cx="291459" cy="431279"/>
            </a:xfrm>
            <a:prstGeom prst="flowChartMagneticDisk">
              <a:avLst/>
            </a:prstGeom>
            <a:solidFill>
              <a:schemeClr val="accent1"/>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38" name="Flowchart: Magnetic Disk 30"/>
            <p:cNvSpPr/>
            <p:nvPr/>
          </p:nvSpPr>
          <p:spPr bwMode="gray">
            <a:xfrm>
              <a:off x="1337696" y="3472950"/>
              <a:ext cx="291459" cy="431279"/>
            </a:xfrm>
            <a:prstGeom prst="flowChartMagneticDisk">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grpSp>
          <p:nvGrpSpPr>
            <p:cNvPr id="239" name="Group 32"/>
            <p:cNvGrpSpPr/>
            <p:nvPr/>
          </p:nvGrpSpPr>
          <p:grpSpPr>
            <a:xfrm>
              <a:off x="1548443" y="4480672"/>
              <a:ext cx="1319992" cy="349300"/>
              <a:chOff x="490538" y="1706880"/>
              <a:chExt cx="1958340" cy="510540"/>
            </a:xfrm>
            <a:solidFill>
              <a:schemeClr val="accent1"/>
            </a:solidFill>
          </p:grpSpPr>
          <p:sp>
            <p:nvSpPr>
              <p:cNvPr id="265" name="Pentagon 33"/>
              <p:cNvSpPr/>
              <p:nvPr/>
            </p:nvSpPr>
            <p:spPr bwMode="gray">
              <a:xfrm>
                <a:off x="177355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6" name="Pentagon 34"/>
              <p:cNvSpPr/>
              <p:nvPr/>
            </p:nvSpPr>
            <p:spPr bwMode="gray">
              <a:xfrm>
                <a:off x="130111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7" name="Pentagon 35"/>
              <p:cNvSpPr/>
              <p:nvPr/>
            </p:nvSpPr>
            <p:spPr bwMode="gray">
              <a:xfrm>
                <a:off x="84391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8" name="Pentagon 36"/>
              <p:cNvSpPr/>
              <p:nvPr/>
            </p:nvSpPr>
            <p:spPr bwMode="gray">
              <a:xfrm>
                <a:off x="490538" y="1706880"/>
                <a:ext cx="548640"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grpSp>
        <p:grpSp>
          <p:nvGrpSpPr>
            <p:cNvPr id="240" name="Group 37"/>
            <p:cNvGrpSpPr/>
            <p:nvPr/>
          </p:nvGrpSpPr>
          <p:grpSpPr>
            <a:xfrm>
              <a:off x="1814474" y="4715915"/>
              <a:ext cx="1319992" cy="349300"/>
              <a:chOff x="490538" y="1706880"/>
              <a:chExt cx="1958340" cy="510540"/>
            </a:xfrm>
            <a:solidFill>
              <a:schemeClr val="accent1"/>
            </a:solidFill>
          </p:grpSpPr>
          <p:sp>
            <p:nvSpPr>
              <p:cNvPr id="261" name="Pentagon 38"/>
              <p:cNvSpPr/>
              <p:nvPr/>
            </p:nvSpPr>
            <p:spPr bwMode="gray">
              <a:xfrm>
                <a:off x="177355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2" name="Pentagon 39"/>
              <p:cNvSpPr/>
              <p:nvPr/>
            </p:nvSpPr>
            <p:spPr bwMode="gray">
              <a:xfrm>
                <a:off x="130111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3" name="Pentagon 40"/>
              <p:cNvSpPr/>
              <p:nvPr/>
            </p:nvSpPr>
            <p:spPr bwMode="gray">
              <a:xfrm>
                <a:off x="843916" y="1706880"/>
                <a:ext cx="675322"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sp>
            <p:nvSpPr>
              <p:cNvPr id="264" name="Pentagon 41"/>
              <p:cNvSpPr/>
              <p:nvPr/>
            </p:nvSpPr>
            <p:spPr bwMode="gray">
              <a:xfrm>
                <a:off x="490538" y="1706880"/>
                <a:ext cx="548640" cy="510540"/>
              </a:xfrm>
              <a:prstGeom prst="homePlate">
                <a:avLst>
                  <a:gd name="adj" fmla="val 30597"/>
                </a:avLst>
              </a:prstGeom>
              <a:solidFill>
                <a:schemeClr val="accent1">
                  <a:lumMod val="60000"/>
                  <a:lumOff val="40000"/>
                </a:schemeClr>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grpSp>
        <p:sp>
          <p:nvSpPr>
            <p:cNvPr id="241" name="Right Arrow 15"/>
            <p:cNvSpPr/>
            <p:nvPr/>
          </p:nvSpPr>
          <p:spPr bwMode="gray">
            <a:xfrm rot="16200000" flipV="1">
              <a:off x="3032505" y="5596607"/>
              <a:ext cx="167521" cy="328844"/>
            </a:xfrm>
            <a:prstGeom prst="rightArrow">
              <a:avLst>
                <a:gd name="adj1" fmla="val 60811"/>
                <a:gd name="adj2" fmla="val 50000"/>
              </a:avLst>
            </a:prstGeom>
            <a:solidFill>
              <a:schemeClr val="accent2"/>
            </a:solidFill>
            <a:ln w="12700" algn="ctr">
              <a:noFill/>
              <a:miter lim="800000"/>
            </a:ln>
            <a:effectLst/>
          </p:spPr>
          <p:txBody>
            <a:bodyPr wrap="none" lIns="0" tIns="0" rIns="0" bIns="0" rtlCol="0" anchor="ctr"/>
            <a:lstStyle/>
            <a:p>
              <a:pPr algn="ctr"/>
              <a:endParaRPr lang="en-US">
                <a:solidFill>
                  <a:schemeClr val="tx1"/>
                </a:solidFill>
              </a:endParaRPr>
            </a:p>
          </p:txBody>
        </p:sp>
        <p:sp>
          <p:nvSpPr>
            <p:cNvPr id="242" name="TextBox 42"/>
            <p:cNvSpPr txBox="1"/>
            <p:nvPr/>
          </p:nvSpPr>
          <p:spPr>
            <a:xfrm>
              <a:off x="1031604" y="3941946"/>
              <a:ext cx="1003150" cy="276999"/>
            </a:xfrm>
            <a:prstGeom prst="rect">
              <a:avLst/>
            </a:prstGeom>
            <a:noFill/>
          </p:spPr>
          <p:txBody>
            <a:bodyPr wrap="square" rtlCol="0">
              <a:spAutoFit/>
            </a:bodyPr>
            <a:lstStyle/>
            <a:p>
              <a:pPr algn="ctr"/>
              <a:r>
                <a:rPr lang="zh-CN" altLang="en-US" sz="1200" b="1" dirty="0"/>
                <a:t>孤立的数据</a:t>
              </a:r>
              <a:endParaRPr lang="en-US" sz="1200" b="1" dirty="0"/>
            </a:p>
          </p:txBody>
        </p:sp>
        <p:sp>
          <p:nvSpPr>
            <p:cNvPr id="243" name="TextBox 43"/>
            <p:cNvSpPr txBox="1"/>
            <p:nvPr/>
          </p:nvSpPr>
          <p:spPr>
            <a:xfrm>
              <a:off x="1341530" y="5058086"/>
              <a:ext cx="2029408" cy="276999"/>
            </a:xfrm>
            <a:prstGeom prst="rect">
              <a:avLst/>
            </a:prstGeom>
            <a:noFill/>
          </p:spPr>
          <p:txBody>
            <a:bodyPr wrap="square" rtlCol="0">
              <a:spAutoFit/>
            </a:bodyPr>
            <a:lstStyle>
              <a:defPPr>
                <a:defRPr lang="zh-CN"/>
              </a:defPPr>
              <a:lvl1pPr algn="ctr">
                <a:defRPr sz="1200" b="1"/>
              </a:lvl1pPr>
            </a:lstStyle>
            <a:p>
              <a:r>
                <a:rPr lang="zh-CN" altLang="en-US" dirty="0"/>
                <a:t>僵化的流程</a:t>
              </a:r>
              <a:endParaRPr lang="en-US" dirty="0"/>
            </a:p>
          </p:txBody>
        </p:sp>
        <p:sp>
          <p:nvSpPr>
            <p:cNvPr id="244" name="Rectangle 44"/>
            <p:cNvSpPr/>
            <p:nvPr/>
          </p:nvSpPr>
          <p:spPr bwMode="gray">
            <a:xfrm>
              <a:off x="2809318" y="3318715"/>
              <a:ext cx="369487" cy="220986"/>
            </a:xfrm>
            <a:prstGeom prst="rect">
              <a:avLst/>
            </a:prstGeom>
            <a:solidFill>
              <a:schemeClr val="accent1"/>
            </a:solidFill>
            <a:ln w="12700" algn="ctr">
              <a:noFill/>
              <a:miter lim="800000"/>
            </a:ln>
            <a:effectLst/>
          </p:spPr>
          <p:txBody>
            <a:bodyPr wrap="none" lIns="0" tIns="0" rIns="0" bIns="0" rtlCol="0" anchor="ctr"/>
            <a:lstStyle/>
            <a:p>
              <a:pPr algn="ctr"/>
              <a:endParaRPr lang="en-US">
                <a:solidFill>
                  <a:schemeClr val="tx1"/>
                </a:solidFill>
              </a:endParaRPr>
            </a:p>
          </p:txBody>
        </p:sp>
        <p:sp>
          <p:nvSpPr>
            <p:cNvPr id="245" name="Rectangle 45"/>
            <p:cNvSpPr/>
            <p:nvPr/>
          </p:nvSpPr>
          <p:spPr bwMode="gray">
            <a:xfrm>
              <a:off x="2365933" y="3717915"/>
              <a:ext cx="369487" cy="220986"/>
            </a:xfrm>
            <a:prstGeom prst="rect">
              <a:avLst/>
            </a:prstGeom>
            <a:solidFill>
              <a:schemeClr val="accent1">
                <a:lumMod val="60000"/>
                <a:lumOff val="40000"/>
              </a:schemeClr>
            </a:solidFill>
            <a:ln w="12700" algn="ctr">
              <a:noFill/>
              <a:miter lim="800000"/>
            </a:ln>
            <a:effectLst/>
          </p:spPr>
          <p:txBody>
            <a:bodyPr wrap="none" lIns="0" tIns="0" rIns="0" bIns="0" rtlCol="0" anchor="ctr"/>
            <a:lstStyle/>
            <a:p>
              <a:pPr algn="ctr"/>
              <a:endParaRPr lang="en-US">
                <a:solidFill>
                  <a:schemeClr val="tx1"/>
                </a:solidFill>
              </a:endParaRPr>
            </a:p>
          </p:txBody>
        </p:sp>
        <p:sp>
          <p:nvSpPr>
            <p:cNvPr id="246" name="Rectangle 46"/>
            <p:cNvSpPr/>
            <p:nvPr/>
          </p:nvSpPr>
          <p:spPr bwMode="gray">
            <a:xfrm>
              <a:off x="2816707" y="3717915"/>
              <a:ext cx="369487" cy="220986"/>
            </a:xfrm>
            <a:prstGeom prst="rect">
              <a:avLst/>
            </a:prstGeom>
            <a:solidFill>
              <a:schemeClr val="accent1">
                <a:lumMod val="60000"/>
                <a:lumOff val="40000"/>
              </a:schemeClr>
            </a:solidFill>
            <a:ln w="12700" algn="ctr">
              <a:noFill/>
              <a:miter lim="800000"/>
            </a:ln>
            <a:effectLst/>
          </p:spPr>
          <p:txBody>
            <a:bodyPr wrap="none" lIns="0" tIns="0" rIns="0" bIns="0" rtlCol="0" anchor="ctr"/>
            <a:lstStyle/>
            <a:p>
              <a:pPr algn="ctr"/>
              <a:endParaRPr lang="en-US">
                <a:solidFill>
                  <a:schemeClr val="tx1"/>
                </a:solidFill>
              </a:endParaRPr>
            </a:p>
          </p:txBody>
        </p:sp>
        <p:sp>
          <p:nvSpPr>
            <p:cNvPr id="247" name="Rectangle 47"/>
            <p:cNvSpPr/>
            <p:nvPr/>
          </p:nvSpPr>
          <p:spPr bwMode="gray">
            <a:xfrm>
              <a:off x="3252702" y="3717915"/>
              <a:ext cx="369487" cy="220986"/>
            </a:xfrm>
            <a:prstGeom prst="rect">
              <a:avLst/>
            </a:prstGeom>
            <a:solidFill>
              <a:schemeClr val="accent1">
                <a:lumMod val="60000"/>
                <a:lumOff val="40000"/>
              </a:schemeClr>
            </a:solidFill>
            <a:ln w="12700" algn="ctr">
              <a:noFill/>
              <a:miter lim="800000"/>
            </a:ln>
            <a:effectLst/>
          </p:spPr>
          <p:txBody>
            <a:bodyPr wrap="none" lIns="0" tIns="0" rIns="0" bIns="0" rtlCol="0" anchor="ctr"/>
            <a:lstStyle/>
            <a:p>
              <a:pPr algn="ctr"/>
              <a:endParaRPr lang="en-US">
                <a:solidFill>
                  <a:schemeClr val="tx1"/>
                </a:solidFill>
              </a:endParaRPr>
            </a:p>
          </p:txBody>
        </p:sp>
        <p:cxnSp>
          <p:nvCxnSpPr>
            <p:cNvPr id="248" name="Elbow Connector 49"/>
            <p:cNvCxnSpPr>
              <a:stCxn id="244" idx="2"/>
              <a:endCxn id="245" idx="0"/>
            </p:cNvCxnSpPr>
            <p:nvPr/>
          </p:nvCxnSpPr>
          <p:spPr bwMode="auto">
            <a:xfrm rot="5400000">
              <a:off x="2683262" y="3407115"/>
              <a:ext cx="178214" cy="443385"/>
            </a:xfrm>
            <a:prstGeom prst="bentConnector3">
              <a:avLst/>
            </a:prstGeom>
            <a:noFill/>
            <a:ln w="9525" cap="flat" cmpd="sng" algn="ctr">
              <a:solidFill>
                <a:schemeClr val="accent1"/>
              </a:solidFill>
              <a:prstDash val="solid"/>
              <a:round/>
              <a:headEnd type="none" w="med" len="med"/>
              <a:tailEnd type="none" w="med" len="med"/>
            </a:ln>
            <a:effectLst/>
          </p:spPr>
        </p:cxnSp>
        <p:cxnSp>
          <p:nvCxnSpPr>
            <p:cNvPr id="249" name="Elbow Connector 51"/>
            <p:cNvCxnSpPr>
              <a:stCxn id="244" idx="2"/>
              <a:endCxn id="247" idx="0"/>
            </p:cNvCxnSpPr>
            <p:nvPr/>
          </p:nvCxnSpPr>
          <p:spPr bwMode="auto">
            <a:xfrm rot="16200000" flipH="1">
              <a:off x="3126646" y="3407115"/>
              <a:ext cx="178214" cy="443385"/>
            </a:xfrm>
            <a:prstGeom prst="bentConnector3">
              <a:avLst/>
            </a:prstGeom>
            <a:noFill/>
            <a:ln w="9525" cap="flat" cmpd="sng" algn="ctr">
              <a:solidFill>
                <a:schemeClr val="accent1"/>
              </a:solidFill>
              <a:prstDash val="solid"/>
              <a:round/>
              <a:headEnd type="none" w="med" len="med"/>
              <a:tailEnd type="none" w="med" len="med"/>
            </a:ln>
            <a:effectLst/>
          </p:spPr>
        </p:cxnSp>
        <p:cxnSp>
          <p:nvCxnSpPr>
            <p:cNvPr id="250" name="Elbow Connector 53"/>
            <p:cNvCxnSpPr>
              <a:stCxn id="244" idx="2"/>
              <a:endCxn id="246" idx="0"/>
            </p:cNvCxnSpPr>
            <p:nvPr/>
          </p:nvCxnSpPr>
          <p:spPr bwMode="auto">
            <a:xfrm rot="16200000" flipH="1">
              <a:off x="2908649" y="3625113"/>
              <a:ext cx="178214" cy="7390"/>
            </a:xfrm>
            <a:prstGeom prst="bentConnector3">
              <a:avLst/>
            </a:prstGeom>
            <a:noFill/>
            <a:ln w="9525" cap="flat" cmpd="sng" algn="ctr">
              <a:solidFill>
                <a:schemeClr val="accent1"/>
              </a:solidFill>
              <a:prstDash val="solid"/>
              <a:round/>
              <a:headEnd type="none" w="med" len="med"/>
              <a:tailEnd type="none" w="med" len="med"/>
            </a:ln>
            <a:effectLst/>
          </p:spPr>
        </p:cxnSp>
        <p:sp>
          <p:nvSpPr>
            <p:cNvPr id="251" name="TextBox 57"/>
            <p:cNvSpPr txBox="1"/>
            <p:nvPr/>
          </p:nvSpPr>
          <p:spPr>
            <a:xfrm>
              <a:off x="2132233" y="4010186"/>
              <a:ext cx="1615582" cy="276999"/>
            </a:xfrm>
            <a:prstGeom prst="rect">
              <a:avLst/>
            </a:prstGeom>
            <a:noFill/>
          </p:spPr>
          <p:txBody>
            <a:bodyPr wrap="square" rtlCol="0">
              <a:spAutoFit/>
            </a:bodyPr>
            <a:lstStyle>
              <a:defPPr>
                <a:defRPr lang="zh-CN"/>
              </a:defPPr>
              <a:lvl1pPr algn="ctr">
                <a:defRPr sz="1200" b="1"/>
              </a:lvl1pPr>
            </a:lstStyle>
            <a:p>
              <a:r>
                <a:rPr lang="zh-CN" altLang="en-US" dirty="0"/>
                <a:t>复杂的层级架构</a:t>
              </a:r>
              <a:endParaRPr lang="en-US" dirty="0"/>
            </a:p>
          </p:txBody>
        </p:sp>
        <p:sp>
          <p:nvSpPr>
            <p:cNvPr id="252" name="TextBox 2"/>
            <p:cNvSpPr txBox="1"/>
            <p:nvPr/>
          </p:nvSpPr>
          <p:spPr>
            <a:xfrm rot="16200000">
              <a:off x="-25492" y="4125371"/>
              <a:ext cx="1324466" cy="268629"/>
            </a:xfrm>
            <a:prstGeom prst="rect">
              <a:avLst/>
            </a:prstGeom>
            <a:noFill/>
          </p:spPr>
          <p:txBody>
            <a:bodyPr wrap="none" rtlCol="0">
              <a:spAutoFit/>
            </a:bodyPr>
            <a:lstStyle/>
            <a:p>
              <a:r>
                <a:rPr lang="zh-CN" altLang="en-US" sz="1200" b="1" dirty="0">
                  <a:solidFill>
                    <a:schemeClr val="bg1"/>
                  </a:solidFill>
                </a:rPr>
                <a:t>不灵活、单一界面</a:t>
              </a:r>
              <a:endParaRPr lang="en-US" sz="1200" b="1" dirty="0">
                <a:solidFill>
                  <a:schemeClr val="bg1"/>
                </a:solidFill>
              </a:endParaRPr>
            </a:p>
          </p:txBody>
        </p:sp>
        <p:sp>
          <p:nvSpPr>
            <p:cNvPr id="253" name="TextBox 87"/>
            <p:cNvSpPr txBox="1"/>
            <p:nvPr/>
          </p:nvSpPr>
          <p:spPr>
            <a:xfrm>
              <a:off x="2012433" y="2861093"/>
              <a:ext cx="477563" cy="259135"/>
            </a:xfrm>
            <a:prstGeom prst="rect">
              <a:avLst/>
            </a:prstGeom>
            <a:noFill/>
          </p:spPr>
          <p:txBody>
            <a:bodyPr wrap="none" rtlCol="0">
              <a:spAutoFit/>
            </a:bodyPr>
            <a:lstStyle/>
            <a:p>
              <a:pPr algn="ctr"/>
              <a:r>
                <a:rPr lang="zh-CN" altLang="en-US" sz="1200" b="1" dirty="0">
                  <a:solidFill>
                    <a:schemeClr val="bg1"/>
                  </a:solidFill>
                </a:rPr>
                <a:t>界面</a:t>
              </a:r>
              <a:endParaRPr lang="en-US" sz="1200" b="1" dirty="0">
                <a:solidFill>
                  <a:schemeClr val="bg1"/>
                </a:solidFill>
              </a:endParaRPr>
            </a:p>
          </p:txBody>
        </p:sp>
        <p:sp>
          <p:nvSpPr>
            <p:cNvPr id="254" name="TextBox 91"/>
            <p:cNvSpPr txBox="1"/>
            <p:nvPr/>
          </p:nvSpPr>
          <p:spPr>
            <a:xfrm rot="5400000">
              <a:off x="3471488" y="4113203"/>
              <a:ext cx="892575" cy="268629"/>
            </a:xfrm>
            <a:prstGeom prst="rect">
              <a:avLst/>
            </a:prstGeom>
            <a:noFill/>
          </p:spPr>
          <p:txBody>
            <a:bodyPr wrap="none" rtlCol="0">
              <a:spAutoFit/>
            </a:bodyPr>
            <a:lstStyle/>
            <a:p>
              <a:r>
                <a:rPr lang="zh-CN" altLang="en-US" sz="1200" b="1" dirty="0">
                  <a:solidFill>
                    <a:schemeClr val="bg1"/>
                  </a:solidFill>
                </a:rPr>
                <a:t>坚固的壁垒</a:t>
              </a:r>
              <a:endParaRPr lang="en-US" sz="1200" b="1" dirty="0">
                <a:solidFill>
                  <a:schemeClr val="bg1"/>
                </a:solidFill>
              </a:endParaRPr>
            </a:p>
          </p:txBody>
        </p:sp>
        <p:sp>
          <p:nvSpPr>
            <p:cNvPr id="255" name="TextBox 20"/>
            <p:cNvSpPr txBox="1"/>
            <p:nvPr/>
          </p:nvSpPr>
          <p:spPr>
            <a:xfrm>
              <a:off x="1982272" y="5665494"/>
              <a:ext cx="626801" cy="259135"/>
            </a:xfrm>
            <a:prstGeom prst="rect">
              <a:avLst/>
            </a:prstGeom>
            <a:noFill/>
          </p:spPr>
          <p:txBody>
            <a:bodyPr wrap="none" rtlCol="0">
              <a:spAutoFit/>
            </a:bodyPr>
            <a:lstStyle/>
            <a:p>
              <a:r>
                <a:rPr lang="zh-CN" altLang="en-US" sz="1200" b="1" dirty="0"/>
                <a:t>供应商</a:t>
              </a:r>
              <a:endParaRPr lang="en-US" sz="1200" b="1" dirty="0"/>
            </a:p>
          </p:txBody>
        </p:sp>
        <p:pic>
          <p:nvPicPr>
            <p:cNvPr id="256"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81388" y="5947152"/>
              <a:ext cx="249029" cy="332792"/>
            </a:xfrm>
            <a:prstGeom prst="rect">
              <a:avLst/>
            </a:prstGeom>
          </p:spPr>
        </p:pic>
        <p:pic>
          <p:nvPicPr>
            <p:cNvPr id="257"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218138" y="5947152"/>
              <a:ext cx="249029" cy="332792"/>
            </a:xfrm>
            <a:prstGeom prst="rect">
              <a:avLst/>
            </a:prstGeom>
          </p:spPr>
        </p:pic>
        <p:pic>
          <p:nvPicPr>
            <p:cNvPr id="258" name="Picture 10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2041" y="5958090"/>
              <a:ext cx="226654" cy="310915"/>
            </a:xfrm>
            <a:prstGeom prst="rect">
              <a:avLst/>
            </a:prstGeom>
          </p:spPr>
        </p:pic>
        <p:sp>
          <p:nvSpPr>
            <p:cNvPr id="259" name="Right Arrow 28"/>
            <p:cNvSpPr/>
            <p:nvPr/>
          </p:nvSpPr>
          <p:spPr bwMode="gray">
            <a:xfrm rot="16200000" flipV="1">
              <a:off x="1614336" y="5588878"/>
              <a:ext cx="167521" cy="328844"/>
            </a:xfrm>
            <a:prstGeom prst="rightArrow">
              <a:avLst>
                <a:gd name="adj1" fmla="val 60811"/>
                <a:gd name="adj2" fmla="val 50000"/>
              </a:avLst>
            </a:prstGeom>
            <a:solidFill>
              <a:schemeClr val="accent2"/>
            </a:solidFill>
            <a:ln w="12700" algn="ctr">
              <a:noFill/>
              <a:miter lim="800000"/>
            </a:ln>
            <a:effectLst/>
          </p:spPr>
          <p:txBody>
            <a:bodyPr wrap="none" lIns="0" tIns="0" rIns="0" bIns="0" rtlCol="0" anchor="ctr"/>
            <a:lstStyle/>
            <a:p>
              <a:pPr algn="ctr"/>
              <a:endParaRPr lang="en-US">
                <a:solidFill>
                  <a:schemeClr val="tx1"/>
                </a:solidFill>
              </a:endParaRPr>
            </a:p>
          </p:txBody>
        </p:sp>
        <p:sp>
          <p:nvSpPr>
            <p:cNvPr id="260" name="Flowchart: Magnetic Disk 29"/>
            <p:cNvSpPr/>
            <p:nvPr/>
          </p:nvSpPr>
          <p:spPr bwMode="gray">
            <a:xfrm>
              <a:off x="1704461" y="3472950"/>
              <a:ext cx="291459" cy="431279"/>
            </a:xfrm>
            <a:prstGeom prst="flowChartMagneticDisk">
              <a:avLst/>
            </a:prstGeom>
            <a:solidFill>
              <a:schemeClr val="accent1"/>
            </a:solidFill>
            <a:ln w="9525" algn="ctr">
              <a:solidFill>
                <a:schemeClr val="bg1"/>
              </a:solidFill>
              <a:miter lim="800000"/>
            </a:ln>
            <a:effectLst/>
          </p:spPr>
          <p:txBody>
            <a:bodyPr wrap="none" lIns="0" tIns="0" rIns="0" bIns="0" rtlCol="0" anchor="ctr"/>
            <a:lstStyle/>
            <a:p>
              <a:pPr algn="ctr"/>
              <a:endParaRPr lang="en-US">
                <a:solidFill>
                  <a:schemeClr val="tx1"/>
                </a:solidFill>
              </a:endParaRPr>
            </a:p>
          </p:txBody>
        </p:sp>
      </p:gr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数据清洗、转</a:t>
            </a:r>
            <a:r>
              <a:rPr lang="zh-CN" altLang="en-US" spc="-5" dirty="0"/>
              <a:t>换</a:t>
            </a:r>
            <a:endParaRPr lang="zh-CN" altLang="en-US" dirty="0"/>
          </a:p>
        </p:txBody>
      </p:sp>
      <p:sp>
        <p:nvSpPr>
          <p:cNvPr id="7" name="object 2"/>
          <p:cNvSpPr/>
          <p:nvPr/>
        </p:nvSpPr>
        <p:spPr>
          <a:xfrm>
            <a:off x="1619665" y="2739065"/>
            <a:ext cx="1309115" cy="998220"/>
          </a:xfrm>
          <a:prstGeom prst="rect">
            <a:avLst/>
          </a:prstGeom>
          <a:blipFill>
            <a:blip r:embed="rId1" cstate="print"/>
            <a:stretch>
              <a:fillRect/>
            </a:stretch>
          </a:blipFill>
        </p:spPr>
        <p:txBody>
          <a:bodyPr wrap="square" lIns="0" tIns="0" rIns="0" bIns="0" rtlCol="0"/>
          <a:lstStyle/>
          <a:p/>
        </p:txBody>
      </p:sp>
      <p:sp>
        <p:nvSpPr>
          <p:cNvPr id="8" name="object 3"/>
          <p:cNvSpPr/>
          <p:nvPr/>
        </p:nvSpPr>
        <p:spPr>
          <a:xfrm>
            <a:off x="1817784" y="4258494"/>
            <a:ext cx="1138428" cy="948919"/>
          </a:xfrm>
          <a:prstGeom prst="rect">
            <a:avLst/>
          </a:prstGeom>
          <a:blipFill>
            <a:blip r:embed="rId2" cstate="print"/>
            <a:stretch>
              <a:fillRect/>
            </a:stretch>
          </a:blipFill>
        </p:spPr>
        <p:txBody>
          <a:bodyPr wrap="square" lIns="0" tIns="0" rIns="0" bIns="0" rtlCol="0"/>
          <a:lstStyle/>
          <a:p/>
        </p:txBody>
      </p:sp>
      <p:sp>
        <p:nvSpPr>
          <p:cNvPr id="9" name="object 4"/>
          <p:cNvSpPr/>
          <p:nvPr/>
        </p:nvSpPr>
        <p:spPr>
          <a:xfrm>
            <a:off x="4440589" y="2550090"/>
            <a:ext cx="2901695" cy="1366084"/>
          </a:xfrm>
          <a:prstGeom prst="rect">
            <a:avLst/>
          </a:prstGeom>
          <a:blipFill>
            <a:blip r:embed="rId3" cstate="print"/>
            <a:stretch>
              <a:fillRect/>
            </a:stretch>
          </a:blipFill>
        </p:spPr>
        <p:txBody>
          <a:bodyPr wrap="square" lIns="0" tIns="0" rIns="0" bIns="0" rtlCol="0"/>
          <a:lstStyle/>
          <a:p/>
        </p:txBody>
      </p:sp>
      <p:sp>
        <p:nvSpPr>
          <p:cNvPr id="10" name="object 5"/>
          <p:cNvSpPr/>
          <p:nvPr/>
        </p:nvSpPr>
        <p:spPr>
          <a:xfrm>
            <a:off x="9011817" y="3014909"/>
            <a:ext cx="1036338" cy="1050036"/>
          </a:xfrm>
          <a:prstGeom prst="rect">
            <a:avLst/>
          </a:prstGeom>
          <a:blipFill>
            <a:blip r:embed="rId4" cstate="print"/>
            <a:stretch>
              <a:fillRect/>
            </a:stretch>
          </a:blipFill>
        </p:spPr>
        <p:txBody>
          <a:bodyPr wrap="square" lIns="0" tIns="0" rIns="0" bIns="0" rtlCol="0"/>
          <a:lstStyle/>
          <a:p/>
        </p:txBody>
      </p:sp>
      <p:sp>
        <p:nvSpPr>
          <p:cNvPr id="11" name="object 6"/>
          <p:cNvSpPr/>
          <p:nvPr/>
        </p:nvSpPr>
        <p:spPr>
          <a:xfrm>
            <a:off x="8945533" y="4188389"/>
            <a:ext cx="1170431" cy="984503"/>
          </a:xfrm>
          <a:prstGeom prst="rect">
            <a:avLst/>
          </a:prstGeom>
          <a:blipFill>
            <a:blip r:embed="rId5" cstate="print"/>
            <a:stretch>
              <a:fillRect/>
            </a:stretch>
          </a:blipFill>
        </p:spPr>
        <p:txBody>
          <a:bodyPr wrap="square" lIns="0" tIns="0" rIns="0" bIns="0" rtlCol="0"/>
          <a:lstStyle/>
          <a:p/>
        </p:txBody>
      </p:sp>
      <p:sp>
        <p:nvSpPr>
          <p:cNvPr id="12" name="object 7"/>
          <p:cNvSpPr/>
          <p:nvPr/>
        </p:nvSpPr>
        <p:spPr>
          <a:xfrm>
            <a:off x="2956212" y="2865558"/>
            <a:ext cx="1484630" cy="655320"/>
          </a:xfrm>
          <a:custGeom>
            <a:avLst/>
            <a:gdLst/>
            <a:ahLst/>
            <a:cxnLst/>
            <a:rect l="l" t="t" r="r" b="b"/>
            <a:pathLst>
              <a:path w="1484629" h="655320">
                <a:moveTo>
                  <a:pt x="327659" y="655319"/>
                </a:moveTo>
                <a:lnTo>
                  <a:pt x="0" y="327659"/>
                </a:lnTo>
                <a:lnTo>
                  <a:pt x="327659" y="0"/>
                </a:lnTo>
                <a:lnTo>
                  <a:pt x="327659" y="164591"/>
                </a:lnTo>
                <a:lnTo>
                  <a:pt x="1321308" y="164591"/>
                </a:lnTo>
                <a:lnTo>
                  <a:pt x="1484376" y="327659"/>
                </a:lnTo>
                <a:lnTo>
                  <a:pt x="1319784" y="492251"/>
                </a:lnTo>
                <a:lnTo>
                  <a:pt x="327659" y="492251"/>
                </a:lnTo>
                <a:lnTo>
                  <a:pt x="327659" y="655319"/>
                </a:lnTo>
                <a:close/>
              </a:path>
              <a:path w="1484629" h="655320">
                <a:moveTo>
                  <a:pt x="1321308" y="164591"/>
                </a:moveTo>
                <a:lnTo>
                  <a:pt x="1156716" y="164591"/>
                </a:lnTo>
                <a:lnTo>
                  <a:pt x="1156716" y="0"/>
                </a:lnTo>
                <a:lnTo>
                  <a:pt x="1321308" y="164591"/>
                </a:lnTo>
                <a:close/>
              </a:path>
              <a:path w="1484629" h="655320">
                <a:moveTo>
                  <a:pt x="1156716" y="655319"/>
                </a:moveTo>
                <a:lnTo>
                  <a:pt x="1156716" y="492251"/>
                </a:lnTo>
                <a:lnTo>
                  <a:pt x="1319784" y="492251"/>
                </a:lnTo>
                <a:lnTo>
                  <a:pt x="1156716" y="655319"/>
                </a:lnTo>
                <a:close/>
              </a:path>
            </a:pathLst>
          </a:custGeom>
          <a:solidFill>
            <a:srgbClr val="FFFF00"/>
          </a:solidFill>
        </p:spPr>
        <p:txBody>
          <a:bodyPr wrap="square" lIns="0" tIns="0" rIns="0" bIns="0" rtlCol="0"/>
          <a:lstStyle/>
          <a:p/>
        </p:txBody>
      </p:sp>
      <p:sp>
        <p:nvSpPr>
          <p:cNvPr id="13" name="object 8"/>
          <p:cNvSpPr/>
          <p:nvPr/>
        </p:nvSpPr>
        <p:spPr>
          <a:xfrm>
            <a:off x="2947024" y="2850571"/>
            <a:ext cx="1502410" cy="686435"/>
          </a:xfrm>
          <a:custGeom>
            <a:avLst/>
            <a:gdLst/>
            <a:ahLst/>
            <a:cxnLst/>
            <a:rect l="l" t="t" r="r" b="b"/>
            <a:pathLst>
              <a:path w="1502410" h="686435">
                <a:moveTo>
                  <a:pt x="343058" y="686117"/>
                </a:moveTo>
                <a:lnTo>
                  <a:pt x="0" y="343058"/>
                </a:lnTo>
                <a:lnTo>
                  <a:pt x="343058" y="0"/>
                </a:lnTo>
                <a:lnTo>
                  <a:pt x="343058" y="15328"/>
                </a:lnTo>
                <a:lnTo>
                  <a:pt x="330358" y="15328"/>
                </a:lnTo>
                <a:lnTo>
                  <a:pt x="330358" y="30657"/>
                </a:lnTo>
                <a:lnTo>
                  <a:pt x="22447" y="338569"/>
                </a:lnTo>
                <a:lnTo>
                  <a:pt x="13468" y="338569"/>
                </a:lnTo>
                <a:lnTo>
                  <a:pt x="13468" y="347548"/>
                </a:lnTo>
                <a:lnTo>
                  <a:pt x="22447" y="347548"/>
                </a:lnTo>
                <a:lnTo>
                  <a:pt x="330358" y="655459"/>
                </a:lnTo>
                <a:lnTo>
                  <a:pt x="330358" y="670788"/>
                </a:lnTo>
                <a:lnTo>
                  <a:pt x="343058" y="670788"/>
                </a:lnTo>
                <a:lnTo>
                  <a:pt x="343058" y="686117"/>
                </a:lnTo>
                <a:close/>
              </a:path>
              <a:path w="1502410" h="686435">
                <a:moveTo>
                  <a:pt x="1159148" y="179197"/>
                </a:moveTo>
                <a:lnTo>
                  <a:pt x="1159148" y="0"/>
                </a:lnTo>
                <a:lnTo>
                  <a:pt x="1174476" y="15328"/>
                </a:lnTo>
                <a:lnTo>
                  <a:pt x="1171848" y="15328"/>
                </a:lnTo>
                <a:lnTo>
                  <a:pt x="1161014" y="19824"/>
                </a:lnTo>
                <a:lnTo>
                  <a:pt x="1171848" y="30657"/>
                </a:lnTo>
                <a:lnTo>
                  <a:pt x="1171848" y="172847"/>
                </a:lnTo>
                <a:lnTo>
                  <a:pt x="1165498" y="172847"/>
                </a:lnTo>
                <a:lnTo>
                  <a:pt x="1159148" y="179197"/>
                </a:lnTo>
                <a:close/>
              </a:path>
              <a:path w="1502410" h="686435">
                <a:moveTo>
                  <a:pt x="330358" y="30657"/>
                </a:moveTo>
                <a:lnTo>
                  <a:pt x="330358" y="15328"/>
                </a:lnTo>
                <a:lnTo>
                  <a:pt x="341191" y="19824"/>
                </a:lnTo>
                <a:lnTo>
                  <a:pt x="330358" y="30657"/>
                </a:lnTo>
                <a:close/>
              </a:path>
              <a:path w="1502410" h="686435">
                <a:moveTo>
                  <a:pt x="1171848" y="185547"/>
                </a:moveTo>
                <a:lnTo>
                  <a:pt x="330358" y="185547"/>
                </a:lnTo>
                <a:lnTo>
                  <a:pt x="330358" y="30657"/>
                </a:lnTo>
                <a:lnTo>
                  <a:pt x="341191" y="19824"/>
                </a:lnTo>
                <a:lnTo>
                  <a:pt x="330358" y="15328"/>
                </a:lnTo>
                <a:lnTo>
                  <a:pt x="343058" y="15328"/>
                </a:lnTo>
                <a:lnTo>
                  <a:pt x="343058" y="172847"/>
                </a:lnTo>
                <a:lnTo>
                  <a:pt x="336708" y="172847"/>
                </a:lnTo>
                <a:lnTo>
                  <a:pt x="343058" y="179197"/>
                </a:lnTo>
                <a:lnTo>
                  <a:pt x="1171848" y="179197"/>
                </a:lnTo>
                <a:lnTo>
                  <a:pt x="1171848" y="185547"/>
                </a:lnTo>
                <a:close/>
              </a:path>
              <a:path w="1502410" h="686435">
                <a:moveTo>
                  <a:pt x="1171848" y="30657"/>
                </a:moveTo>
                <a:lnTo>
                  <a:pt x="1161014" y="19824"/>
                </a:lnTo>
                <a:lnTo>
                  <a:pt x="1171848" y="15328"/>
                </a:lnTo>
                <a:lnTo>
                  <a:pt x="1171848" y="30657"/>
                </a:lnTo>
                <a:close/>
              </a:path>
              <a:path w="1502410" h="686435">
                <a:moveTo>
                  <a:pt x="1484249" y="343058"/>
                </a:moveTo>
                <a:lnTo>
                  <a:pt x="1171848" y="30657"/>
                </a:lnTo>
                <a:lnTo>
                  <a:pt x="1171848" y="15328"/>
                </a:lnTo>
                <a:lnTo>
                  <a:pt x="1174476" y="15328"/>
                </a:lnTo>
                <a:lnTo>
                  <a:pt x="1497717" y="338569"/>
                </a:lnTo>
                <a:lnTo>
                  <a:pt x="1488738" y="338569"/>
                </a:lnTo>
                <a:lnTo>
                  <a:pt x="1484249" y="343058"/>
                </a:lnTo>
                <a:close/>
              </a:path>
              <a:path w="1502410" h="686435">
                <a:moveTo>
                  <a:pt x="343058" y="179197"/>
                </a:moveTo>
                <a:lnTo>
                  <a:pt x="336708" y="172847"/>
                </a:lnTo>
                <a:lnTo>
                  <a:pt x="343058" y="172847"/>
                </a:lnTo>
                <a:lnTo>
                  <a:pt x="343058" y="179197"/>
                </a:lnTo>
                <a:close/>
              </a:path>
              <a:path w="1502410" h="686435">
                <a:moveTo>
                  <a:pt x="1159148" y="179197"/>
                </a:moveTo>
                <a:lnTo>
                  <a:pt x="343058" y="179197"/>
                </a:lnTo>
                <a:lnTo>
                  <a:pt x="343058" y="172847"/>
                </a:lnTo>
                <a:lnTo>
                  <a:pt x="1159148" y="172847"/>
                </a:lnTo>
                <a:lnTo>
                  <a:pt x="1159148" y="179197"/>
                </a:lnTo>
                <a:close/>
              </a:path>
              <a:path w="1502410" h="686435">
                <a:moveTo>
                  <a:pt x="1171848" y="179197"/>
                </a:moveTo>
                <a:lnTo>
                  <a:pt x="1159148" y="179197"/>
                </a:lnTo>
                <a:lnTo>
                  <a:pt x="1165498" y="172847"/>
                </a:lnTo>
                <a:lnTo>
                  <a:pt x="1171848" y="172847"/>
                </a:lnTo>
                <a:lnTo>
                  <a:pt x="1171848" y="179197"/>
                </a:lnTo>
                <a:close/>
              </a:path>
              <a:path w="1502410" h="686435">
                <a:moveTo>
                  <a:pt x="13468" y="347548"/>
                </a:moveTo>
                <a:lnTo>
                  <a:pt x="13468" y="338569"/>
                </a:lnTo>
                <a:lnTo>
                  <a:pt x="17951" y="343065"/>
                </a:lnTo>
                <a:lnTo>
                  <a:pt x="13468" y="347548"/>
                </a:lnTo>
                <a:close/>
              </a:path>
              <a:path w="1502410" h="686435">
                <a:moveTo>
                  <a:pt x="17957" y="343058"/>
                </a:moveTo>
                <a:lnTo>
                  <a:pt x="13468" y="338569"/>
                </a:lnTo>
                <a:lnTo>
                  <a:pt x="22447" y="338569"/>
                </a:lnTo>
                <a:lnTo>
                  <a:pt x="17957" y="343058"/>
                </a:lnTo>
                <a:close/>
              </a:path>
              <a:path w="1502410" h="686435">
                <a:moveTo>
                  <a:pt x="1488738" y="347548"/>
                </a:moveTo>
                <a:lnTo>
                  <a:pt x="1484249" y="343058"/>
                </a:lnTo>
                <a:lnTo>
                  <a:pt x="1488738" y="338569"/>
                </a:lnTo>
                <a:lnTo>
                  <a:pt x="1488738" y="347548"/>
                </a:lnTo>
                <a:close/>
              </a:path>
              <a:path w="1502410" h="686435">
                <a:moveTo>
                  <a:pt x="1497729" y="347548"/>
                </a:moveTo>
                <a:lnTo>
                  <a:pt x="1488738" y="347548"/>
                </a:lnTo>
                <a:lnTo>
                  <a:pt x="1488738" y="338569"/>
                </a:lnTo>
                <a:lnTo>
                  <a:pt x="1497717" y="338569"/>
                </a:lnTo>
                <a:lnTo>
                  <a:pt x="1502213" y="343065"/>
                </a:lnTo>
                <a:lnTo>
                  <a:pt x="1497729" y="347548"/>
                </a:lnTo>
                <a:close/>
              </a:path>
              <a:path w="1502410" h="686435">
                <a:moveTo>
                  <a:pt x="22447" y="347548"/>
                </a:moveTo>
                <a:lnTo>
                  <a:pt x="13468" y="347548"/>
                </a:lnTo>
                <a:lnTo>
                  <a:pt x="17964" y="343065"/>
                </a:lnTo>
                <a:lnTo>
                  <a:pt x="22447" y="347548"/>
                </a:lnTo>
                <a:close/>
              </a:path>
              <a:path w="1502410" h="686435">
                <a:moveTo>
                  <a:pt x="1174477" y="670788"/>
                </a:moveTo>
                <a:lnTo>
                  <a:pt x="1171848" y="670788"/>
                </a:lnTo>
                <a:lnTo>
                  <a:pt x="1171848" y="655459"/>
                </a:lnTo>
                <a:lnTo>
                  <a:pt x="1484255" y="343065"/>
                </a:lnTo>
                <a:lnTo>
                  <a:pt x="1488738" y="347548"/>
                </a:lnTo>
                <a:lnTo>
                  <a:pt x="1497729" y="347548"/>
                </a:lnTo>
                <a:lnTo>
                  <a:pt x="1174477" y="670788"/>
                </a:lnTo>
                <a:close/>
              </a:path>
              <a:path w="1502410" h="686435">
                <a:moveTo>
                  <a:pt x="343058" y="670788"/>
                </a:moveTo>
                <a:lnTo>
                  <a:pt x="330358" y="670788"/>
                </a:lnTo>
                <a:lnTo>
                  <a:pt x="341191" y="666292"/>
                </a:lnTo>
                <a:lnTo>
                  <a:pt x="330358" y="655459"/>
                </a:lnTo>
                <a:lnTo>
                  <a:pt x="330358" y="500570"/>
                </a:lnTo>
                <a:lnTo>
                  <a:pt x="1171848" y="500570"/>
                </a:lnTo>
                <a:lnTo>
                  <a:pt x="1171848" y="506920"/>
                </a:lnTo>
                <a:lnTo>
                  <a:pt x="343058" y="506920"/>
                </a:lnTo>
                <a:lnTo>
                  <a:pt x="336708" y="513270"/>
                </a:lnTo>
                <a:lnTo>
                  <a:pt x="343058" y="513270"/>
                </a:lnTo>
                <a:lnTo>
                  <a:pt x="343058" y="670788"/>
                </a:lnTo>
                <a:close/>
              </a:path>
              <a:path w="1502410" h="686435">
                <a:moveTo>
                  <a:pt x="343058" y="513270"/>
                </a:moveTo>
                <a:lnTo>
                  <a:pt x="336708" y="513270"/>
                </a:lnTo>
                <a:lnTo>
                  <a:pt x="343058" y="506920"/>
                </a:lnTo>
                <a:lnTo>
                  <a:pt x="343058" y="513270"/>
                </a:lnTo>
                <a:close/>
              </a:path>
              <a:path w="1502410" h="686435">
                <a:moveTo>
                  <a:pt x="1159148" y="513270"/>
                </a:moveTo>
                <a:lnTo>
                  <a:pt x="343058" y="513270"/>
                </a:lnTo>
                <a:lnTo>
                  <a:pt x="343058" y="506920"/>
                </a:lnTo>
                <a:lnTo>
                  <a:pt x="1159148" y="506920"/>
                </a:lnTo>
                <a:lnTo>
                  <a:pt x="1159148" y="513270"/>
                </a:lnTo>
                <a:close/>
              </a:path>
              <a:path w="1502410" h="686435">
                <a:moveTo>
                  <a:pt x="1159148" y="686117"/>
                </a:moveTo>
                <a:lnTo>
                  <a:pt x="1159148" y="506920"/>
                </a:lnTo>
                <a:lnTo>
                  <a:pt x="1165498" y="513270"/>
                </a:lnTo>
                <a:lnTo>
                  <a:pt x="1171848" y="513270"/>
                </a:lnTo>
                <a:lnTo>
                  <a:pt x="1171848" y="655459"/>
                </a:lnTo>
                <a:lnTo>
                  <a:pt x="1161014" y="666292"/>
                </a:lnTo>
                <a:lnTo>
                  <a:pt x="1171848" y="670788"/>
                </a:lnTo>
                <a:lnTo>
                  <a:pt x="1174477" y="670788"/>
                </a:lnTo>
                <a:lnTo>
                  <a:pt x="1159148" y="686117"/>
                </a:lnTo>
                <a:close/>
              </a:path>
              <a:path w="1502410" h="686435">
                <a:moveTo>
                  <a:pt x="1171848" y="513270"/>
                </a:moveTo>
                <a:lnTo>
                  <a:pt x="1165498" y="513270"/>
                </a:lnTo>
                <a:lnTo>
                  <a:pt x="1159148" y="506920"/>
                </a:lnTo>
                <a:lnTo>
                  <a:pt x="1171848" y="506920"/>
                </a:lnTo>
                <a:lnTo>
                  <a:pt x="1171848" y="513270"/>
                </a:lnTo>
                <a:close/>
              </a:path>
              <a:path w="1502410" h="686435">
                <a:moveTo>
                  <a:pt x="330358" y="670788"/>
                </a:moveTo>
                <a:lnTo>
                  <a:pt x="330358" y="655459"/>
                </a:lnTo>
                <a:lnTo>
                  <a:pt x="341191" y="666292"/>
                </a:lnTo>
                <a:lnTo>
                  <a:pt x="330358" y="670788"/>
                </a:lnTo>
                <a:close/>
              </a:path>
              <a:path w="1502410" h="686435">
                <a:moveTo>
                  <a:pt x="1171848" y="670788"/>
                </a:moveTo>
                <a:lnTo>
                  <a:pt x="1161014" y="666292"/>
                </a:lnTo>
                <a:lnTo>
                  <a:pt x="1171848" y="655459"/>
                </a:lnTo>
                <a:lnTo>
                  <a:pt x="1171848" y="670788"/>
                </a:lnTo>
                <a:close/>
              </a:path>
            </a:pathLst>
          </a:custGeom>
          <a:solidFill>
            <a:srgbClr val="A61610"/>
          </a:solidFill>
        </p:spPr>
        <p:txBody>
          <a:bodyPr wrap="square" lIns="0" tIns="0" rIns="0" bIns="0" rtlCol="0"/>
          <a:lstStyle/>
          <a:p/>
        </p:txBody>
      </p:sp>
      <p:sp>
        <p:nvSpPr>
          <p:cNvPr id="14" name="object 9"/>
          <p:cNvSpPr/>
          <p:nvPr/>
        </p:nvSpPr>
        <p:spPr>
          <a:xfrm>
            <a:off x="7342285" y="2862509"/>
            <a:ext cx="1484630" cy="655320"/>
          </a:xfrm>
          <a:custGeom>
            <a:avLst/>
            <a:gdLst/>
            <a:ahLst/>
            <a:cxnLst/>
            <a:rect l="l" t="t" r="r" b="b"/>
            <a:pathLst>
              <a:path w="1484629" h="655320">
                <a:moveTo>
                  <a:pt x="327660" y="655319"/>
                </a:moveTo>
                <a:lnTo>
                  <a:pt x="0" y="327659"/>
                </a:lnTo>
                <a:lnTo>
                  <a:pt x="327660" y="0"/>
                </a:lnTo>
                <a:lnTo>
                  <a:pt x="327660" y="163067"/>
                </a:lnTo>
                <a:lnTo>
                  <a:pt x="1319784" y="163067"/>
                </a:lnTo>
                <a:lnTo>
                  <a:pt x="1484376" y="327659"/>
                </a:lnTo>
                <a:lnTo>
                  <a:pt x="1321308" y="490727"/>
                </a:lnTo>
                <a:lnTo>
                  <a:pt x="327660" y="490727"/>
                </a:lnTo>
                <a:lnTo>
                  <a:pt x="327660" y="655319"/>
                </a:lnTo>
                <a:close/>
              </a:path>
              <a:path w="1484629" h="655320">
                <a:moveTo>
                  <a:pt x="1319784" y="163067"/>
                </a:moveTo>
                <a:lnTo>
                  <a:pt x="1156716" y="163067"/>
                </a:lnTo>
                <a:lnTo>
                  <a:pt x="1156716" y="0"/>
                </a:lnTo>
                <a:lnTo>
                  <a:pt x="1319784" y="163067"/>
                </a:lnTo>
                <a:close/>
              </a:path>
              <a:path w="1484629" h="655320">
                <a:moveTo>
                  <a:pt x="1156716" y="655319"/>
                </a:moveTo>
                <a:lnTo>
                  <a:pt x="1156716" y="490727"/>
                </a:lnTo>
                <a:lnTo>
                  <a:pt x="1321308" y="490727"/>
                </a:lnTo>
                <a:lnTo>
                  <a:pt x="1156716" y="655319"/>
                </a:lnTo>
                <a:close/>
              </a:path>
            </a:pathLst>
          </a:custGeom>
          <a:solidFill>
            <a:srgbClr val="FFFF00"/>
          </a:solidFill>
        </p:spPr>
        <p:txBody>
          <a:bodyPr wrap="square" lIns="0" tIns="0" rIns="0" bIns="0" rtlCol="0"/>
          <a:lstStyle/>
          <a:p/>
        </p:txBody>
      </p:sp>
      <p:sp>
        <p:nvSpPr>
          <p:cNvPr id="15" name="object 10"/>
          <p:cNvSpPr/>
          <p:nvPr/>
        </p:nvSpPr>
        <p:spPr>
          <a:xfrm>
            <a:off x="7332963" y="2846673"/>
            <a:ext cx="1502410" cy="686435"/>
          </a:xfrm>
          <a:custGeom>
            <a:avLst/>
            <a:gdLst/>
            <a:ahLst/>
            <a:cxnLst/>
            <a:rect l="l" t="t" r="r" b="b"/>
            <a:pathLst>
              <a:path w="1502409" h="686435">
                <a:moveTo>
                  <a:pt x="343065" y="686117"/>
                </a:moveTo>
                <a:lnTo>
                  <a:pt x="0" y="343052"/>
                </a:lnTo>
                <a:lnTo>
                  <a:pt x="343065" y="0"/>
                </a:lnTo>
                <a:lnTo>
                  <a:pt x="343065" y="15328"/>
                </a:lnTo>
                <a:lnTo>
                  <a:pt x="330365" y="15328"/>
                </a:lnTo>
                <a:lnTo>
                  <a:pt x="330352" y="30657"/>
                </a:lnTo>
                <a:lnTo>
                  <a:pt x="22453" y="338569"/>
                </a:lnTo>
                <a:lnTo>
                  <a:pt x="13474" y="338569"/>
                </a:lnTo>
                <a:lnTo>
                  <a:pt x="13474" y="347548"/>
                </a:lnTo>
                <a:lnTo>
                  <a:pt x="22453" y="347548"/>
                </a:lnTo>
                <a:lnTo>
                  <a:pt x="330352" y="655447"/>
                </a:lnTo>
                <a:lnTo>
                  <a:pt x="330365" y="670788"/>
                </a:lnTo>
                <a:lnTo>
                  <a:pt x="343065" y="670788"/>
                </a:lnTo>
                <a:lnTo>
                  <a:pt x="343065" y="686117"/>
                </a:lnTo>
                <a:close/>
              </a:path>
              <a:path w="1502409" h="686435">
                <a:moveTo>
                  <a:pt x="1159154" y="179197"/>
                </a:moveTo>
                <a:lnTo>
                  <a:pt x="1159154" y="0"/>
                </a:lnTo>
                <a:lnTo>
                  <a:pt x="1174483" y="15328"/>
                </a:lnTo>
                <a:lnTo>
                  <a:pt x="1171854" y="15328"/>
                </a:lnTo>
                <a:lnTo>
                  <a:pt x="1161008" y="19812"/>
                </a:lnTo>
                <a:lnTo>
                  <a:pt x="1171842" y="30645"/>
                </a:lnTo>
                <a:lnTo>
                  <a:pt x="1171854" y="172847"/>
                </a:lnTo>
                <a:lnTo>
                  <a:pt x="1165504" y="172847"/>
                </a:lnTo>
                <a:lnTo>
                  <a:pt x="1159154" y="179197"/>
                </a:lnTo>
                <a:close/>
              </a:path>
              <a:path w="1502409" h="686435">
                <a:moveTo>
                  <a:pt x="330365" y="30645"/>
                </a:moveTo>
                <a:lnTo>
                  <a:pt x="330365" y="15328"/>
                </a:lnTo>
                <a:lnTo>
                  <a:pt x="341198" y="19812"/>
                </a:lnTo>
                <a:lnTo>
                  <a:pt x="330365" y="30645"/>
                </a:lnTo>
                <a:close/>
              </a:path>
              <a:path w="1502409" h="686435">
                <a:moveTo>
                  <a:pt x="1171854" y="185547"/>
                </a:moveTo>
                <a:lnTo>
                  <a:pt x="330365" y="185547"/>
                </a:lnTo>
                <a:lnTo>
                  <a:pt x="330365" y="30645"/>
                </a:lnTo>
                <a:lnTo>
                  <a:pt x="341198" y="19812"/>
                </a:lnTo>
                <a:lnTo>
                  <a:pt x="330365" y="15328"/>
                </a:lnTo>
                <a:lnTo>
                  <a:pt x="343065" y="15328"/>
                </a:lnTo>
                <a:lnTo>
                  <a:pt x="343065" y="172847"/>
                </a:lnTo>
                <a:lnTo>
                  <a:pt x="336715" y="172847"/>
                </a:lnTo>
                <a:lnTo>
                  <a:pt x="343065" y="179197"/>
                </a:lnTo>
                <a:lnTo>
                  <a:pt x="1171854" y="179197"/>
                </a:lnTo>
                <a:lnTo>
                  <a:pt x="1171854" y="185547"/>
                </a:lnTo>
                <a:close/>
              </a:path>
              <a:path w="1502409" h="686435">
                <a:moveTo>
                  <a:pt x="1171854" y="30657"/>
                </a:moveTo>
                <a:lnTo>
                  <a:pt x="1161008" y="19812"/>
                </a:lnTo>
                <a:lnTo>
                  <a:pt x="1171854" y="15328"/>
                </a:lnTo>
                <a:lnTo>
                  <a:pt x="1171854" y="30657"/>
                </a:lnTo>
                <a:close/>
              </a:path>
              <a:path w="1502409" h="686435">
                <a:moveTo>
                  <a:pt x="1484255" y="343058"/>
                </a:moveTo>
                <a:lnTo>
                  <a:pt x="1171854" y="30657"/>
                </a:lnTo>
                <a:lnTo>
                  <a:pt x="1171854" y="15328"/>
                </a:lnTo>
                <a:lnTo>
                  <a:pt x="1174483" y="15328"/>
                </a:lnTo>
                <a:lnTo>
                  <a:pt x="1497736" y="338569"/>
                </a:lnTo>
                <a:lnTo>
                  <a:pt x="1488744" y="338569"/>
                </a:lnTo>
                <a:lnTo>
                  <a:pt x="1484255" y="343058"/>
                </a:lnTo>
                <a:close/>
              </a:path>
              <a:path w="1502409" h="686435">
                <a:moveTo>
                  <a:pt x="343065" y="179197"/>
                </a:moveTo>
                <a:lnTo>
                  <a:pt x="336715" y="172847"/>
                </a:lnTo>
                <a:lnTo>
                  <a:pt x="343065" y="172847"/>
                </a:lnTo>
                <a:lnTo>
                  <a:pt x="343065" y="179197"/>
                </a:lnTo>
                <a:close/>
              </a:path>
              <a:path w="1502409" h="686435">
                <a:moveTo>
                  <a:pt x="1159154" y="179197"/>
                </a:moveTo>
                <a:lnTo>
                  <a:pt x="343065" y="179197"/>
                </a:lnTo>
                <a:lnTo>
                  <a:pt x="343065" y="172847"/>
                </a:lnTo>
                <a:lnTo>
                  <a:pt x="1159154" y="172847"/>
                </a:lnTo>
                <a:lnTo>
                  <a:pt x="1159154" y="179197"/>
                </a:lnTo>
                <a:close/>
              </a:path>
              <a:path w="1502409" h="686435">
                <a:moveTo>
                  <a:pt x="1171854" y="179197"/>
                </a:moveTo>
                <a:lnTo>
                  <a:pt x="1159154" y="179197"/>
                </a:lnTo>
                <a:lnTo>
                  <a:pt x="1165504" y="172847"/>
                </a:lnTo>
                <a:lnTo>
                  <a:pt x="1171854" y="172847"/>
                </a:lnTo>
                <a:lnTo>
                  <a:pt x="1171854" y="179197"/>
                </a:lnTo>
                <a:close/>
              </a:path>
              <a:path w="1502409" h="686435">
                <a:moveTo>
                  <a:pt x="13474" y="347548"/>
                </a:moveTo>
                <a:lnTo>
                  <a:pt x="13474" y="338569"/>
                </a:lnTo>
                <a:lnTo>
                  <a:pt x="17964" y="343058"/>
                </a:lnTo>
                <a:lnTo>
                  <a:pt x="13474" y="347548"/>
                </a:lnTo>
                <a:close/>
              </a:path>
              <a:path w="1502409" h="686435">
                <a:moveTo>
                  <a:pt x="17964" y="343058"/>
                </a:moveTo>
                <a:lnTo>
                  <a:pt x="13474" y="338569"/>
                </a:lnTo>
                <a:lnTo>
                  <a:pt x="22453" y="338569"/>
                </a:lnTo>
                <a:lnTo>
                  <a:pt x="17964" y="343058"/>
                </a:lnTo>
                <a:close/>
              </a:path>
              <a:path w="1502409" h="686435">
                <a:moveTo>
                  <a:pt x="1488744" y="347548"/>
                </a:moveTo>
                <a:lnTo>
                  <a:pt x="1484261" y="343052"/>
                </a:lnTo>
                <a:lnTo>
                  <a:pt x="1488744" y="338569"/>
                </a:lnTo>
                <a:lnTo>
                  <a:pt x="1488744" y="347548"/>
                </a:lnTo>
                <a:close/>
              </a:path>
              <a:path w="1502409" h="686435">
                <a:moveTo>
                  <a:pt x="1497723" y="347548"/>
                </a:moveTo>
                <a:lnTo>
                  <a:pt x="1488744" y="347548"/>
                </a:lnTo>
                <a:lnTo>
                  <a:pt x="1488744" y="338569"/>
                </a:lnTo>
                <a:lnTo>
                  <a:pt x="1497736" y="338569"/>
                </a:lnTo>
                <a:lnTo>
                  <a:pt x="1502213" y="343058"/>
                </a:lnTo>
                <a:lnTo>
                  <a:pt x="1497723" y="347548"/>
                </a:lnTo>
                <a:close/>
              </a:path>
              <a:path w="1502409" h="686435">
                <a:moveTo>
                  <a:pt x="22453" y="347548"/>
                </a:moveTo>
                <a:lnTo>
                  <a:pt x="13474" y="347548"/>
                </a:lnTo>
                <a:lnTo>
                  <a:pt x="17964" y="343058"/>
                </a:lnTo>
                <a:lnTo>
                  <a:pt x="22453" y="347548"/>
                </a:lnTo>
                <a:close/>
              </a:path>
              <a:path w="1502409" h="686435">
                <a:moveTo>
                  <a:pt x="1174483" y="670788"/>
                </a:moveTo>
                <a:lnTo>
                  <a:pt x="1171854" y="670788"/>
                </a:lnTo>
                <a:lnTo>
                  <a:pt x="1171854" y="655447"/>
                </a:lnTo>
                <a:lnTo>
                  <a:pt x="1484255" y="343058"/>
                </a:lnTo>
                <a:lnTo>
                  <a:pt x="1488744" y="347548"/>
                </a:lnTo>
                <a:lnTo>
                  <a:pt x="1497723" y="347548"/>
                </a:lnTo>
                <a:lnTo>
                  <a:pt x="1174483" y="670788"/>
                </a:lnTo>
                <a:close/>
              </a:path>
              <a:path w="1502409" h="686435">
                <a:moveTo>
                  <a:pt x="343065" y="670788"/>
                </a:moveTo>
                <a:lnTo>
                  <a:pt x="330365" y="670788"/>
                </a:lnTo>
                <a:lnTo>
                  <a:pt x="341198" y="666292"/>
                </a:lnTo>
                <a:lnTo>
                  <a:pt x="330365" y="655459"/>
                </a:lnTo>
                <a:lnTo>
                  <a:pt x="330365" y="500570"/>
                </a:lnTo>
                <a:lnTo>
                  <a:pt x="1171854" y="500570"/>
                </a:lnTo>
                <a:lnTo>
                  <a:pt x="1171854" y="506920"/>
                </a:lnTo>
                <a:lnTo>
                  <a:pt x="343065" y="506920"/>
                </a:lnTo>
                <a:lnTo>
                  <a:pt x="336715" y="513270"/>
                </a:lnTo>
                <a:lnTo>
                  <a:pt x="343065" y="513270"/>
                </a:lnTo>
                <a:lnTo>
                  <a:pt x="343065" y="670788"/>
                </a:lnTo>
                <a:close/>
              </a:path>
              <a:path w="1502409" h="686435">
                <a:moveTo>
                  <a:pt x="343065" y="513270"/>
                </a:moveTo>
                <a:lnTo>
                  <a:pt x="336715" y="513270"/>
                </a:lnTo>
                <a:lnTo>
                  <a:pt x="343065" y="506920"/>
                </a:lnTo>
                <a:lnTo>
                  <a:pt x="343065" y="513270"/>
                </a:lnTo>
                <a:close/>
              </a:path>
              <a:path w="1502409" h="686435">
                <a:moveTo>
                  <a:pt x="1159154" y="513270"/>
                </a:moveTo>
                <a:lnTo>
                  <a:pt x="343065" y="513270"/>
                </a:lnTo>
                <a:lnTo>
                  <a:pt x="343065" y="506920"/>
                </a:lnTo>
                <a:lnTo>
                  <a:pt x="1159154" y="506920"/>
                </a:lnTo>
                <a:lnTo>
                  <a:pt x="1159154" y="513270"/>
                </a:lnTo>
                <a:close/>
              </a:path>
              <a:path w="1502409" h="686435">
                <a:moveTo>
                  <a:pt x="1159154" y="686117"/>
                </a:moveTo>
                <a:lnTo>
                  <a:pt x="1159154" y="506920"/>
                </a:lnTo>
                <a:lnTo>
                  <a:pt x="1165504" y="513270"/>
                </a:lnTo>
                <a:lnTo>
                  <a:pt x="1171854" y="513270"/>
                </a:lnTo>
                <a:lnTo>
                  <a:pt x="1171842" y="655459"/>
                </a:lnTo>
                <a:lnTo>
                  <a:pt x="1161008" y="666292"/>
                </a:lnTo>
                <a:lnTo>
                  <a:pt x="1171854" y="670788"/>
                </a:lnTo>
                <a:lnTo>
                  <a:pt x="1174483" y="670788"/>
                </a:lnTo>
                <a:lnTo>
                  <a:pt x="1159154" y="686117"/>
                </a:lnTo>
                <a:close/>
              </a:path>
              <a:path w="1502409" h="686435">
                <a:moveTo>
                  <a:pt x="1171854" y="513270"/>
                </a:moveTo>
                <a:lnTo>
                  <a:pt x="1165504" y="513270"/>
                </a:lnTo>
                <a:lnTo>
                  <a:pt x="1159154" y="506920"/>
                </a:lnTo>
                <a:lnTo>
                  <a:pt x="1171854" y="506920"/>
                </a:lnTo>
                <a:lnTo>
                  <a:pt x="1171854" y="513270"/>
                </a:lnTo>
                <a:close/>
              </a:path>
              <a:path w="1502409" h="686435">
                <a:moveTo>
                  <a:pt x="1171854" y="670788"/>
                </a:moveTo>
                <a:lnTo>
                  <a:pt x="1161008" y="666292"/>
                </a:lnTo>
                <a:lnTo>
                  <a:pt x="1171854" y="655447"/>
                </a:lnTo>
                <a:lnTo>
                  <a:pt x="1171854" y="670788"/>
                </a:lnTo>
                <a:close/>
              </a:path>
              <a:path w="1502409" h="686435">
                <a:moveTo>
                  <a:pt x="330365" y="670788"/>
                </a:moveTo>
                <a:lnTo>
                  <a:pt x="330365" y="655459"/>
                </a:lnTo>
                <a:lnTo>
                  <a:pt x="341198" y="666292"/>
                </a:lnTo>
                <a:lnTo>
                  <a:pt x="330365" y="670788"/>
                </a:lnTo>
                <a:close/>
              </a:path>
            </a:pathLst>
          </a:custGeom>
          <a:solidFill>
            <a:srgbClr val="A61610"/>
          </a:solidFill>
        </p:spPr>
        <p:txBody>
          <a:bodyPr wrap="square" lIns="0" tIns="0" rIns="0" bIns="0" rtlCol="0"/>
          <a:lstStyle/>
          <a:p/>
        </p:txBody>
      </p:sp>
      <p:sp>
        <p:nvSpPr>
          <p:cNvPr id="16" name="object 11"/>
          <p:cNvSpPr/>
          <p:nvPr/>
        </p:nvSpPr>
        <p:spPr>
          <a:xfrm>
            <a:off x="3470156" y="1337506"/>
            <a:ext cx="0" cy="356235"/>
          </a:xfrm>
          <a:custGeom>
            <a:avLst/>
            <a:gdLst/>
            <a:ahLst/>
            <a:cxnLst/>
            <a:rect l="l" t="t" r="r" b="b"/>
            <a:pathLst>
              <a:path h="356234">
                <a:moveTo>
                  <a:pt x="0" y="0"/>
                </a:moveTo>
                <a:lnTo>
                  <a:pt x="0" y="355739"/>
                </a:lnTo>
              </a:path>
            </a:pathLst>
          </a:custGeom>
          <a:ln w="45618">
            <a:solidFill>
              <a:srgbClr val="E1221A"/>
            </a:solidFill>
          </a:ln>
        </p:spPr>
        <p:txBody>
          <a:bodyPr wrap="square" lIns="0" tIns="0" rIns="0" bIns="0" rtlCol="0"/>
          <a:lstStyle/>
          <a:p/>
        </p:txBody>
      </p:sp>
      <p:sp>
        <p:nvSpPr>
          <p:cNvPr id="17" name="object 12"/>
          <p:cNvSpPr/>
          <p:nvPr/>
        </p:nvSpPr>
        <p:spPr>
          <a:xfrm>
            <a:off x="3471756" y="1826456"/>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18" name="object 13"/>
          <p:cNvSpPr/>
          <p:nvPr/>
        </p:nvSpPr>
        <p:spPr>
          <a:xfrm>
            <a:off x="3473357" y="2315393"/>
            <a:ext cx="0" cy="356235"/>
          </a:xfrm>
          <a:custGeom>
            <a:avLst/>
            <a:gdLst/>
            <a:ahLst/>
            <a:cxnLst/>
            <a:rect l="l" t="t" r="r" b="b"/>
            <a:pathLst>
              <a:path h="356235">
                <a:moveTo>
                  <a:pt x="0" y="0"/>
                </a:moveTo>
                <a:lnTo>
                  <a:pt x="0" y="355752"/>
                </a:lnTo>
              </a:path>
            </a:pathLst>
          </a:custGeom>
          <a:ln w="45618">
            <a:solidFill>
              <a:srgbClr val="E1221A"/>
            </a:solidFill>
          </a:ln>
        </p:spPr>
        <p:txBody>
          <a:bodyPr wrap="square" lIns="0" tIns="0" rIns="0" bIns="0" rtlCol="0"/>
          <a:lstStyle/>
          <a:p/>
        </p:txBody>
      </p:sp>
      <p:sp>
        <p:nvSpPr>
          <p:cNvPr id="19" name="object 14"/>
          <p:cNvSpPr/>
          <p:nvPr/>
        </p:nvSpPr>
        <p:spPr>
          <a:xfrm>
            <a:off x="3474957" y="2804343"/>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20" name="object 15"/>
          <p:cNvSpPr/>
          <p:nvPr/>
        </p:nvSpPr>
        <p:spPr>
          <a:xfrm>
            <a:off x="3476557" y="3293293"/>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21" name="object 16"/>
          <p:cNvSpPr/>
          <p:nvPr/>
        </p:nvSpPr>
        <p:spPr>
          <a:xfrm>
            <a:off x="3478163" y="3782244"/>
            <a:ext cx="0" cy="356235"/>
          </a:xfrm>
          <a:custGeom>
            <a:avLst/>
            <a:gdLst/>
            <a:ahLst/>
            <a:cxnLst/>
            <a:rect l="l" t="t" r="r" b="b"/>
            <a:pathLst>
              <a:path h="356235">
                <a:moveTo>
                  <a:pt x="0" y="0"/>
                </a:moveTo>
                <a:lnTo>
                  <a:pt x="0" y="355739"/>
                </a:lnTo>
              </a:path>
            </a:pathLst>
          </a:custGeom>
          <a:ln w="45605">
            <a:solidFill>
              <a:srgbClr val="E1221A"/>
            </a:solidFill>
          </a:ln>
        </p:spPr>
        <p:txBody>
          <a:bodyPr wrap="square" lIns="0" tIns="0" rIns="0" bIns="0" rtlCol="0"/>
          <a:lstStyle/>
          <a:p/>
        </p:txBody>
      </p:sp>
      <p:sp>
        <p:nvSpPr>
          <p:cNvPr id="22" name="object 17"/>
          <p:cNvSpPr/>
          <p:nvPr/>
        </p:nvSpPr>
        <p:spPr>
          <a:xfrm>
            <a:off x="3479764" y="4271181"/>
            <a:ext cx="0" cy="356235"/>
          </a:xfrm>
          <a:custGeom>
            <a:avLst/>
            <a:gdLst/>
            <a:ahLst/>
            <a:cxnLst/>
            <a:rect l="l" t="t" r="r" b="b"/>
            <a:pathLst>
              <a:path h="356235">
                <a:moveTo>
                  <a:pt x="0" y="0"/>
                </a:moveTo>
                <a:lnTo>
                  <a:pt x="0" y="355752"/>
                </a:lnTo>
              </a:path>
            </a:pathLst>
          </a:custGeom>
          <a:ln w="45605">
            <a:solidFill>
              <a:srgbClr val="E1221A"/>
            </a:solidFill>
          </a:ln>
        </p:spPr>
        <p:txBody>
          <a:bodyPr wrap="square" lIns="0" tIns="0" rIns="0" bIns="0" rtlCol="0"/>
          <a:lstStyle/>
          <a:p/>
        </p:txBody>
      </p:sp>
      <p:sp>
        <p:nvSpPr>
          <p:cNvPr id="23" name="object 18"/>
          <p:cNvSpPr/>
          <p:nvPr/>
        </p:nvSpPr>
        <p:spPr>
          <a:xfrm>
            <a:off x="3481364" y="4760131"/>
            <a:ext cx="0" cy="356235"/>
          </a:xfrm>
          <a:custGeom>
            <a:avLst/>
            <a:gdLst/>
            <a:ahLst/>
            <a:cxnLst/>
            <a:rect l="l" t="t" r="r" b="b"/>
            <a:pathLst>
              <a:path h="356235">
                <a:moveTo>
                  <a:pt x="0" y="0"/>
                </a:moveTo>
                <a:lnTo>
                  <a:pt x="0" y="355752"/>
                </a:lnTo>
              </a:path>
            </a:pathLst>
          </a:custGeom>
          <a:ln w="45605">
            <a:solidFill>
              <a:srgbClr val="E1221A"/>
            </a:solidFill>
          </a:ln>
        </p:spPr>
        <p:txBody>
          <a:bodyPr wrap="square" lIns="0" tIns="0" rIns="0" bIns="0" rtlCol="0"/>
          <a:lstStyle/>
          <a:p/>
        </p:txBody>
      </p:sp>
      <p:sp>
        <p:nvSpPr>
          <p:cNvPr id="24" name="object 19"/>
          <p:cNvSpPr/>
          <p:nvPr/>
        </p:nvSpPr>
        <p:spPr>
          <a:xfrm>
            <a:off x="3482970" y="5249081"/>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25" name="object 20"/>
          <p:cNvSpPr/>
          <p:nvPr/>
        </p:nvSpPr>
        <p:spPr>
          <a:xfrm>
            <a:off x="3484571" y="5738031"/>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26" name="object 21"/>
          <p:cNvSpPr/>
          <p:nvPr/>
        </p:nvSpPr>
        <p:spPr>
          <a:xfrm>
            <a:off x="3486171" y="6226981"/>
            <a:ext cx="0" cy="356235"/>
          </a:xfrm>
          <a:custGeom>
            <a:avLst/>
            <a:gdLst/>
            <a:ahLst/>
            <a:cxnLst/>
            <a:rect l="l" t="t" r="r" b="b"/>
            <a:pathLst>
              <a:path h="356235">
                <a:moveTo>
                  <a:pt x="0" y="0"/>
                </a:moveTo>
                <a:lnTo>
                  <a:pt x="0" y="355739"/>
                </a:lnTo>
              </a:path>
            </a:pathLst>
          </a:custGeom>
          <a:ln w="45618">
            <a:solidFill>
              <a:srgbClr val="E1221A"/>
            </a:solidFill>
          </a:ln>
        </p:spPr>
        <p:txBody>
          <a:bodyPr wrap="square" lIns="0" tIns="0" rIns="0" bIns="0" rtlCol="0"/>
          <a:lstStyle/>
          <a:p/>
        </p:txBody>
      </p:sp>
      <p:sp>
        <p:nvSpPr>
          <p:cNvPr id="27" name="object 22"/>
          <p:cNvSpPr/>
          <p:nvPr/>
        </p:nvSpPr>
        <p:spPr>
          <a:xfrm>
            <a:off x="8096137" y="1307026"/>
            <a:ext cx="0" cy="330835"/>
          </a:xfrm>
          <a:custGeom>
            <a:avLst/>
            <a:gdLst/>
            <a:ahLst/>
            <a:cxnLst/>
            <a:rect l="l" t="t" r="r" b="b"/>
            <a:pathLst>
              <a:path h="330834">
                <a:moveTo>
                  <a:pt x="0" y="0"/>
                </a:moveTo>
                <a:lnTo>
                  <a:pt x="0" y="330326"/>
                </a:lnTo>
              </a:path>
            </a:pathLst>
          </a:custGeom>
          <a:ln w="42354">
            <a:solidFill>
              <a:srgbClr val="E1221A"/>
            </a:solidFill>
          </a:ln>
        </p:spPr>
        <p:txBody>
          <a:bodyPr wrap="square" lIns="0" tIns="0" rIns="0" bIns="0" rtlCol="0"/>
          <a:lstStyle/>
          <a:p/>
        </p:txBody>
      </p:sp>
      <p:sp>
        <p:nvSpPr>
          <p:cNvPr id="28" name="object 23"/>
          <p:cNvSpPr/>
          <p:nvPr/>
        </p:nvSpPr>
        <p:spPr>
          <a:xfrm>
            <a:off x="8097623" y="1761051"/>
            <a:ext cx="0" cy="330835"/>
          </a:xfrm>
          <a:custGeom>
            <a:avLst/>
            <a:gdLst/>
            <a:ahLst/>
            <a:cxnLst/>
            <a:rect l="l" t="t" r="r" b="b"/>
            <a:pathLst>
              <a:path h="330835">
                <a:moveTo>
                  <a:pt x="0" y="0"/>
                </a:moveTo>
                <a:lnTo>
                  <a:pt x="0" y="330326"/>
                </a:lnTo>
              </a:path>
            </a:pathLst>
          </a:custGeom>
          <a:ln w="42354">
            <a:solidFill>
              <a:srgbClr val="E1221A"/>
            </a:solidFill>
          </a:ln>
        </p:spPr>
        <p:txBody>
          <a:bodyPr wrap="square" lIns="0" tIns="0" rIns="0" bIns="0" rtlCol="0"/>
          <a:lstStyle/>
          <a:p/>
        </p:txBody>
      </p:sp>
      <p:sp>
        <p:nvSpPr>
          <p:cNvPr id="29" name="object 24"/>
          <p:cNvSpPr/>
          <p:nvPr/>
        </p:nvSpPr>
        <p:spPr>
          <a:xfrm>
            <a:off x="8099109" y="2215064"/>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0" name="object 25"/>
          <p:cNvSpPr/>
          <p:nvPr/>
        </p:nvSpPr>
        <p:spPr>
          <a:xfrm>
            <a:off x="8100595" y="2669089"/>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1" name="object 26"/>
          <p:cNvSpPr/>
          <p:nvPr/>
        </p:nvSpPr>
        <p:spPr>
          <a:xfrm>
            <a:off x="8102081" y="3123114"/>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2" name="object 27"/>
          <p:cNvSpPr/>
          <p:nvPr/>
        </p:nvSpPr>
        <p:spPr>
          <a:xfrm>
            <a:off x="8103567" y="3577138"/>
            <a:ext cx="0" cy="330835"/>
          </a:xfrm>
          <a:custGeom>
            <a:avLst/>
            <a:gdLst/>
            <a:ahLst/>
            <a:cxnLst/>
            <a:rect l="l" t="t" r="r" b="b"/>
            <a:pathLst>
              <a:path h="330835">
                <a:moveTo>
                  <a:pt x="0" y="0"/>
                </a:moveTo>
                <a:lnTo>
                  <a:pt x="0" y="330326"/>
                </a:lnTo>
              </a:path>
            </a:pathLst>
          </a:custGeom>
          <a:ln w="42354">
            <a:solidFill>
              <a:srgbClr val="E1221A"/>
            </a:solidFill>
          </a:ln>
        </p:spPr>
        <p:txBody>
          <a:bodyPr wrap="square" lIns="0" tIns="0" rIns="0" bIns="0" rtlCol="0"/>
          <a:lstStyle/>
          <a:p/>
        </p:txBody>
      </p:sp>
      <p:sp>
        <p:nvSpPr>
          <p:cNvPr id="33" name="object 28"/>
          <p:cNvSpPr/>
          <p:nvPr/>
        </p:nvSpPr>
        <p:spPr>
          <a:xfrm>
            <a:off x="8105059" y="4031163"/>
            <a:ext cx="0" cy="330835"/>
          </a:xfrm>
          <a:custGeom>
            <a:avLst/>
            <a:gdLst/>
            <a:ahLst/>
            <a:cxnLst/>
            <a:rect l="l" t="t" r="r" b="b"/>
            <a:pathLst>
              <a:path h="330835">
                <a:moveTo>
                  <a:pt x="0" y="0"/>
                </a:moveTo>
                <a:lnTo>
                  <a:pt x="0" y="330326"/>
                </a:lnTo>
              </a:path>
            </a:pathLst>
          </a:custGeom>
          <a:ln w="42367">
            <a:solidFill>
              <a:srgbClr val="E1221A"/>
            </a:solidFill>
          </a:ln>
        </p:spPr>
        <p:txBody>
          <a:bodyPr wrap="square" lIns="0" tIns="0" rIns="0" bIns="0" rtlCol="0"/>
          <a:lstStyle/>
          <a:p/>
        </p:txBody>
      </p:sp>
      <p:sp>
        <p:nvSpPr>
          <p:cNvPr id="34" name="object 29"/>
          <p:cNvSpPr/>
          <p:nvPr/>
        </p:nvSpPr>
        <p:spPr>
          <a:xfrm>
            <a:off x="8106551" y="4485176"/>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5" name="object 30"/>
          <p:cNvSpPr/>
          <p:nvPr/>
        </p:nvSpPr>
        <p:spPr>
          <a:xfrm>
            <a:off x="8108037" y="4939201"/>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6" name="object 31"/>
          <p:cNvSpPr/>
          <p:nvPr/>
        </p:nvSpPr>
        <p:spPr>
          <a:xfrm>
            <a:off x="8109523" y="5393226"/>
            <a:ext cx="0" cy="330835"/>
          </a:xfrm>
          <a:custGeom>
            <a:avLst/>
            <a:gdLst/>
            <a:ahLst/>
            <a:cxnLst/>
            <a:rect l="l" t="t" r="r" b="b"/>
            <a:pathLst>
              <a:path h="330835">
                <a:moveTo>
                  <a:pt x="0" y="0"/>
                </a:moveTo>
                <a:lnTo>
                  <a:pt x="0" y="330339"/>
                </a:lnTo>
              </a:path>
            </a:pathLst>
          </a:custGeom>
          <a:ln w="42354">
            <a:solidFill>
              <a:srgbClr val="E1221A"/>
            </a:solidFill>
          </a:ln>
        </p:spPr>
        <p:txBody>
          <a:bodyPr wrap="square" lIns="0" tIns="0" rIns="0" bIns="0" rtlCol="0"/>
          <a:lstStyle/>
          <a:p/>
        </p:txBody>
      </p:sp>
      <p:sp>
        <p:nvSpPr>
          <p:cNvPr id="37" name="object 32"/>
          <p:cNvSpPr/>
          <p:nvPr/>
        </p:nvSpPr>
        <p:spPr>
          <a:xfrm>
            <a:off x="8111009" y="5847251"/>
            <a:ext cx="0" cy="330835"/>
          </a:xfrm>
          <a:custGeom>
            <a:avLst/>
            <a:gdLst/>
            <a:ahLst/>
            <a:cxnLst/>
            <a:rect l="l" t="t" r="r" b="b"/>
            <a:pathLst>
              <a:path h="330835">
                <a:moveTo>
                  <a:pt x="0" y="0"/>
                </a:moveTo>
                <a:lnTo>
                  <a:pt x="0" y="330327"/>
                </a:lnTo>
              </a:path>
            </a:pathLst>
          </a:custGeom>
          <a:ln w="42354">
            <a:solidFill>
              <a:srgbClr val="E1221A"/>
            </a:solidFill>
          </a:ln>
        </p:spPr>
        <p:txBody>
          <a:bodyPr wrap="square" lIns="0" tIns="0" rIns="0" bIns="0" rtlCol="0"/>
          <a:lstStyle/>
          <a:p/>
        </p:txBody>
      </p:sp>
      <p:sp>
        <p:nvSpPr>
          <p:cNvPr id="38" name="object 33"/>
          <p:cNvSpPr/>
          <p:nvPr/>
        </p:nvSpPr>
        <p:spPr>
          <a:xfrm>
            <a:off x="8112495" y="6301276"/>
            <a:ext cx="0" cy="330835"/>
          </a:xfrm>
          <a:custGeom>
            <a:avLst/>
            <a:gdLst/>
            <a:ahLst/>
            <a:cxnLst/>
            <a:rect l="l" t="t" r="r" b="b"/>
            <a:pathLst>
              <a:path h="330834">
                <a:moveTo>
                  <a:pt x="0" y="0"/>
                </a:moveTo>
                <a:lnTo>
                  <a:pt x="0" y="330327"/>
                </a:lnTo>
              </a:path>
            </a:pathLst>
          </a:custGeom>
          <a:ln w="42354">
            <a:solidFill>
              <a:srgbClr val="E1221A"/>
            </a:solidFill>
          </a:ln>
        </p:spPr>
        <p:txBody>
          <a:bodyPr wrap="square" lIns="0" tIns="0" rIns="0" bIns="0" rtlCol="0"/>
          <a:lstStyle/>
          <a:p/>
        </p:txBody>
      </p:sp>
      <p:sp>
        <p:nvSpPr>
          <p:cNvPr id="39" name="object 34"/>
          <p:cNvSpPr/>
          <p:nvPr/>
        </p:nvSpPr>
        <p:spPr>
          <a:xfrm>
            <a:off x="1619601" y="5417762"/>
            <a:ext cx="1867535" cy="186055"/>
          </a:xfrm>
          <a:custGeom>
            <a:avLst/>
            <a:gdLst/>
            <a:ahLst/>
            <a:cxnLst/>
            <a:rect l="l" t="t" r="r" b="b"/>
            <a:pathLst>
              <a:path w="1867535" h="186054">
                <a:moveTo>
                  <a:pt x="164693" y="185737"/>
                </a:moveTo>
                <a:lnTo>
                  <a:pt x="161112" y="185407"/>
                </a:lnTo>
                <a:lnTo>
                  <a:pt x="157645" y="184467"/>
                </a:lnTo>
                <a:lnTo>
                  <a:pt x="154393" y="182930"/>
                </a:lnTo>
                <a:lnTo>
                  <a:pt x="0" y="92875"/>
                </a:lnTo>
                <a:lnTo>
                  <a:pt x="154393" y="2819"/>
                </a:lnTo>
                <a:lnTo>
                  <a:pt x="157645" y="1282"/>
                </a:lnTo>
                <a:lnTo>
                  <a:pt x="161112" y="330"/>
                </a:lnTo>
                <a:lnTo>
                  <a:pt x="164693" y="0"/>
                </a:lnTo>
                <a:lnTo>
                  <a:pt x="168275" y="304"/>
                </a:lnTo>
                <a:lnTo>
                  <a:pt x="185420" y="20548"/>
                </a:lnTo>
                <a:lnTo>
                  <a:pt x="185127" y="24129"/>
                </a:lnTo>
                <a:lnTo>
                  <a:pt x="117288" y="72237"/>
                </a:lnTo>
                <a:lnTo>
                  <a:pt x="40957" y="72237"/>
                </a:lnTo>
                <a:lnTo>
                  <a:pt x="40957" y="113512"/>
                </a:lnTo>
                <a:lnTo>
                  <a:pt x="117298" y="113512"/>
                </a:lnTo>
                <a:lnTo>
                  <a:pt x="175183" y="147281"/>
                </a:lnTo>
                <a:lnTo>
                  <a:pt x="185420" y="165201"/>
                </a:lnTo>
                <a:lnTo>
                  <a:pt x="185089" y="168783"/>
                </a:lnTo>
                <a:lnTo>
                  <a:pt x="168275" y="185445"/>
                </a:lnTo>
                <a:lnTo>
                  <a:pt x="164693" y="185737"/>
                </a:lnTo>
                <a:close/>
              </a:path>
              <a:path w="1867535" h="186054">
                <a:moveTo>
                  <a:pt x="1785594" y="92870"/>
                </a:moveTo>
                <a:lnTo>
                  <a:pt x="1692325" y="38468"/>
                </a:lnTo>
                <a:lnTo>
                  <a:pt x="1682089" y="20548"/>
                </a:lnTo>
                <a:lnTo>
                  <a:pt x="1682419" y="16967"/>
                </a:lnTo>
                <a:lnTo>
                  <a:pt x="1702816" y="0"/>
                </a:lnTo>
                <a:lnTo>
                  <a:pt x="1706397" y="330"/>
                </a:lnTo>
                <a:lnTo>
                  <a:pt x="1709877" y="1282"/>
                </a:lnTo>
                <a:lnTo>
                  <a:pt x="1713128" y="2819"/>
                </a:lnTo>
                <a:lnTo>
                  <a:pt x="1832131" y="72237"/>
                </a:lnTo>
                <a:lnTo>
                  <a:pt x="1826552" y="72237"/>
                </a:lnTo>
                <a:lnTo>
                  <a:pt x="1826552" y="75044"/>
                </a:lnTo>
                <a:lnTo>
                  <a:pt x="1816150" y="75044"/>
                </a:lnTo>
                <a:lnTo>
                  <a:pt x="1785594" y="92870"/>
                </a:lnTo>
                <a:close/>
              </a:path>
              <a:path w="1867535" h="186054">
                <a:moveTo>
                  <a:pt x="117298" y="113512"/>
                </a:moveTo>
                <a:lnTo>
                  <a:pt x="40957" y="113512"/>
                </a:lnTo>
                <a:lnTo>
                  <a:pt x="40957" y="72237"/>
                </a:lnTo>
                <a:lnTo>
                  <a:pt x="117288" y="72237"/>
                </a:lnTo>
                <a:lnTo>
                  <a:pt x="112476" y="75044"/>
                </a:lnTo>
                <a:lnTo>
                  <a:pt x="51358" y="75044"/>
                </a:lnTo>
                <a:lnTo>
                  <a:pt x="51358" y="110693"/>
                </a:lnTo>
                <a:lnTo>
                  <a:pt x="112465" y="110693"/>
                </a:lnTo>
                <a:lnTo>
                  <a:pt x="117298" y="113512"/>
                </a:lnTo>
                <a:close/>
              </a:path>
              <a:path w="1867535" h="186054">
                <a:moveTo>
                  <a:pt x="1750210" y="113512"/>
                </a:moveTo>
                <a:lnTo>
                  <a:pt x="117298" y="113512"/>
                </a:lnTo>
                <a:lnTo>
                  <a:pt x="81915" y="92870"/>
                </a:lnTo>
                <a:lnTo>
                  <a:pt x="117288" y="72237"/>
                </a:lnTo>
                <a:lnTo>
                  <a:pt x="1750221" y="72237"/>
                </a:lnTo>
                <a:lnTo>
                  <a:pt x="1785594" y="92870"/>
                </a:lnTo>
                <a:lnTo>
                  <a:pt x="1750210" y="113512"/>
                </a:lnTo>
                <a:close/>
              </a:path>
              <a:path w="1867535" h="186054">
                <a:moveTo>
                  <a:pt x="1832131" y="113512"/>
                </a:moveTo>
                <a:lnTo>
                  <a:pt x="1826552" y="113512"/>
                </a:lnTo>
                <a:lnTo>
                  <a:pt x="1826552" y="72237"/>
                </a:lnTo>
                <a:lnTo>
                  <a:pt x="1832131" y="72237"/>
                </a:lnTo>
                <a:lnTo>
                  <a:pt x="1867509" y="92875"/>
                </a:lnTo>
                <a:lnTo>
                  <a:pt x="1832131" y="113512"/>
                </a:lnTo>
                <a:close/>
              </a:path>
              <a:path w="1867535" h="186054">
                <a:moveTo>
                  <a:pt x="51358" y="110693"/>
                </a:moveTo>
                <a:lnTo>
                  <a:pt x="51358" y="75044"/>
                </a:lnTo>
                <a:lnTo>
                  <a:pt x="81915" y="92870"/>
                </a:lnTo>
                <a:lnTo>
                  <a:pt x="51358" y="110693"/>
                </a:lnTo>
                <a:close/>
              </a:path>
              <a:path w="1867535" h="186054">
                <a:moveTo>
                  <a:pt x="81915" y="92870"/>
                </a:moveTo>
                <a:lnTo>
                  <a:pt x="51358" y="75044"/>
                </a:lnTo>
                <a:lnTo>
                  <a:pt x="112476" y="75044"/>
                </a:lnTo>
                <a:lnTo>
                  <a:pt x="81915" y="92870"/>
                </a:lnTo>
                <a:close/>
              </a:path>
              <a:path w="1867535" h="186054">
                <a:moveTo>
                  <a:pt x="1816150" y="110693"/>
                </a:moveTo>
                <a:lnTo>
                  <a:pt x="1785594" y="92870"/>
                </a:lnTo>
                <a:lnTo>
                  <a:pt x="1816150" y="75044"/>
                </a:lnTo>
                <a:lnTo>
                  <a:pt x="1816150" y="110693"/>
                </a:lnTo>
                <a:close/>
              </a:path>
              <a:path w="1867535" h="186054">
                <a:moveTo>
                  <a:pt x="1826552" y="110693"/>
                </a:moveTo>
                <a:lnTo>
                  <a:pt x="1816150" y="110693"/>
                </a:lnTo>
                <a:lnTo>
                  <a:pt x="1816150" y="75044"/>
                </a:lnTo>
                <a:lnTo>
                  <a:pt x="1826552" y="75044"/>
                </a:lnTo>
                <a:lnTo>
                  <a:pt x="1826552" y="110693"/>
                </a:lnTo>
                <a:close/>
              </a:path>
              <a:path w="1867535" h="186054">
                <a:moveTo>
                  <a:pt x="112465" y="110693"/>
                </a:moveTo>
                <a:lnTo>
                  <a:pt x="51358" y="110693"/>
                </a:lnTo>
                <a:lnTo>
                  <a:pt x="81923" y="92875"/>
                </a:lnTo>
                <a:lnTo>
                  <a:pt x="112465" y="110693"/>
                </a:lnTo>
                <a:close/>
              </a:path>
              <a:path w="1867535" h="186054">
                <a:moveTo>
                  <a:pt x="1702816" y="185737"/>
                </a:moveTo>
                <a:lnTo>
                  <a:pt x="1682089" y="165201"/>
                </a:lnTo>
                <a:lnTo>
                  <a:pt x="1682394" y="161607"/>
                </a:lnTo>
                <a:lnTo>
                  <a:pt x="1785602" y="92875"/>
                </a:lnTo>
                <a:lnTo>
                  <a:pt x="1816150" y="110693"/>
                </a:lnTo>
                <a:lnTo>
                  <a:pt x="1826552" y="110693"/>
                </a:lnTo>
                <a:lnTo>
                  <a:pt x="1826552" y="113512"/>
                </a:lnTo>
                <a:lnTo>
                  <a:pt x="1832131" y="113512"/>
                </a:lnTo>
                <a:lnTo>
                  <a:pt x="1713128" y="182930"/>
                </a:lnTo>
                <a:lnTo>
                  <a:pt x="1709877" y="184467"/>
                </a:lnTo>
                <a:lnTo>
                  <a:pt x="1706397" y="185407"/>
                </a:lnTo>
                <a:lnTo>
                  <a:pt x="1702816" y="185737"/>
                </a:lnTo>
                <a:close/>
              </a:path>
            </a:pathLst>
          </a:custGeom>
          <a:solidFill>
            <a:srgbClr val="E1221A"/>
          </a:solidFill>
        </p:spPr>
        <p:txBody>
          <a:bodyPr wrap="square" lIns="0" tIns="0" rIns="0" bIns="0" rtlCol="0"/>
          <a:lstStyle/>
          <a:p/>
        </p:txBody>
      </p:sp>
      <p:sp>
        <p:nvSpPr>
          <p:cNvPr id="40" name="object 35"/>
          <p:cNvSpPr/>
          <p:nvPr/>
        </p:nvSpPr>
        <p:spPr>
          <a:xfrm>
            <a:off x="3487110" y="5417762"/>
            <a:ext cx="4626610" cy="186055"/>
          </a:xfrm>
          <a:custGeom>
            <a:avLst/>
            <a:gdLst/>
            <a:ahLst/>
            <a:cxnLst/>
            <a:rect l="l" t="t" r="r" b="b"/>
            <a:pathLst>
              <a:path w="4626609" h="186054">
                <a:moveTo>
                  <a:pt x="164693" y="185737"/>
                </a:moveTo>
                <a:lnTo>
                  <a:pt x="161112" y="185407"/>
                </a:lnTo>
                <a:lnTo>
                  <a:pt x="157645" y="184467"/>
                </a:lnTo>
                <a:lnTo>
                  <a:pt x="154381" y="182930"/>
                </a:lnTo>
                <a:lnTo>
                  <a:pt x="0" y="92875"/>
                </a:lnTo>
                <a:lnTo>
                  <a:pt x="154381" y="2819"/>
                </a:lnTo>
                <a:lnTo>
                  <a:pt x="157645" y="1282"/>
                </a:lnTo>
                <a:lnTo>
                  <a:pt x="161112" y="330"/>
                </a:lnTo>
                <a:lnTo>
                  <a:pt x="164693" y="0"/>
                </a:lnTo>
                <a:lnTo>
                  <a:pt x="168275" y="304"/>
                </a:lnTo>
                <a:lnTo>
                  <a:pt x="185419" y="20548"/>
                </a:lnTo>
                <a:lnTo>
                  <a:pt x="185127" y="24129"/>
                </a:lnTo>
                <a:lnTo>
                  <a:pt x="117288" y="72237"/>
                </a:lnTo>
                <a:lnTo>
                  <a:pt x="40957" y="72237"/>
                </a:lnTo>
                <a:lnTo>
                  <a:pt x="40957" y="113512"/>
                </a:lnTo>
                <a:lnTo>
                  <a:pt x="117298" y="113512"/>
                </a:lnTo>
                <a:lnTo>
                  <a:pt x="175183" y="147281"/>
                </a:lnTo>
                <a:lnTo>
                  <a:pt x="185419" y="165201"/>
                </a:lnTo>
                <a:lnTo>
                  <a:pt x="185089" y="168783"/>
                </a:lnTo>
                <a:lnTo>
                  <a:pt x="168275" y="185445"/>
                </a:lnTo>
                <a:lnTo>
                  <a:pt x="164693" y="185737"/>
                </a:lnTo>
                <a:close/>
              </a:path>
              <a:path w="4626609" h="186054">
                <a:moveTo>
                  <a:pt x="4544110" y="92870"/>
                </a:moveTo>
                <a:lnTo>
                  <a:pt x="4450842" y="38468"/>
                </a:lnTo>
                <a:lnTo>
                  <a:pt x="4440605" y="20548"/>
                </a:lnTo>
                <a:lnTo>
                  <a:pt x="4440936" y="16967"/>
                </a:lnTo>
                <a:lnTo>
                  <a:pt x="4461332" y="0"/>
                </a:lnTo>
                <a:lnTo>
                  <a:pt x="4464913" y="330"/>
                </a:lnTo>
                <a:lnTo>
                  <a:pt x="4468393" y="1282"/>
                </a:lnTo>
                <a:lnTo>
                  <a:pt x="4471644" y="2819"/>
                </a:lnTo>
                <a:lnTo>
                  <a:pt x="4590647" y="72237"/>
                </a:lnTo>
                <a:lnTo>
                  <a:pt x="4585068" y="72237"/>
                </a:lnTo>
                <a:lnTo>
                  <a:pt x="4585068" y="75044"/>
                </a:lnTo>
                <a:lnTo>
                  <a:pt x="4574667" y="75044"/>
                </a:lnTo>
                <a:lnTo>
                  <a:pt x="4544110" y="92870"/>
                </a:lnTo>
                <a:close/>
              </a:path>
              <a:path w="4626609" h="186054">
                <a:moveTo>
                  <a:pt x="117298" y="113512"/>
                </a:moveTo>
                <a:lnTo>
                  <a:pt x="40957" y="113512"/>
                </a:lnTo>
                <a:lnTo>
                  <a:pt x="40957" y="72237"/>
                </a:lnTo>
                <a:lnTo>
                  <a:pt x="117288" y="72237"/>
                </a:lnTo>
                <a:lnTo>
                  <a:pt x="112476" y="75044"/>
                </a:lnTo>
                <a:lnTo>
                  <a:pt x="51358" y="75044"/>
                </a:lnTo>
                <a:lnTo>
                  <a:pt x="51358" y="110693"/>
                </a:lnTo>
                <a:lnTo>
                  <a:pt x="112465" y="110693"/>
                </a:lnTo>
                <a:lnTo>
                  <a:pt x="117298" y="113512"/>
                </a:lnTo>
                <a:close/>
              </a:path>
              <a:path w="4626609" h="186054">
                <a:moveTo>
                  <a:pt x="4508727" y="113512"/>
                </a:moveTo>
                <a:lnTo>
                  <a:pt x="117298" y="113512"/>
                </a:lnTo>
                <a:lnTo>
                  <a:pt x="81914" y="92870"/>
                </a:lnTo>
                <a:lnTo>
                  <a:pt x="117288" y="72237"/>
                </a:lnTo>
                <a:lnTo>
                  <a:pt x="4508737" y="72237"/>
                </a:lnTo>
                <a:lnTo>
                  <a:pt x="4544110" y="92870"/>
                </a:lnTo>
                <a:lnTo>
                  <a:pt x="4508727" y="113512"/>
                </a:lnTo>
                <a:close/>
              </a:path>
              <a:path w="4626609" h="186054">
                <a:moveTo>
                  <a:pt x="4590647" y="113512"/>
                </a:moveTo>
                <a:lnTo>
                  <a:pt x="4585068" y="113512"/>
                </a:lnTo>
                <a:lnTo>
                  <a:pt x="4585068" y="72237"/>
                </a:lnTo>
                <a:lnTo>
                  <a:pt x="4590647" y="72237"/>
                </a:lnTo>
                <a:lnTo>
                  <a:pt x="4626025" y="92875"/>
                </a:lnTo>
                <a:lnTo>
                  <a:pt x="4590647" y="113512"/>
                </a:lnTo>
                <a:close/>
              </a:path>
              <a:path w="4626609" h="186054">
                <a:moveTo>
                  <a:pt x="51358" y="110693"/>
                </a:moveTo>
                <a:lnTo>
                  <a:pt x="51358" y="75044"/>
                </a:lnTo>
                <a:lnTo>
                  <a:pt x="81914" y="92870"/>
                </a:lnTo>
                <a:lnTo>
                  <a:pt x="51358" y="110693"/>
                </a:lnTo>
                <a:close/>
              </a:path>
              <a:path w="4626609" h="186054">
                <a:moveTo>
                  <a:pt x="81914" y="92870"/>
                </a:moveTo>
                <a:lnTo>
                  <a:pt x="51358" y="75044"/>
                </a:lnTo>
                <a:lnTo>
                  <a:pt x="112476" y="75044"/>
                </a:lnTo>
                <a:lnTo>
                  <a:pt x="81914" y="92870"/>
                </a:lnTo>
                <a:close/>
              </a:path>
              <a:path w="4626609" h="186054">
                <a:moveTo>
                  <a:pt x="4574667" y="110693"/>
                </a:moveTo>
                <a:lnTo>
                  <a:pt x="4544110" y="92870"/>
                </a:lnTo>
                <a:lnTo>
                  <a:pt x="4574667" y="75044"/>
                </a:lnTo>
                <a:lnTo>
                  <a:pt x="4574667" y="110693"/>
                </a:lnTo>
                <a:close/>
              </a:path>
              <a:path w="4626609" h="186054">
                <a:moveTo>
                  <a:pt x="4585068" y="110693"/>
                </a:moveTo>
                <a:lnTo>
                  <a:pt x="4574667" y="110693"/>
                </a:lnTo>
                <a:lnTo>
                  <a:pt x="4574667" y="75044"/>
                </a:lnTo>
                <a:lnTo>
                  <a:pt x="4585068" y="75044"/>
                </a:lnTo>
                <a:lnTo>
                  <a:pt x="4585068" y="110693"/>
                </a:lnTo>
                <a:close/>
              </a:path>
              <a:path w="4626609" h="186054">
                <a:moveTo>
                  <a:pt x="112465" y="110693"/>
                </a:moveTo>
                <a:lnTo>
                  <a:pt x="51358" y="110693"/>
                </a:lnTo>
                <a:lnTo>
                  <a:pt x="81923" y="92875"/>
                </a:lnTo>
                <a:lnTo>
                  <a:pt x="112465" y="110693"/>
                </a:lnTo>
                <a:close/>
              </a:path>
              <a:path w="4626609" h="186054">
                <a:moveTo>
                  <a:pt x="4461332" y="185737"/>
                </a:moveTo>
                <a:lnTo>
                  <a:pt x="4440605" y="165201"/>
                </a:lnTo>
                <a:lnTo>
                  <a:pt x="4440897" y="161607"/>
                </a:lnTo>
                <a:lnTo>
                  <a:pt x="4544119" y="92875"/>
                </a:lnTo>
                <a:lnTo>
                  <a:pt x="4574667" y="110693"/>
                </a:lnTo>
                <a:lnTo>
                  <a:pt x="4585068" y="110693"/>
                </a:lnTo>
                <a:lnTo>
                  <a:pt x="4585068" y="113512"/>
                </a:lnTo>
                <a:lnTo>
                  <a:pt x="4590647" y="113512"/>
                </a:lnTo>
                <a:lnTo>
                  <a:pt x="4471644" y="182930"/>
                </a:lnTo>
                <a:lnTo>
                  <a:pt x="4468393" y="184467"/>
                </a:lnTo>
                <a:lnTo>
                  <a:pt x="4464913" y="185407"/>
                </a:lnTo>
                <a:lnTo>
                  <a:pt x="4461332" y="185737"/>
                </a:lnTo>
                <a:close/>
              </a:path>
            </a:pathLst>
          </a:custGeom>
          <a:solidFill>
            <a:srgbClr val="E1221A"/>
          </a:solidFill>
        </p:spPr>
        <p:txBody>
          <a:bodyPr wrap="square" lIns="0" tIns="0" rIns="0" bIns="0" rtlCol="0"/>
          <a:lstStyle/>
          <a:p/>
        </p:txBody>
      </p:sp>
      <p:sp>
        <p:nvSpPr>
          <p:cNvPr id="41" name="object 36"/>
          <p:cNvSpPr/>
          <p:nvPr/>
        </p:nvSpPr>
        <p:spPr>
          <a:xfrm>
            <a:off x="8113136" y="5417762"/>
            <a:ext cx="2517140" cy="186055"/>
          </a:xfrm>
          <a:custGeom>
            <a:avLst/>
            <a:gdLst/>
            <a:ahLst/>
            <a:cxnLst/>
            <a:rect l="l" t="t" r="r" b="b"/>
            <a:pathLst>
              <a:path w="2517140" h="186054">
                <a:moveTo>
                  <a:pt x="164693" y="185737"/>
                </a:moveTo>
                <a:lnTo>
                  <a:pt x="161112" y="185407"/>
                </a:lnTo>
                <a:lnTo>
                  <a:pt x="157632" y="184467"/>
                </a:lnTo>
                <a:lnTo>
                  <a:pt x="154381" y="182930"/>
                </a:lnTo>
                <a:lnTo>
                  <a:pt x="0" y="92875"/>
                </a:lnTo>
                <a:lnTo>
                  <a:pt x="154381" y="2819"/>
                </a:lnTo>
                <a:lnTo>
                  <a:pt x="157632" y="1282"/>
                </a:lnTo>
                <a:lnTo>
                  <a:pt x="161112" y="330"/>
                </a:lnTo>
                <a:lnTo>
                  <a:pt x="164693" y="0"/>
                </a:lnTo>
                <a:lnTo>
                  <a:pt x="168275" y="304"/>
                </a:lnTo>
                <a:lnTo>
                  <a:pt x="185420" y="20548"/>
                </a:lnTo>
                <a:lnTo>
                  <a:pt x="185127" y="24129"/>
                </a:lnTo>
                <a:lnTo>
                  <a:pt x="117288" y="72237"/>
                </a:lnTo>
                <a:lnTo>
                  <a:pt x="40957" y="72237"/>
                </a:lnTo>
                <a:lnTo>
                  <a:pt x="40957" y="113512"/>
                </a:lnTo>
                <a:lnTo>
                  <a:pt x="117298" y="113512"/>
                </a:lnTo>
                <a:lnTo>
                  <a:pt x="175183" y="147281"/>
                </a:lnTo>
                <a:lnTo>
                  <a:pt x="185420" y="165201"/>
                </a:lnTo>
                <a:lnTo>
                  <a:pt x="185089" y="168783"/>
                </a:lnTo>
                <a:lnTo>
                  <a:pt x="168275" y="185445"/>
                </a:lnTo>
                <a:lnTo>
                  <a:pt x="164693" y="185737"/>
                </a:lnTo>
                <a:close/>
              </a:path>
              <a:path w="2517140" h="186054">
                <a:moveTo>
                  <a:pt x="2434983" y="92870"/>
                </a:moveTo>
                <a:lnTo>
                  <a:pt x="2341714" y="38468"/>
                </a:lnTo>
                <a:lnTo>
                  <a:pt x="2331478" y="20548"/>
                </a:lnTo>
                <a:lnTo>
                  <a:pt x="2331808" y="16967"/>
                </a:lnTo>
                <a:lnTo>
                  <a:pt x="2352205" y="0"/>
                </a:lnTo>
                <a:lnTo>
                  <a:pt x="2355786" y="330"/>
                </a:lnTo>
                <a:lnTo>
                  <a:pt x="2359266" y="1282"/>
                </a:lnTo>
                <a:lnTo>
                  <a:pt x="2362517" y="2819"/>
                </a:lnTo>
                <a:lnTo>
                  <a:pt x="2481520" y="72237"/>
                </a:lnTo>
                <a:lnTo>
                  <a:pt x="2475941" y="72237"/>
                </a:lnTo>
                <a:lnTo>
                  <a:pt x="2475941" y="75044"/>
                </a:lnTo>
                <a:lnTo>
                  <a:pt x="2465539" y="75044"/>
                </a:lnTo>
                <a:lnTo>
                  <a:pt x="2434983" y="92870"/>
                </a:lnTo>
                <a:close/>
              </a:path>
              <a:path w="2517140" h="186054">
                <a:moveTo>
                  <a:pt x="117298" y="113512"/>
                </a:moveTo>
                <a:lnTo>
                  <a:pt x="40957" y="113512"/>
                </a:lnTo>
                <a:lnTo>
                  <a:pt x="40957" y="72237"/>
                </a:lnTo>
                <a:lnTo>
                  <a:pt x="117288" y="72237"/>
                </a:lnTo>
                <a:lnTo>
                  <a:pt x="112476" y="75044"/>
                </a:lnTo>
                <a:lnTo>
                  <a:pt x="51358" y="75044"/>
                </a:lnTo>
                <a:lnTo>
                  <a:pt x="51358" y="110693"/>
                </a:lnTo>
                <a:lnTo>
                  <a:pt x="112465" y="110693"/>
                </a:lnTo>
                <a:lnTo>
                  <a:pt x="117298" y="113512"/>
                </a:lnTo>
                <a:close/>
              </a:path>
              <a:path w="2517140" h="186054">
                <a:moveTo>
                  <a:pt x="2399600" y="113512"/>
                </a:moveTo>
                <a:lnTo>
                  <a:pt x="117298" y="113512"/>
                </a:lnTo>
                <a:lnTo>
                  <a:pt x="81915" y="92870"/>
                </a:lnTo>
                <a:lnTo>
                  <a:pt x="117288" y="72237"/>
                </a:lnTo>
                <a:lnTo>
                  <a:pt x="2399610" y="72237"/>
                </a:lnTo>
                <a:lnTo>
                  <a:pt x="2434983" y="92870"/>
                </a:lnTo>
                <a:lnTo>
                  <a:pt x="2399600" y="113512"/>
                </a:lnTo>
                <a:close/>
              </a:path>
              <a:path w="2517140" h="186054">
                <a:moveTo>
                  <a:pt x="2481520" y="113512"/>
                </a:moveTo>
                <a:lnTo>
                  <a:pt x="2475941" y="113512"/>
                </a:lnTo>
                <a:lnTo>
                  <a:pt x="2475941" y="72237"/>
                </a:lnTo>
                <a:lnTo>
                  <a:pt x="2481520" y="72237"/>
                </a:lnTo>
                <a:lnTo>
                  <a:pt x="2516898" y="92875"/>
                </a:lnTo>
                <a:lnTo>
                  <a:pt x="2481520" y="113512"/>
                </a:lnTo>
                <a:close/>
              </a:path>
              <a:path w="2517140" h="186054">
                <a:moveTo>
                  <a:pt x="51358" y="110693"/>
                </a:moveTo>
                <a:lnTo>
                  <a:pt x="51358" y="75044"/>
                </a:lnTo>
                <a:lnTo>
                  <a:pt x="81915" y="92870"/>
                </a:lnTo>
                <a:lnTo>
                  <a:pt x="51358" y="110693"/>
                </a:lnTo>
                <a:close/>
              </a:path>
              <a:path w="2517140" h="186054">
                <a:moveTo>
                  <a:pt x="81915" y="92870"/>
                </a:moveTo>
                <a:lnTo>
                  <a:pt x="51358" y="75044"/>
                </a:lnTo>
                <a:lnTo>
                  <a:pt x="112476" y="75044"/>
                </a:lnTo>
                <a:lnTo>
                  <a:pt x="81915" y="92870"/>
                </a:lnTo>
                <a:close/>
              </a:path>
              <a:path w="2517140" h="186054">
                <a:moveTo>
                  <a:pt x="2465539" y="110693"/>
                </a:moveTo>
                <a:lnTo>
                  <a:pt x="2434983" y="92870"/>
                </a:lnTo>
                <a:lnTo>
                  <a:pt x="2465539" y="75044"/>
                </a:lnTo>
                <a:lnTo>
                  <a:pt x="2465539" y="110693"/>
                </a:lnTo>
                <a:close/>
              </a:path>
              <a:path w="2517140" h="186054">
                <a:moveTo>
                  <a:pt x="2475941" y="110693"/>
                </a:moveTo>
                <a:lnTo>
                  <a:pt x="2465539" y="110693"/>
                </a:lnTo>
                <a:lnTo>
                  <a:pt x="2465539" y="75044"/>
                </a:lnTo>
                <a:lnTo>
                  <a:pt x="2475941" y="75044"/>
                </a:lnTo>
                <a:lnTo>
                  <a:pt x="2475941" y="110693"/>
                </a:lnTo>
                <a:close/>
              </a:path>
              <a:path w="2517140" h="186054">
                <a:moveTo>
                  <a:pt x="112465" y="110693"/>
                </a:moveTo>
                <a:lnTo>
                  <a:pt x="51358" y="110693"/>
                </a:lnTo>
                <a:lnTo>
                  <a:pt x="81923" y="92875"/>
                </a:lnTo>
                <a:lnTo>
                  <a:pt x="112465" y="110693"/>
                </a:lnTo>
                <a:close/>
              </a:path>
              <a:path w="2517140" h="186054">
                <a:moveTo>
                  <a:pt x="2352205" y="185737"/>
                </a:moveTo>
                <a:lnTo>
                  <a:pt x="2331478" y="165201"/>
                </a:lnTo>
                <a:lnTo>
                  <a:pt x="2331770" y="161607"/>
                </a:lnTo>
                <a:lnTo>
                  <a:pt x="2434991" y="92875"/>
                </a:lnTo>
                <a:lnTo>
                  <a:pt x="2465539" y="110693"/>
                </a:lnTo>
                <a:lnTo>
                  <a:pt x="2475941" y="110693"/>
                </a:lnTo>
                <a:lnTo>
                  <a:pt x="2475941" y="113512"/>
                </a:lnTo>
                <a:lnTo>
                  <a:pt x="2481520" y="113512"/>
                </a:lnTo>
                <a:lnTo>
                  <a:pt x="2362517" y="182930"/>
                </a:lnTo>
                <a:lnTo>
                  <a:pt x="2359266" y="184467"/>
                </a:lnTo>
                <a:lnTo>
                  <a:pt x="2355786" y="185407"/>
                </a:lnTo>
                <a:lnTo>
                  <a:pt x="2352205" y="185737"/>
                </a:lnTo>
                <a:close/>
              </a:path>
            </a:pathLst>
          </a:custGeom>
          <a:solidFill>
            <a:srgbClr val="E1221A"/>
          </a:solidFill>
        </p:spPr>
        <p:txBody>
          <a:bodyPr wrap="square" lIns="0" tIns="0" rIns="0" bIns="0" rtlCol="0"/>
          <a:lstStyle/>
          <a:p/>
        </p:txBody>
      </p:sp>
      <p:sp>
        <p:nvSpPr>
          <p:cNvPr id="42" name="object 37"/>
          <p:cNvSpPr txBox="1"/>
          <p:nvPr/>
        </p:nvSpPr>
        <p:spPr>
          <a:xfrm>
            <a:off x="1986822" y="5676702"/>
            <a:ext cx="9398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微软雅黑" panose="020B0503020204020204" pitchFamily="34" charset="-122"/>
                <a:cs typeface="微软雅黑" panose="020B0503020204020204" pitchFamily="34" charset="-122"/>
              </a:rPr>
              <a:t>数据源</a:t>
            </a:r>
            <a:endParaRPr sz="2400">
              <a:latin typeface="微软雅黑" panose="020B0503020204020204" pitchFamily="34" charset="-122"/>
              <a:cs typeface="微软雅黑" panose="020B0503020204020204" pitchFamily="34" charset="-122"/>
            </a:endParaRPr>
          </a:p>
        </p:txBody>
      </p:sp>
      <p:sp>
        <p:nvSpPr>
          <p:cNvPr id="43" name="object 38"/>
          <p:cNvSpPr txBox="1"/>
          <p:nvPr/>
        </p:nvSpPr>
        <p:spPr>
          <a:xfrm>
            <a:off x="5197737" y="5676702"/>
            <a:ext cx="116649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微软雅黑" panose="020B0503020204020204" pitchFamily="34" charset="-122"/>
                <a:cs typeface="微软雅黑" panose="020B0503020204020204" pitchFamily="34" charset="-122"/>
              </a:rPr>
              <a:t>ET</a:t>
            </a:r>
            <a:r>
              <a:rPr sz="2400" b="1" dirty="0">
                <a:latin typeface="微软雅黑" panose="020B0503020204020204" pitchFamily="34" charset="-122"/>
                <a:cs typeface="微软雅黑" panose="020B0503020204020204" pitchFamily="34" charset="-122"/>
              </a:rPr>
              <a:t>L转换</a:t>
            </a:r>
            <a:endParaRPr sz="2400">
              <a:latin typeface="微软雅黑" panose="020B0503020204020204" pitchFamily="34" charset="-122"/>
              <a:cs typeface="微软雅黑" panose="020B0503020204020204" pitchFamily="34" charset="-122"/>
            </a:endParaRPr>
          </a:p>
        </p:txBody>
      </p:sp>
      <p:sp>
        <p:nvSpPr>
          <p:cNvPr id="44" name="object 39"/>
          <p:cNvSpPr txBox="1"/>
          <p:nvPr/>
        </p:nvSpPr>
        <p:spPr>
          <a:xfrm>
            <a:off x="8879975" y="5676702"/>
            <a:ext cx="12446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微软雅黑" panose="020B0503020204020204" pitchFamily="34" charset="-122"/>
                <a:cs typeface="微软雅黑" panose="020B0503020204020204" pitchFamily="34" charset="-122"/>
              </a:rPr>
              <a:t>数据目的</a:t>
            </a:r>
            <a:endParaRPr sz="2400">
              <a:latin typeface="微软雅黑" panose="020B0503020204020204" pitchFamily="34" charset="-122"/>
              <a:cs typeface="微软雅黑" panose="020B0503020204020204" pitchFamily="34" charset="-122"/>
            </a:endParaRPr>
          </a:p>
        </p:txBody>
      </p:sp>
      <p:sp>
        <p:nvSpPr>
          <p:cNvPr id="45" name="object 40"/>
          <p:cNvSpPr txBox="1"/>
          <p:nvPr/>
        </p:nvSpPr>
        <p:spPr>
          <a:xfrm>
            <a:off x="3776861" y="1178858"/>
            <a:ext cx="4088765" cy="1487805"/>
          </a:xfrm>
          <a:prstGeom prst="rect">
            <a:avLst/>
          </a:prstGeom>
        </p:spPr>
        <p:txBody>
          <a:bodyPr vert="horz" wrap="square" lIns="0" tIns="12065" rIns="0" bIns="0" rtlCol="0">
            <a:spAutoFit/>
          </a:bodyPr>
          <a:lstStyle/>
          <a:p>
            <a:pPr marL="12700">
              <a:lnSpc>
                <a:spcPct val="100000"/>
              </a:lnSpc>
              <a:spcBef>
                <a:spcPts val="95"/>
              </a:spcBef>
            </a:pPr>
            <a:r>
              <a:rPr sz="1600" b="1" dirty="0">
                <a:latin typeface="微软雅黑" panose="020B0503020204020204" pitchFamily="34" charset="-122"/>
                <a:cs typeface="微软雅黑" panose="020B0503020204020204" pitchFamily="34" charset="-122"/>
              </a:rPr>
              <a:t>数据迁移：将数据进行转</a:t>
            </a:r>
            <a:r>
              <a:rPr sz="1600" b="1" spc="-5" dirty="0">
                <a:latin typeface="微软雅黑" panose="020B0503020204020204" pitchFamily="34" charset="-122"/>
                <a:cs typeface="微软雅黑" panose="020B0503020204020204" pitchFamily="34" charset="-122"/>
              </a:rPr>
              <a:t>移</a:t>
            </a:r>
            <a:endParaRPr sz="1600">
              <a:latin typeface="微软雅黑" panose="020B0503020204020204" pitchFamily="34" charset="-122"/>
              <a:cs typeface="微软雅黑" panose="020B0503020204020204" pitchFamily="34" charset="-122"/>
            </a:endParaRPr>
          </a:p>
          <a:p>
            <a:pPr marL="12700" marR="5080">
              <a:lnSpc>
                <a:spcPct val="100000"/>
              </a:lnSpc>
            </a:pPr>
            <a:r>
              <a:rPr sz="1600" b="1" dirty="0">
                <a:latin typeface="微软雅黑" panose="020B0503020204020204" pitchFamily="34" charset="-122"/>
                <a:cs typeface="微软雅黑" panose="020B0503020204020204" pitchFamily="34" charset="-122"/>
              </a:rPr>
              <a:t>数据同步：保持两个同构或者异构库的数据</a:t>
            </a:r>
            <a:r>
              <a:rPr sz="1600" b="1" spc="-5" dirty="0">
                <a:latin typeface="微软雅黑" panose="020B0503020204020204" pitchFamily="34" charset="-122"/>
                <a:cs typeface="微软雅黑" panose="020B0503020204020204" pitchFamily="34" charset="-122"/>
              </a:rPr>
              <a:t>一 致</a:t>
            </a:r>
            <a:endParaRPr sz="1600">
              <a:latin typeface="微软雅黑" panose="020B0503020204020204" pitchFamily="34" charset="-122"/>
              <a:cs typeface="微软雅黑" panose="020B0503020204020204" pitchFamily="34" charset="-122"/>
            </a:endParaRPr>
          </a:p>
          <a:p>
            <a:pPr marL="12700">
              <a:lnSpc>
                <a:spcPct val="100000"/>
              </a:lnSpc>
            </a:pPr>
            <a:r>
              <a:rPr sz="1600" b="1" dirty="0">
                <a:latin typeface="微软雅黑" panose="020B0503020204020204" pitchFamily="34" charset="-122"/>
                <a:cs typeface="微软雅黑" panose="020B0503020204020204" pitchFamily="34" charset="-122"/>
              </a:rPr>
              <a:t>增强抽取：对于发生改变的数据进行更</a:t>
            </a:r>
            <a:r>
              <a:rPr sz="1600" b="1" spc="-5" dirty="0">
                <a:latin typeface="微软雅黑" panose="020B0503020204020204" pitchFamily="34" charset="-122"/>
                <a:cs typeface="微软雅黑" panose="020B0503020204020204" pitchFamily="34" charset="-122"/>
              </a:rPr>
              <a:t>新</a:t>
            </a:r>
            <a:endParaRPr sz="1600">
              <a:latin typeface="微软雅黑" panose="020B0503020204020204" pitchFamily="34" charset="-122"/>
              <a:cs typeface="微软雅黑" panose="020B0503020204020204" pitchFamily="34" charset="-122"/>
            </a:endParaRPr>
          </a:p>
          <a:p>
            <a:pPr marL="12700" marR="5080">
              <a:lnSpc>
                <a:spcPct val="100000"/>
              </a:lnSpc>
            </a:pPr>
            <a:r>
              <a:rPr sz="1600" b="1" dirty="0">
                <a:latin typeface="微软雅黑" panose="020B0503020204020204" pitchFamily="34" charset="-122"/>
                <a:cs typeface="微软雅黑" panose="020B0503020204020204" pitchFamily="34" charset="-122"/>
              </a:rPr>
              <a:t>列映射：数据类型转换、列名变换、删除列</a:t>
            </a:r>
            <a:r>
              <a:rPr sz="1600" b="1" spc="-5" dirty="0">
                <a:latin typeface="微软雅黑" panose="020B0503020204020204" pitchFamily="34" charset="-122"/>
                <a:cs typeface="微软雅黑" panose="020B0503020204020204" pitchFamily="34" charset="-122"/>
              </a:rPr>
              <a:t>、 </a:t>
            </a:r>
            <a:r>
              <a:rPr sz="1600" b="1" dirty="0">
                <a:latin typeface="微软雅黑" panose="020B0503020204020204" pitchFamily="34" charset="-122"/>
                <a:cs typeface="微软雅黑" panose="020B0503020204020204" pitchFamily="34" charset="-122"/>
              </a:rPr>
              <a:t>增加</a:t>
            </a:r>
            <a:r>
              <a:rPr sz="1600" b="1" spc="-5" dirty="0">
                <a:latin typeface="微软雅黑" panose="020B0503020204020204" pitchFamily="34" charset="-122"/>
                <a:cs typeface="微软雅黑" panose="020B0503020204020204" pitchFamily="34" charset="-122"/>
              </a:rPr>
              <a:t>列</a:t>
            </a:r>
            <a:endParaRPr sz="1600">
              <a:latin typeface="微软雅黑" panose="020B0503020204020204" pitchFamily="34" charset="-122"/>
              <a:cs typeface="微软雅黑" panose="020B0503020204020204" pitchFamily="34" charset="-122"/>
            </a:endParaRPr>
          </a:p>
        </p:txBody>
      </p:sp>
      <p:sp>
        <p:nvSpPr>
          <p:cNvPr id="46" name="object 41"/>
          <p:cNvSpPr txBox="1"/>
          <p:nvPr/>
        </p:nvSpPr>
        <p:spPr>
          <a:xfrm>
            <a:off x="3787466" y="3950176"/>
            <a:ext cx="4088765" cy="1487805"/>
          </a:xfrm>
          <a:prstGeom prst="rect">
            <a:avLst/>
          </a:prstGeom>
        </p:spPr>
        <p:txBody>
          <a:bodyPr vert="horz" wrap="square" lIns="0" tIns="12065" rIns="0" bIns="0" rtlCol="0">
            <a:spAutoFit/>
          </a:bodyPr>
          <a:lstStyle/>
          <a:p>
            <a:pPr marL="12700" marR="208280">
              <a:lnSpc>
                <a:spcPct val="100000"/>
              </a:lnSpc>
              <a:spcBef>
                <a:spcPts val="95"/>
              </a:spcBef>
            </a:pPr>
            <a:r>
              <a:rPr sz="1600" b="1" dirty="0">
                <a:latin typeface="微软雅黑" panose="020B0503020204020204" pitchFamily="34" charset="-122"/>
                <a:cs typeface="微软雅黑" panose="020B0503020204020204" pitchFamily="34" charset="-122"/>
              </a:rPr>
              <a:t>数据库查找器：过滤所需数据，并且根据</a:t>
            </a:r>
            <a:r>
              <a:rPr sz="1600" b="1" spc="-5" dirty="0">
                <a:latin typeface="微软雅黑" panose="020B0503020204020204" pitchFamily="34" charset="-122"/>
                <a:cs typeface="微软雅黑" panose="020B0503020204020204" pitchFamily="34" charset="-122"/>
              </a:rPr>
              <a:t>规 </a:t>
            </a:r>
            <a:r>
              <a:rPr sz="1600" b="1" dirty="0">
                <a:latin typeface="微软雅黑" panose="020B0503020204020204" pitchFamily="34" charset="-122"/>
                <a:cs typeface="微软雅黑" panose="020B0503020204020204" pitchFamily="34" charset="-122"/>
              </a:rPr>
              <a:t>则进行数据的替</a:t>
            </a:r>
            <a:r>
              <a:rPr sz="1600" b="1" spc="-5" dirty="0">
                <a:latin typeface="微软雅黑" panose="020B0503020204020204" pitchFamily="34" charset="-122"/>
                <a:cs typeface="微软雅黑" panose="020B0503020204020204" pitchFamily="34" charset="-122"/>
              </a:rPr>
              <a:t>换</a:t>
            </a:r>
            <a:endParaRPr sz="1600">
              <a:latin typeface="微软雅黑" panose="020B0503020204020204" pitchFamily="34" charset="-122"/>
              <a:cs typeface="微软雅黑" panose="020B0503020204020204" pitchFamily="34" charset="-122"/>
            </a:endParaRPr>
          </a:p>
          <a:p>
            <a:pPr marL="12700" marR="201295">
              <a:lnSpc>
                <a:spcPct val="100000"/>
              </a:lnSpc>
            </a:pPr>
            <a:r>
              <a:rPr sz="1600" b="1" dirty="0">
                <a:latin typeface="微软雅黑" panose="020B0503020204020204" pitchFamily="34" charset="-122"/>
                <a:cs typeface="微软雅黑" panose="020B0503020204020204" pitchFamily="34" charset="-122"/>
              </a:rPr>
              <a:t>自定制转换：调用</a:t>
            </a:r>
            <a:r>
              <a:rPr sz="1600" b="1" spc="-5" dirty="0">
                <a:latin typeface="微软雅黑" panose="020B0503020204020204" pitchFamily="34" charset="-122"/>
                <a:cs typeface="微软雅黑" panose="020B0503020204020204" pitchFamily="34" charset="-122"/>
              </a:rPr>
              <a:t>java</a:t>
            </a:r>
            <a:r>
              <a:rPr sz="1600" b="1" dirty="0">
                <a:latin typeface="微软雅黑" panose="020B0503020204020204" pitchFamily="34" charset="-122"/>
                <a:cs typeface="微软雅黑" panose="020B0503020204020204" pitchFamily="34" charset="-122"/>
              </a:rPr>
              <a:t>程序执行特殊的数</a:t>
            </a:r>
            <a:r>
              <a:rPr sz="1600" b="1" spc="-5" dirty="0">
                <a:latin typeface="微软雅黑" panose="020B0503020204020204" pitchFamily="34" charset="-122"/>
                <a:cs typeface="微软雅黑" panose="020B0503020204020204" pitchFamily="34" charset="-122"/>
              </a:rPr>
              <a:t>据 </a:t>
            </a:r>
            <a:r>
              <a:rPr sz="1600" b="1" dirty="0">
                <a:latin typeface="微软雅黑" panose="020B0503020204020204" pitchFamily="34" charset="-122"/>
                <a:cs typeface="微软雅黑" panose="020B0503020204020204" pitchFamily="34" charset="-122"/>
              </a:rPr>
              <a:t>处</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12700" marR="5080">
              <a:lnSpc>
                <a:spcPct val="100000"/>
              </a:lnSpc>
            </a:pPr>
            <a:r>
              <a:rPr sz="1600" b="1" dirty="0">
                <a:latin typeface="微软雅黑" panose="020B0503020204020204" pitchFamily="34" charset="-122"/>
                <a:cs typeface="微软雅黑" panose="020B0503020204020204" pitchFamily="34" charset="-122"/>
              </a:rPr>
              <a:t>数据质量检查：专业的数据质量分析、清洗</a:t>
            </a:r>
            <a:r>
              <a:rPr sz="1600" b="1" spc="-5" dirty="0">
                <a:latin typeface="微软雅黑" panose="020B0503020204020204" pitchFamily="34" charset="-122"/>
                <a:cs typeface="微软雅黑" panose="020B0503020204020204" pitchFamily="34" charset="-122"/>
              </a:rPr>
              <a:t>、 </a:t>
            </a:r>
            <a:r>
              <a:rPr sz="1600" b="1" dirty="0">
                <a:latin typeface="微软雅黑" panose="020B0503020204020204" pitchFamily="34" charset="-122"/>
                <a:cs typeface="微软雅黑" panose="020B0503020204020204" pitchFamily="34" charset="-122"/>
              </a:rPr>
              <a:t>验证和监督引</a:t>
            </a:r>
            <a:r>
              <a:rPr sz="1600" b="1" spc="-5" dirty="0">
                <a:latin typeface="微软雅黑" panose="020B0503020204020204" pitchFamily="34" charset="-122"/>
                <a:cs typeface="微软雅黑" panose="020B0503020204020204" pitchFamily="34" charset="-122"/>
              </a:rPr>
              <a:t>擎</a:t>
            </a:r>
            <a:endParaRPr sz="1600">
              <a:latin typeface="微软雅黑" panose="020B0503020204020204" pitchFamily="34" charset="-122"/>
              <a:cs typeface="微软雅黑" panose="020B0503020204020204" pitchFamily="34" charset="-122"/>
            </a:endParaRPr>
          </a:p>
        </p:txBody>
      </p:sp>
      <p:sp>
        <p:nvSpPr>
          <p:cNvPr id="47" name="object 42"/>
          <p:cNvSpPr/>
          <p:nvPr/>
        </p:nvSpPr>
        <p:spPr>
          <a:xfrm>
            <a:off x="1817784" y="1306505"/>
            <a:ext cx="1181100" cy="1242060"/>
          </a:xfrm>
          <a:prstGeom prst="rect">
            <a:avLst/>
          </a:prstGeom>
          <a:blipFill>
            <a:blip r:embed="rId6" cstate="print"/>
            <a:stretch>
              <a:fillRect/>
            </a:stretch>
          </a:blipFill>
        </p:spPr>
        <p:txBody>
          <a:bodyPr wrap="square" lIns="0" tIns="0" rIns="0" bIns="0" rtlCol="0"/>
          <a:lstStyle/>
          <a:p/>
        </p:txBody>
      </p:sp>
      <p:sp>
        <p:nvSpPr>
          <p:cNvPr id="48" name="object 43"/>
          <p:cNvSpPr/>
          <p:nvPr/>
        </p:nvSpPr>
        <p:spPr>
          <a:xfrm>
            <a:off x="8751985" y="1192205"/>
            <a:ext cx="1362455" cy="1837944"/>
          </a:xfrm>
          <a:prstGeom prst="rect">
            <a:avLst/>
          </a:prstGeom>
          <a:blipFill>
            <a:blip r:embed="rId7" cstate="print"/>
            <a:stretch>
              <a:fillRect/>
            </a:stretch>
          </a:blip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8"/>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元数据管理</a:t>
            </a:r>
            <a:endParaRPr lang="zh-CN" altLang="en-US" dirty="0"/>
          </a:p>
        </p:txBody>
      </p:sp>
      <p:sp>
        <p:nvSpPr>
          <p:cNvPr id="5" name="文本占位符 4"/>
          <p:cNvSpPr>
            <a:spLocks noGrp="1"/>
          </p:cNvSpPr>
          <p:nvPr>
            <p:ph type="body" sz="quarter" idx="16"/>
          </p:nvPr>
        </p:nvSpPr>
        <p:spPr/>
        <p:txBody>
          <a:bodyPr/>
          <a:lstStyle/>
          <a:p>
            <a:r>
              <a:rPr lang="zh-CN" altLang="en-US" dirty="0"/>
              <a:t>元数据是“关于数据的数据”。元数据标注、描述或者刻画其他数据，以使检索、解读或使用信息更容易。对数据上下 文背景、历史和起源进行完整的记录并管理，建立元数据标准，提升战略信息（如数据仓库、</a:t>
            </a:r>
            <a:r>
              <a:rPr lang="en-US" altLang="zh-CN" dirty="0"/>
              <a:t>CRM</a:t>
            </a:r>
            <a:r>
              <a:rPr lang="zh-CN" altLang="en-US" dirty="0"/>
              <a:t>等）的价值，帮助分析人 员作出更有效的决策。元数据管理方法如下：</a:t>
            </a:r>
            <a:endParaRPr lang="zh-CN" altLang="en-US" dirty="0"/>
          </a:p>
          <a:p>
            <a:endParaRPr lang="zh-CN" altLang="en-US" dirty="0"/>
          </a:p>
        </p:txBody>
      </p:sp>
      <p:sp>
        <p:nvSpPr>
          <p:cNvPr id="7" name="object 4"/>
          <p:cNvSpPr/>
          <p:nvPr/>
        </p:nvSpPr>
        <p:spPr>
          <a:xfrm>
            <a:off x="1100934" y="4675480"/>
            <a:ext cx="9717405" cy="0"/>
          </a:xfrm>
          <a:custGeom>
            <a:avLst/>
            <a:gdLst/>
            <a:ahLst/>
            <a:cxnLst/>
            <a:rect l="l" t="t" r="r" b="b"/>
            <a:pathLst>
              <a:path w="9717405">
                <a:moveTo>
                  <a:pt x="0" y="0"/>
                </a:moveTo>
                <a:lnTo>
                  <a:pt x="9717087" y="0"/>
                </a:lnTo>
              </a:path>
            </a:pathLst>
          </a:custGeom>
          <a:ln w="9525">
            <a:solidFill>
              <a:srgbClr val="124061"/>
            </a:solidFill>
          </a:ln>
        </p:spPr>
        <p:txBody>
          <a:bodyPr wrap="square" lIns="0" tIns="0" rIns="0" bIns="0" rtlCol="0"/>
          <a:lstStyle/>
          <a:p/>
        </p:txBody>
      </p:sp>
      <p:sp>
        <p:nvSpPr>
          <p:cNvPr id="8" name="object 5"/>
          <p:cNvSpPr/>
          <p:nvPr/>
        </p:nvSpPr>
        <p:spPr>
          <a:xfrm>
            <a:off x="1457411" y="4518317"/>
            <a:ext cx="344170" cy="342900"/>
          </a:xfrm>
          <a:custGeom>
            <a:avLst/>
            <a:gdLst/>
            <a:ahLst/>
            <a:cxnLst/>
            <a:rect l="l" t="t" r="r" b="b"/>
            <a:pathLst>
              <a:path w="344169" h="342900">
                <a:moveTo>
                  <a:pt x="172161" y="342900"/>
                </a:moveTo>
                <a:lnTo>
                  <a:pt x="126579" y="336772"/>
                </a:lnTo>
                <a:lnTo>
                  <a:pt x="85599" y="319468"/>
                </a:lnTo>
                <a:lnTo>
                  <a:pt x="50838" y="292601"/>
                </a:lnTo>
                <a:lnTo>
                  <a:pt x="23907" y="257789"/>
                </a:lnTo>
                <a:lnTo>
                  <a:pt x="6423" y="216646"/>
                </a:lnTo>
                <a:lnTo>
                  <a:pt x="0" y="170789"/>
                </a:lnTo>
                <a:lnTo>
                  <a:pt x="6423" y="125488"/>
                </a:lnTo>
                <a:lnTo>
                  <a:pt x="23907" y="84719"/>
                </a:lnTo>
                <a:lnTo>
                  <a:pt x="50838" y="50133"/>
                </a:lnTo>
                <a:lnTo>
                  <a:pt x="85599" y="23383"/>
                </a:lnTo>
                <a:lnTo>
                  <a:pt x="126579" y="6121"/>
                </a:lnTo>
                <a:lnTo>
                  <a:pt x="172161" y="0"/>
                </a:lnTo>
                <a:lnTo>
                  <a:pt x="217740" y="6124"/>
                </a:lnTo>
                <a:lnTo>
                  <a:pt x="258696" y="23407"/>
                </a:lnTo>
                <a:lnTo>
                  <a:pt x="293395" y="50215"/>
                </a:lnTo>
                <a:lnTo>
                  <a:pt x="320203" y="84915"/>
                </a:lnTo>
                <a:lnTo>
                  <a:pt x="337486" y="125871"/>
                </a:lnTo>
                <a:lnTo>
                  <a:pt x="343611" y="171450"/>
                </a:lnTo>
                <a:lnTo>
                  <a:pt x="337486" y="217028"/>
                </a:lnTo>
                <a:lnTo>
                  <a:pt x="320203" y="257984"/>
                </a:lnTo>
                <a:lnTo>
                  <a:pt x="293395" y="292684"/>
                </a:lnTo>
                <a:lnTo>
                  <a:pt x="258696" y="319492"/>
                </a:lnTo>
                <a:lnTo>
                  <a:pt x="217740" y="336775"/>
                </a:lnTo>
                <a:lnTo>
                  <a:pt x="172161" y="342900"/>
                </a:lnTo>
                <a:close/>
              </a:path>
            </a:pathLst>
          </a:custGeom>
          <a:solidFill>
            <a:srgbClr val="AE0B2A"/>
          </a:solidFill>
        </p:spPr>
        <p:txBody>
          <a:bodyPr wrap="square" lIns="0" tIns="0" rIns="0" bIns="0" rtlCol="0"/>
          <a:lstStyle/>
          <a:p/>
        </p:txBody>
      </p:sp>
      <p:sp>
        <p:nvSpPr>
          <p:cNvPr id="9" name="object 6"/>
          <p:cNvSpPr/>
          <p:nvPr/>
        </p:nvSpPr>
        <p:spPr>
          <a:xfrm>
            <a:off x="2880827" y="4518317"/>
            <a:ext cx="342900" cy="342900"/>
          </a:xfrm>
          <a:custGeom>
            <a:avLst/>
            <a:gdLst/>
            <a:ahLst/>
            <a:cxnLst/>
            <a:rect l="l" t="t" r="r" b="b"/>
            <a:pathLst>
              <a:path w="342900" h="342900">
                <a:moveTo>
                  <a:pt x="171145" y="342900"/>
                </a:moveTo>
                <a:lnTo>
                  <a:pt x="125567" y="336772"/>
                </a:lnTo>
                <a:lnTo>
                  <a:pt x="84621" y="319468"/>
                </a:lnTo>
                <a:lnTo>
                  <a:pt x="49949" y="292601"/>
                </a:lnTo>
                <a:lnTo>
                  <a:pt x="23193" y="257789"/>
                </a:lnTo>
                <a:lnTo>
                  <a:pt x="5995" y="216646"/>
                </a:lnTo>
                <a:lnTo>
                  <a:pt x="0" y="170789"/>
                </a:lnTo>
                <a:lnTo>
                  <a:pt x="5995" y="125488"/>
                </a:lnTo>
                <a:lnTo>
                  <a:pt x="23193" y="84719"/>
                </a:lnTo>
                <a:lnTo>
                  <a:pt x="49949" y="50133"/>
                </a:lnTo>
                <a:lnTo>
                  <a:pt x="84621" y="23383"/>
                </a:lnTo>
                <a:lnTo>
                  <a:pt x="125567" y="6121"/>
                </a:lnTo>
                <a:lnTo>
                  <a:pt x="171145" y="0"/>
                </a:lnTo>
                <a:lnTo>
                  <a:pt x="216724" y="6124"/>
                </a:lnTo>
                <a:lnTo>
                  <a:pt x="257680" y="23407"/>
                </a:lnTo>
                <a:lnTo>
                  <a:pt x="292379" y="50215"/>
                </a:lnTo>
                <a:lnTo>
                  <a:pt x="319187" y="84915"/>
                </a:lnTo>
                <a:lnTo>
                  <a:pt x="336470" y="125871"/>
                </a:lnTo>
                <a:lnTo>
                  <a:pt x="342595" y="171450"/>
                </a:lnTo>
                <a:lnTo>
                  <a:pt x="336470" y="217028"/>
                </a:lnTo>
                <a:lnTo>
                  <a:pt x="319187" y="257984"/>
                </a:lnTo>
                <a:lnTo>
                  <a:pt x="292379" y="292684"/>
                </a:lnTo>
                <a:lnTo>
                  <a:pt x="257680" y="319492"/>
                </a:lnTo>
                <a:lnTo>
                  <a:pt x="216724" y="336775"/>
                </a:lnTo>
                <a:lnTo>
                  <a:pt x="171145" y="342900"/>
                </a:lnTo>
                <a:close/>
              </a:path>
            </a:pathLst>
          </a:custGeom>
          <a:solidFill>
            <a:srgbClr val="AE0B2A"/>
          </a:solidFill>
        </p:spPr>
        <p:txBody>
          <a:bodyPr wrap="square" lIns="0" tIns="0" rIns="0" bIns="0" rtlCol="0"/>
          <a:lstStyle/>
          <a:p/>
        </p:txBody>
      </p:sp>
      <p:sp>
        <p:nvSpPr>
          <p:cNvPr id="10" name="object 7"/>
          <p:cNvSpPr/>
          <p:nvPr/>
        </p:nvSpPr>
        <p:spPr>
          <a:xfrm>
            <a:off x="4304243" y="4518317"/>
            <a:ext cx="343535" cy="342900"/>
          </a:xfrm>
          <a:custGeom>
            <a:avLst/>
            <a:gdLst/>
            <a:ahLst/>
            <a:cxnLst/>
            <a:rect l="l" t="t" r="r" b="b"/>
            <a:pathLst>
              <a:path w="343535" h="342900">
                <a:moveTo>
                  <a:pt x="171716" y="342900"/>
                </a:moveTo>
                <a:lnTo>
                  <a:pt x="126136" y="336772"/>
                </a:lnTo>
                <a:lnTo>
                  <a:pt x="85171" y="319468"/>
                </a:lnTo>
                <a:lnTo>
                  <a:pt x="50449" y="292601"/>
                </a:lnTo>
                <a:lnTo>
                  <a:pt x="23595" y="257789"/>
                </a:lnTo>
                <a:lnTo>
                  <a:pt x="6236" y="216646"/>
                </a:lnTo>
                <a:lnTo>
                  <a:pt x="0" y="170789"/>
                </a:lnTo>
                <a:lnTo>
                  <a:pt x="6236" y="125488"/>
                </a:lnTo>
                <a:lnTo>
                  <a:pt x="23595" y="84719"/>
                </a:lnTo>
                <a:lnTo>
                  <a:pt x="50449" y="50133"/>
                </a:lnTo>
                <a:lnTo>
                  <a:pt x="85171" y="23383"/>
                </a:lnTo>
                <a:lnTo>
                  <a:pt x="126136" y="6121"/>
                </a:lnTo>
                <a:lnTo>
                  <a:pt x="171716" y="0"/>
                </a:lnTo>
                <a:lnTo>
                  <a:pt x="217295" y="6124"/>
                </a:lnTo>
                <a:lnTo>
                  <a:pt x="258251" y="23407"/>
                </a:lnTo>
                <a:lnTo>
                  <a:pt x="292950" y="50215"/>
                </a:lnTo>
                <a:lnTo>
                  <a:pt x="319759" y="84915"/>
                </a:lnTo>
                <a:lnTo>
                  <a:pt x="337042" y="125871"/>
                </a:lnTo>
                <a:lnTo>
                  <a:pt x="343166" y="171450"/>
                </a:lnTo>
                <a:lnTo>
                  <a:pt x="337042" y="217028"/>
                </a:lnTo>
                <a:lnTo>
                  <a:pt x="319759" y="257984"/>
                </a:lnTo>
                <a:lnTo>
                  <a:pt x="292950" y="292684"/>
                </a:lnTo>
                <a:lnTo>
                  <a:pt x="258251" y="319492"/>
                </a:lnTo>
                <a:lnTo>
                  <a:pt x="217295" y="336775"/>
                </a:lnTo>
                <a:lnTo>
                  <a:pt x="171716" y="342900"/>
                </a:lnTo>
                <a:close/>
              </a:path>
            </a:pathLst>
          </a:custGeom>
          <a:solidFill>
            <a:srgbClr val="AE0B2A"/>
          </a:solidFill>
        </p:spPr>
        <p:txBody>
          <a:bodyPr wrap="square" lIns="0" tIns="0" rIns="0" bIns="0" rtlCol="0"/>
          <a:lstStyle/>
          <a:p/>
        </p:txBody>
      </p:sp>
      <p:sp>
        <p:nvSpPr>
          <p:cNvPr id="11" name="object 8"/>
          <p:cNvSpPr/>
          <p:nvPr/>
        </p:nvSpPr>
        <p:spPr>
          <a:xfrm>
            <a:off x="5727658" y="4518317"/>
            <a:ext cx="344170" cy="342900"/>
          </a:xfrm>
          <a:custGeom>
            <a:avLst/>
            <a:gdLst/>
            <a:ahLst/>
            <a:cxnLst/>
            <a:rect l="l" t="t" r="r" b="b"/>
            <a:pathLst>
              <a:path w="344170" h="342900">
                <a:moveTo>
                  <a:pt x="171488" y="342900"/>
                </a:moveTo>
                <a:lnTo>
                  <a:pt x="125704" y="336772"/>
                </a:lnTo>
                <a:lnTo>
                  <a:pt x="84584" y="319468"/>
                </a:lnTo>
                <a:lnTo>
                  <a:pt x="49791" y="292601"/>
                </a:lnTo>
                <a:lnTo>
                  <a:pt x="22988" y="257789"/>
                </a:lnTo>
                <a:lnTo>
                  <a:pt x="5836" y="216646"/>
                </a:lnTo>
                <a:lnTo>
                  <a:pt x="0" y="170789"/>
                </a:lnTo>
                <a:lnTo>
                  <a:pt x="5836" y="125488"/>
                </a:lnTo>
                <a:lnTo>
                  <a:pt x="22988" y="84719"/>
                </a:lnTo>
                <a:lnTo>
                  <a:pt x="49791" y="50133"/>
                </a:lnTo>
                <a:lnTo>
                  <a:pt x="84584" y="23383"/>
                </a:lnTo>
                <a:lnTo>
                  <a:pt x="125704" y="6121"/>
                </a:lnTo>
                <a:lnTo>
                  <a:pt x="171488" y="0"/>
                </a:lnTo>
                <a:lnTo>
                  <a:pt x="217280" y="6124"/>
                </a:lnTo>
                <a:lnTo>
                  <a:pt x="258428" y="23407"/>
                </a:lnTo>
                <a:lnTo>
                  <a:pt x="293289" y="50215"/>
                </a:lnTo>
                <a:lnTo>
                  <a:pt x="320222" y="84915"/>
                </a:lnTo>
                <a:lnTo>
                  <a:pt x="337585" y="125871"/>
                </a:lnTo>
                <a:lnTo>
                  <a:pt x="343738" y="171450"/>
                </a:lnTo>
                <a:lnTo>
                  <a:pt x="337585" y="217028"/>
                </a:lnTo>
                <a:lnTo>
                  <a:pt x="320222" y="257984"/>
                </a:lnTo>
                <a:lnTo>
                  <a:pt x="293289" y="292684"/>
                </a:lnTo>
                <a:lnTo>
                  <a:pt x="258428" y="319492"/>
                </a:lnTo>
                <a:lnTo>
                  <a:pt x="217280" y="336775"/>
                </a:lnTo>
                <a:lnTo>
                  <a:pt x="171488" y="342900"/>
                </a:lnTo>
                <a:close/>
              </a:path>
            </a:pathLst>
          </a:custGeom>
          <a:solidFill>
            <a:srgbClr val="AE0B2A"/>
          </a:solidFill>
        </p:spPr>
        <p:txBody>
          <a:bodyPr wrap="square" lIns="0" tIns="0" rIns="0" bIns="0" rtlCol="0"/>
          <a:lstStyle/>
          <a:p/>
        </p:txBody>
      </p:sp>
      <p:sp>
        <p:nvSpPr>
          <p:cNvPr id="12" name="object 9"/>
          <p:cNvSpPr/>
          <p:nvPr/>
        </p:nvSpPr>
        <p:spPr>
          <a:xfrm>
            <a:off x="7149551" y="4518317"/>
            <a:ext cx="341630" cy="342900"/>
          </a:xfrm>
          <a:custGeom>
            <a:avLst/>
            <a:gdLst/>
            <a:ahLst/>
            <a:cxnLst/>
            <a:rect l="l" t="t" r="r" b="b"/>
            <a:pathLst>
              <a:path w="341629" h="342900">
                <a:moveTo>
                  <a:pt x="170421" y="342900"/>
                </a:moveTo>
                <a:lnTo>
                  <a:pt x="125051" y="336772"/>
                </a:lnTo>
                <a:lnTo>
                  <a:pt x="84291" y="319468"/>
                </a:lnTo>
                <a:lnTo>
                  <a:pt x="49772" y="292601"/>
                </a:lnTo>
                <a:lnTo>
                  <a:pt x="23129" y="257789"/>
                </a:lnTo>
                <a:lnTo>
                  <a:pt x="5994" y="216646"/>
                </a:lnTo>
                <a:lnTo>
                  <a:pt x="0" y="170789"/>
                </a:lnTo>
                <a:lnTo>
                  <a:pt x="5994" y="125488"/>
                </a:lnTo>
                <a:lnTo>
                  <a:pt x="23129" y="84719"/>
                </a:lnTo>
                <a:lnTo>
                  <a:pt x="49772" y="50133"/>
                </a:lnTo>
                <a:lnTo>
                  <a:pt x="84291" y="23383"/>
                </a:lnTo>
                <a:lnTo>
                  <a:pt x="125051" y="6121"/>
                </a:lnTo>
                <a:lnTo>
                  <a:pt x="170421" y="0"/>
                </a:lnTo>
                <a:lnTo>
                  <a:pt x="215786" y="6124"/>
                </a:lnTo>
                <a:lnTo>
                  <a:pt x="256551" y="23407"/>
                </a:lnTo>
                <a:lnTo>
                  <a:pt x="291088" y="50215"/>
                </a:lnTo>
                <a:lnTo>
                  <a:pt x="317772" y="84915"/>
                </a:lnTo>
                <a:lnTo>
                  <a:pt x="334975" y="125871"/>
                </a:lnTo>
                <a:lnTo>
                  <a:pt x="341071" y="171450"/>
                </a:lnTo>
                <a:lnTo>
                  <a:pt x="334975" y="217028"/>
                </a:lnTo>
                <a:lnTo>
                  <a:pt x="317772" y="257984"/>
                </a:lnTo>
                <a:lnTo>
                  <a:pt x="291088" y="292684"/>
                </a:lnTo>
                <a:lnTo>
                  <a:pt x="256551" y="319492"/>
                </a:lnTo>
                <a:lnTo>
                  <a:pt x="215786" y="336775"/>
                </a:lnTo>
                <a:lnTo>
                  <a:pt x="170421" y="342900"/>
                </a:lnTo>
                <a:close/>
              </a:path>
            </a:pathLst>
          </a:custGeom>
          <a:solidFill>
            <a:srgbClr val="AE0B2A"/>
          </a:solidFill>
        </p:spPr>
        <p:txBody>
          <a:bodyPr wrap="square" lIns="0" tIns="0" rIns="0" bIns="0" rtlCol="0"/>
          <a:lstStyle/>
          <a:p/>
        </p:txBody>
      </p:sp>
      <p:sp>
        <p:nvSpPr>
          <p:cNvPr id="13" name="object 10"/>
          <p:cNvSpPr/>
          <p:nvPr/>
        </p:nvSpPr>
        <p:spPr>
          <a:xfrm>
            <a:off x="8571442" y="4518317"/>
            <a:ext cx="344805" cy="342900"/>
          </a:xfrm>
          <a:custGeom>
            <a:avLst/>
            <a:gdLst/>
            <a:ahLst/>
            <a:cxnLst/>
            <a:rect l="l" t="t" r="r" b="b"/>
            <a:pathLst>
              <a:path w="344804" h="342900">
                <a:moveTo>
                  <a:pt x="172516" y="342900"/>
                </a:moveTo>
                <a:lnTo>
                  <a:pt x="126723" y="336772"/>
                </a:lnTo>
                <a:lnTo>
                  <a:pt x="85566" y="319468"/>
                </a:lnTo>
                <a:lnTo>
                  <a:pt x="50682" y="292601"/>
                </a:lnTo>
                <a:lnTo>
                  <a:pt x="23703" y="257789"/>
                </a:lnTo>
                <a:lnTo>
                  <a:pt x="6264" y="216646"/>
                </a:lnTo>
                <a:lnTo>
                  <a:pt x="0" y="170789"/>
                </a:lnTo>
                <a:lnTo>
                  <a:pt x="6264" y="125488"/>
                </a:lnTo>
                <a:lnTo>
                  <a:pt x="23703" y="84719"/>
                </a:lnTo>
                <a:lnTo>
                  <a:pt x="50682" y="50133"/>
                </a:lnTo>
                <a:lnTo>
                  <a:pt x="85566" y="23383"/>
                </a:lnTo>
                <a:lnTo>
                  <a:pt x="126723" y="6121"/>
                </a:lnTo>
                <a:lnTo>
                  <a:pt x="172516" y="0"/>
                </a:lnTo>
                <a:lnTo>
                  <a:pt x="218303" y="6124"/>
                </a:lnTo>
                <a:lnTo>
                  <a:pt x="259447" y="23407"/>
                </a:lnTo>
                <a:lnTo>
                  <a:pt x="294306" y="50215"/>
                </a:lnTo>
                <a:lnTo>
                  <a:pt x="321238" y="84915"/>
                </a:lnTo>
                <a:lnTo>
                  <a:pt x="338601" y="125871"/>
                </a:lnTo>
                <a:lnTo>
                  <a:pt x="344754" y="171450"/>
                </a:lnTo>
                <a:lnTo>
                  <a:pt x="338601" y="217028"/>
                </a:lnTo>
                <a:lnTo>
                  <a:pt x="321238" y="257984"/>
                </a:lnTo>
                <a:lnTo>
                  <a:pt x="294306" y="292684"/>
                </a:lnTo>
                <a:lnTo>
                  <a:pt x="259447" y="319492"/>
                </a:lnTo>
                <a:lnTo>
                  <a:pt x="218303" y="336775"/>
                </a:lnTo>
                <a:lnTo>
                  <a:pt x="172516" y="342900"/>
                </a:lnTo>
                <a:close/>
              </a:path>
            </a:pathLst>
          </a:custGeom>
          <a:solidFill>
            <a:srgbClr val="AE0B2A"/>
          </a:solidFill>
        </p:spPr>
        <p:txBody>
          <a:bodyPr wrap="square" lIns="0" tIns="0" rIns="0" bIns="0" rtlCol="0"/>
          <a:lstStyle/>
          <a:p/>
        </p:txBody>
      </p:sp>
      <p:sp>
        <p:nvSpPr>
          <p:cNvPr id="14" name="object 11"/>
          <p:cNvSpPr/>
          <p:nvPr/>
        </p:nvSpPr>
        <p:spPr>
          <a:xfrm>
            <a:off x="9996382" y="4518317"/>
            <a:ext cx="342265" cy="342900"/>
          </a:xfrm>
          <a:custGeom>
            <a:avLst/>
            <a:gdLst/>
            <a:ahLst/>
            <a:cxnLst/>
            <a:rect l="l" t="t" r="r" b="b"/>
            <a:pathLst>
              <a:path w="342265" h="342900">
                <a:moveTo>
                  <a:pt x="170764" y="342900"/>
                </a:moveTo>
                <a:lnTo>
                  <a:pt x="125188" y="336772"/>
                </a:lnTo>
                <a:lnTo>
                  <a:pt x="84254" y="319468"/>
                </a:lnTo>
                <a:lnTo>
                  <a:pt x="49615" y="292601"/>
                </a:lnTo>
                <a:lnTo>
                  <a:pt x="22924" y="257789"/>
                </a:lnTo>
                <a:lnTo>
                  <a:pt x="5835" y="216646"/>
                </a:lnTo>
                <a:lnTo>
                  <a:pt x="0" y="170789"/>
                </a:lnTo>
                <a:lnTo>
                  <a:pt x="5835" y="125488"/>
                </a:lnTo>
                <a:lnTo>
                  <a:pt x="22924" y="84719"/>
                </a:lnTo>
                <a:lnTo>
                  <a:pt x="49615" y="50133"/>
                </a:lnTo>
                <a:lnTo>
                  <a:pt x="84254" y="23383"/>
                </a:lnTo>
                <a:lnTo>
                  <a:pt x="125188" y="6121"/>
                </a:lnTo>
                <a:lnTo>
                  <a:pt x="170764" y="0"/>
                </a:lnTo>
                <a:lnTo>
                  <a:pt x="216343" y="6124"/>
                </a:lnTo>
                <a:lnTo>
                  <a:pt x="257299" y="23407"/>
                </a:lnTo>
                <a:lnTo>
                  <a:pt x="291998" y="50215"/>
                </a:lnTo>
                <a:lnTo>
                  <a:pt x="318806" y="84915"/>
                </a:lnTo>
                <a:lnTo>
                  <a:pt x="336089" y="125871"/>
                </a:lnTo>
                <a:lnTo>
                  <a:pt x="342214" y="171450"/>
                </a:lnTo>
                <a:lnTo>
                  <a:pt x="336089" y="217028"/>
                </a:lnTo>
                <a:lnTo>
                  <a:pt x="318806" y="257984"/>
                </a:lnTo>
                <a:lnTo>
                  <a:pt x="291998" y="292684"/>
                </a:lnTo>
                <a:lnTo>
                  <a:pt x="257299" y="319492"/>
                </a:lnTo>
                <a:lnTo>
                  <a:pt x="216343" y="336775"/>
                </a:lnTo>
                <a:lnTo>
                  <a:pt x="170764" y="342900"/>
                </a:lnTo>
                <a:close/>
              </a:path>
            </a:pathLst>
          </a:custGeom>
          <a:solidFill>
            <a:srgbClr val="AE0B2A"/>
          </a:solidFill>
        </p:spPr>
        <p:txBody>
          <a:bodyPr wrap="square" lIns="0" tIns="0" rIns="0" bIns="0" rtlCol="0"/>
          <a:lstStyle/>
          <a:p/>
        </p:txBody>
      </p:sp>
      <p:sp>
        <p:nvSpPr>
          <p:cNvPr id="15" name="object 12"/>
          <p:cNvSpPr/>
          <p:nvPr/>
        </p:nvSpPr>
        <p:spPr>
          <a:xfrm>
            <a:off x="1624809" y="3769487"/>
            <a:ext cx="0" cy="720090"/>
          </a:xfrm>
          <a:custGeom>
            <a:avLst/>
            <a:gdLst/>
            <a:ahLst/>
            <a:cxnLst/>
            <a:rect l="l" t="t" r="r" b="b"/>
            <a:pathLst>
              <a:path h="720089">
                <a:moveTo>
                  <a:pt x="0" y="0"/>
                </a:moveTo>
                <a:lnTo>
                  <a:pt x="0" y="720039"/>
                </a:lnTo>
              </a:path>
            </a:pathLst>
          </a:custGeom>
          <a:ln w="12700">
            <a:solidFill>
              <a:srgbClr val="124061"/>
            </a:solidFill>
          </a:ln>
        </p:spPr>
        <p:txBody>
          <a:bodyPr wrap="square" lIns="0" tIns="0" rIns="0" bIns="0" rtlCol="0"/>
          <a:lstStyle/>
          <a:p/>
        </p:txBody>
      </p:sp>
      <p:sp>
        <p:nvSpPr>
          <p:cNvPr id="16" name="object 13"/>
          <p:cNvSpPr/>
          <p:nvPr/>
        </p:nvSpPr>
        <p:spPr>
          <a:xfrm>
            <a:off x="1446743" y="3453600"/>
            <a:ext cx="343535" cy="342900"/>
          </a:xfrm>
          <a:custGeom>
            <a:avLst/>
            <a:gdLst/>
            <a:ahLst/>
            <a:cxnLst/>
            <a:rect l="l" t="t" r="r" b="b"/>
            <a:pathLst>
              <a:path w="343535" h="342900">
                <a:moveTo>
                  <a:pt x="171716" y="342900"/>
                </a:moveTo>
                <a:lnTo>
                  <a:pt x="126133" y="336774"/>
                </a:lnTo>
                <a:lnTo>
                  <a:pt x="85157" y="319489"/>
                </a:lnTo>
                <a:lnTo>
                  <a:pt x="50419" y="292679"/>
                </a:lnTo>
                <a:lnTo>
                  <a:pt x="23595" y="258069"/>
                </a:lnTo>
                <a:lnTo>
                  <a:pt x="6236" y="217200"/>
                </a:lnTo>
                <a:lnTo>
                  <a:pt x="0" y="171754"/>
                </a:lnTo>
                <a:lnTo>
                  <a:pt x="6236" y="126047"/>
                </a:lnTo>
                <a:lnTo>
                  <a:pt x="23595" y="85005"/>
                </a:lnTo>
                <a:lnTo>
                  <a:pt x="50449" y="50253"/>
                </a:lnTo>
                <a:lnTo>
                  <a:pt x="85198" y="23407"/>
                </a:lnTo>
                <a:lnTo>
                  <a:pt x="126147" y="6124"/>
                </a:lnTo>
                <a:lnTo>
                  <a:pt x="171716" y="0"/>
                </a:lnTo>
                <a:lnTo>
                  <a:pt x="217298" y="6125"/>
                </a:lnTo>
                <a:lnTo>
                  <a:pt x="258266" y="23418"/>
                </a:lnTo>
                <a:lnTo>
                  <a:pt x="292980" y="50253"/>
                </a:lnTo>
                <a:lnTo>
                  <a:pt x="319759" y="84915"/>
                </a:lnTo>
                <a:lnTo>
                  <a:pt x="337042" y="125871"/>
                </a:lnTo>
                <a:lnTo>
                  <a:pt x="343166" y="171450"/>
                </a:lnTo>
                <a:lnTo>
                  <a:pt x="337042" y="217024"/>
                </a:lnTo>
                <a:lnTo>
                  <a:pt x="319759" y="257979"/>
                </a:lnTo>
                <a:lnTo>
                  <a:pt x="292950" y="292679"/>
                </a:lnTo>
                <a:lnTo>
                  <a:pt x="258224" y="319500"/>
                </a:lnTo>
                <a:lnTo>
                  <a:pt x="217285" y="336776"/>
                </a:lnTo>
                <a:lnTo>
                  <a:pt x="171716" y="342900"/>
                </a:lnTo>
                <a:close/>
              </a:path>
            </a:pathLst>
          </a:custGeom>
          <a:solidFill>
            <a:srgbClr val="AE0B2A"/>
          </a:solidFill>
        </p:spPr>
        <p:txBody>
          <a:bodyPr wrap="square" lIns="0" tIns="0" rIns="0" bIns="0" rtlCol="0"/>
          <a:lstStyle/>
          <a:p/>
        </p:txBody>
      </p:sp>
      <p:sp>
        <p:nvSpPr>
          <p:cNvPr id="17" name="object 14"/>
          <p:cNvSpPr/>
          <p:nvPr/>
        </p:nvSpPr>
        <p:spPr>
          <a:xfrm>
            <a:off x="3037684" y="4861191"/>
            <a:ext cx="0" cy="720090"/>
          </a:xfrm>
          <a:custGeom>
            <a:avLst/>
            <a:gdLst/>
            <a:ahLst/>
            <a:cxnLst/>
            <a:rect l="l" t="t" r="r" b="b"/>
            <a:pathLst>
              <a:path h="720089">
                <a:moveTo>
                  <a:pt x="0" y="0"/>
                </a:moveTo>
                <a:lnTo>
                  <a:pt x="0" y="720051"/>
                </a:lnTo>
              </a:path>
            </a:pathLst>
          </a:custGeom>
          <a:ln w="12700">
            <a:solidFill>
              <a:srgbClr val="124061"/>
            </a:solidFill>
          </a:ln>
        </p:spPr>
        <p:txBody>
          <a:bodyPr wrap="square" lIns="0" tIns="0" rIns="0" bIns="0" rtlCol="0"/>
          <a:lstStyle/>
          <a:p/>
        </p:txBody>
      </p:sp>
      <p:sp>
        <p:nvSpPr>
          <p:cNvPr id="18" name="object 15"/>
          <p:cNvSpPr/>
          <p:nvPr/>
        </p:nvSpPr>
        <p:spPr>
          <a:xfrm>
            <a:off x="4471197" y="3769487"/>
            <a:ext cx="0" cy="720090"/>
          </a:xfrm>
          <a:custGeom>
            <a:avLst/>
            <a:gdLst/>
            <a:ahLst/>
            <a:cxnLst/>
            <a:rect l="l" t="t" r="r" b="b"/>
            <a:pathLst>
              <a:path h="720089">
                <a:moveTo>
                  <a:pt x="0" y="0"/>
                </a:moveTo>
                <a:lnTo>
                  <a:pt x="0" y="720039"/>
                </a:lnTo>
              </a:path>
            </a:pathLst>
          </a:custGeom>
          <a:ln w="12700">
            <a:solidFill>
              <a:srgbClr val="124061"/>
            </a:solidFill>
          </a:ln>
        </p:spPr>
        <p:txBody>
          <a:bodyPr wrap="square" lIns="0" tIns="0" rIns="0" bIns="0" rtlCol="0"/>
          <a:lstStyle/>
          <a:p/>
        </p:txBody>
      </p:sp>
      <p:sp>
        <p:nvSpPr>
          <p:cNvPr id="19" name="object 16"/>
          <p:cNvSpPr/>
          <p:nvPr/>
        </p:nvSpPr>
        <p:spPr>
          <a:xfrm>
            <a:off x="5893597" y="4859414"/>
            <a:ext cx="0" cy="720090"/>
          </a:xfrm>
          <a:custGeom>
            <a:avLst/>
            <a:gdLst/>
            <a:ahLst/>
            <a:cxnLst/>
            <a:rect l="l" t="t" r="r" b="b"/>
            <a:pathLst>
              <a:path h="720089">
                <a:moveTo>
                  <a:pt x="0" y="0"/>
                </a:moveTo>
                <a:lnTo>
                  <a:pt x="0" y="720001"/>
                </a:lnTo>
              </a:path>
            </a:pathLst>
          </a:custGeom>
          <a:ln w="9525">
            <a:solidFill>
              <a:srgbClr val="124061"/>
            </a:solidFill>
          </a:ln>
        </p:spPr>
        <p:txBody>
          <a:bodyPr wrap="square" lIns="0" tIns="0" rIns="0" bIns="0" rtlCol="0"/>
          <a:lstStyle/>
          <a:p/>
        </p:txBody>
      </p:sp>
      <p:sp>
        <p:nvSpPr>
          <p:cNvPr id="20" name="object 17"/>
          <p:cNvSpPr/>
          <p:nvPr/>
        </p:nvSpPr>
        <p:spPr>
          <a:xfrm>
            <a:off x="7321553" y="3769512"/>
            <a:ext cx="0" cy="720090"/>
          </a:xfrm>
          <a:custGeom>
            <a:avLst/>
            <a:gdLst/>
            <a:ahLst/>
            <a:cxnLst/>
            <a:rect l="l" t="t" r="r" b="b"/>
            <a:pathLst>
              <a:path h="720089">
                <a:moveTo>
                  <a:pt x="0" y="0"/>
                </a:moveTo>
                <a:lnTo>
                  <a:pt x="0" y="720001"/>
                </a:lnTo>
              </a:path>
            </a:pathLst>
          </a:custGeom>
          <a:ln w="11112">
            <a:solidFill>
              <a:srgbClr val="124061"/>
            </a:solidFill>
          </a:ln>
        </p:spPr>
        <p:txBody>
          <a:bodyPr wrap="square" lIns="0" tIns="0" rIns="0" bIns="0" rtlCol="0"/>
          <a:lstStyle/>
          <a:p/>
        </p:txBody>
      </p:sp>
      <p:sp>
        <p:nvSpPr>
          <p:cNvPr id="21" name="object 18"/>
          <p:cNvSpPr/>
          <p:nvPr/>
        </p:nvSpPr>
        <p:spPr>
          <a:xfrm>
            <a:off x="8736809" y="4845342"/>
            <a:ext cx="0" cy="720090"/>
          </a:xfrm>
          <a:custGeom>
            <a:avLst/>
            <a:gdLst/>
            <a:ahLst/>
            <a:cxnLst/>
            <a:rect l="l" t="t" r="r" b="b"/>
            <a:pathLst>
              <a:path h="720089">
                <a:moveTo>
                  <a:pt x="0" y="0"/>
                </a:moveTo>
                <a:lnTo>
                  <a:pt x="0" y="720001"/>
                </a:lnTo>
              </a:path>
            </a:pathLst>
          </a:custGeom>
          <a:ln w="9525">
            <a:solidFill>
              <a:srgbClr val="124061"/>
            </a:solidFill>
          </a:ln>
        </p:spPr>
        <p:txBody>
          <a:bodyPr wrap="square" lIns="0" tIns="0" rIns="0" bIns="0" rtlCol="0"/>
          <a:lstStyle/>
          <a:p/>
        </p:txBody>
      </p:sp>
      <p:sp>
        <p:nvSpPr>
          <p:cNvPr id="22" name="object 19"/>
          <p:cNvSpPr/>
          <p:nvPr/>
        </p:nvSpPr>
        <p:spPr>
          <a:xfrm>
            <a:off x="10146509" y="3769512"/>
            <a:ext cx="0" cy="720090"/>
          </a:xfrm>
          <a:custGeom>
            <a:avLst/>
            <a:gdLst/>
            <a:ahLst/>
            <a:cxnLst/>
            <a:rect l="l" t="t" r="r" b="b"/>
            <a:pathLst>
              <a:path h="720089">
                <a:moveTo>
                  <a:pt x="0" y="0"/>
                </a:moveTo>
                <a:lnTo>
                  <a:pt x="0" y="720001"/>
                </a:lnTo>
              </a:path>
            </a:pathLst>
          </a:custGeom>
          <a:ln w="9525">
            <a:solidFill>
              <a:srgbClr val="124061"/>
            </a:solidFill>
          </a:ln>
        </p:spPr>
        <p:txBody>
          <a:bodyPr wrap="square" lIns="0" tIns="0" rIns="0" bIns="0" rtlCol="0"/>
          <a:lstStyle/>
          <a:p/>
        </p:txBody>
      </p:sp>
      <p:sp>
        <p:nvSpPr>
          <p:cNvPr id="23" name="object 20"/>
          <p:cNvSpPr/>
          <p:nvPr/>
        </p:nvSpPr>
        <p:spPr>
          <a:xfrm>
            <a:off x="4305767" y="3426612"/>
            <a:ext cx="345440" cy="342900"/>
          </a:xfrm>
          <a:custGeom>
            <a:avLst/>
            <a:gdLst/>
            <a:ahLst/>
            <a:cxnLst/>
            <a:rect l="l" t="t" r="r" b="b"/>
            <a:pathLst>
              <a:path w="345439" h="342900">
                <a:moveTo>
                  <a:pt x="172580" y="342900"/>
                </a:moveTo>
                <a:lnTo>
                  <a:pt x="126786" y="336774"/>
                </a:lnTo>
                <a:lnTo>
                  <a:pt x="85628" y="319484"/>
                </a:lnTo>
                <a:lnTo>
                  <a:pt x="50738" y="292661"/>
                </a:lnTo>
                <a:lnTo>
                  <a:pt x="23748" y="257937"/>
                </a:lnTo>
                <a:lnTo>
                  <a:pt x="6291" y="216943"/>
                </a:lnTo>
                <a:lnTo>
                  <a:pt x="0" y="171310"/>
                </a:lnTo>
                <a:lnTo>
                  <a:pt x="6291" y="125790"/>
                </a:lnTo>
                <a:lnTo>
                  <a:pt x="23748" y="84873"/>
                </a:lnTo>
                <a:lnTo>
                  <a:pt x="50738" y="50198"/>
                </a:lnTo>
                <a:lnTo>
                  <a:pt x="85628" y="23402"/>
                </a:lnTo>
                <a:lnTo>
                  <a:pt x="126786" y="6123"/>
                </a:lnTo>
                <a:lnTo>
                  <a:pt x="172580" y="0"/>
                </a:lnTo>
                <a:lnTo>
                  <a:pt x="218367" y="6124"/>
                </a:lnTo>
                <a:lnTo>
                  <a:pt x="259511" y="23407"/>
                </a:lnTo>
                <a:lnTo>
                  <a:pt x="294370" y="50215"/>
                </a:lnTo>
                <a:lnTo>
                  <a:pt x="321302" y="84915"/>
                </a:lnTo>
                <a:lnTo>
                  <a:pt x="338665" y="125871"/>
                </a:lnTo>
                <a:lnTo>
                  <a:pt x="344817" y="171450"/>
                </a:lnTo>
                <a:lnTo>
                  <a:pt x="338665" y="217024"/>
                </a:lnTo>
                <a:lnTo>
                  <a:pt x="321302" y="257979"/>
                </a:lnTo>
                <a:lnTo>
                  <a:pt x="294370" y="292679"/>
                </a:lnTo>
                <a:lnTo>
                  <a:pt x="259511" y="319489"/>
                </a:lnTo>
                <a:lnTo>
                  <a:pt x="218367" y="336774"/>
                </a:lnTo>
                <a:lnTo>
                  <a:pt x="172580" y="342900"/>
                </a:lnTo>
                <a:close/>
              </a:path>
            </a:pathLst>
          </a:custGeom>
          <a:solidFill>
            <a:srgbClr val="AE0B2A"/>
          </a:solidFill>
        </p:spPr>
        <p:txBody>
          <a:bodyPr wrap="square" lIns="0" tIns="0" rIns="0" bIns="0" rtlCol="0"/>
          <a:lstStyle/>
          <a:p/>
        </p:txBody>
      </p:sp>
      <p:sp>
        <p:nvSpPr>
          <p:cNvPr id="24" name="object 21"/>
          <p:cNvSpPr/>
          <p:nvPr/>
        </p:nvSpPr>
        <p:spPr>
          <a:xfrm>
            <a:off x="2873206" y="5597322"/>
            <a:ext cx="342900" cy="342900"/>
          </a:xfrm>
          <a:custGeom>
            <a:avLst/>
            <a:gdLst/>
            <a:ahLst/>
            <a:cxnLst/>
            <a:rect l="l" t="t" r="r" b="b"/>
            <a:pathLst>
              <a:path w="342900" h="342900">
                <a:moveTo>
                  <a:pt x="170827" y="342900"/>
                </a:moveTo>
                <a:lnTo>
                  <a:pt x="125251" y="336772"/>
                </a:lnTo>
                <a:lnTo>
                  <a:pt x="84315" y="319467"/>
                </a:lnTo>
                <a:lnTo>
                  <a:pt x="49671" y="292600"/>
                </a:lnTo>
                <a:lnTo>
                  <a:pt x="22969" y="257785"/>
                </a:lnTo>
                <a:lnTo>
                  <a:pt x="5862" y="216639"/>
                </a:lnTo>
                <a:lnTo>
                  <a:pt x="0" y="170776"/>
                </a:lnTo>
                <a:lnTo>
                  <a:pt x="5862" y="125485"/>
                </a:lnTo>
                <a:lnTo>
                  <a:pt x="22969" y="84721"/>
                </a:lnTo>
                <a:lnTo>
                  <a:pt x="49671" y="50136"/>
                </a:lnTo>
                <a:lnTo>
                  <a:pt x="84315" y="23385"/>
                </a:lnTo>
                <a:lnTo>
                  <a:pt x="125251" y="6121"/>
                </a:lnTo>
                <a:lnTo>
                  <a:pt x="170827" y="0"/>
                </a:lnTo>
                <a:lnTo>
                  <a:pt x="216406" y="6125"/>
                </a:lnTo>
                <a:lnTo>
                  <a:pt x="257362" y="23410"/>
                </a:lnTo>
                <a:lnTo>
                  <a:pt x="292061" y="50220"/>
                </a:lnTo>
                <a:lnTo>
                  <a:pt x="318870" y="84920"/>
                </a:lnTo>
                <a:lnTo>
                  <a:pt x="336153" y="125875"/>
                </a:lnTo>
                <a:lnTo>
                  <a:pt x="342277" y="171450"/>
                </a:lnTo>
                <a:lnTo>
                  <a:pt x="336153" y="217028"/>
                </a:lnTo>
                <a:lnTo>
                  <a:pt x="318870" y="257984"/>
                </a:lnTo>
                <a:lnTo>
                  <a:pt x="292061" y="292684"/>
                </a:lnTo>
                <a:lnTo>
                  <a:pt x="257362" y="319492"/>
                </a:lnTo>
                <a:lnTo>
                  <a:pt x="216406" y="336775"/>
                </a:lnTo>
                <a:lnTo>
                  <a:pt x="170827" y="342900"/>
                </a:lnTo>
                <a:close/>
              </a:path>
            </a:pathLst>
          </a:custGeom>
          <a:solidFill>
            <a:srgbClr val="AE0B2A"/>
          </a:solidFill>
        </p:spPr>
        <p:txBody>
          <a:bodyPr wrap="square" lIns="0" tIns="0" rIns="0" bIns="0" rtlCol="0"/>
          <a:lstStyle/>
          <a:p/>
        </p:txBody>
      </p:sp>
      <p:sp>
        <p:nvSpPr>
          <p:cNvPr id="25" name="object 22"/>
          <p:cNvSpPr/>
          <p:nvPr/>
        </p:nvSpPr>
        <p:spPr>
          <a:xfrm>
            <a:off x="5720038" y="5599138"/>
            <a:ext cx="343535" cy="342900"/>
          </a:xfrm>
          <a:custGeom>
            <a:avLst/>
            <a:gdLst/>
            <a:ahLst/>
            <a:cxnLst/>
            <a:rect l="l" t="t" r="r" b="b"/>
            <a:pathLst>
              <a:path w="343535" h="342900">
                <a:moveTo>
                  <a:pt x="171970" y="342900"/>
                </a:moveTo>
                <a:lnTo>
                  <a:pt x="126383" y="336774"/>
                </a:lnTo>
                <a:lnTo>
                  <a:pt x="85389" y="319489"/>
                </a:lnTo>
                <a:lnTo>
                  <a:pt x="50671" y="292749"/>
                </a:lnTo>
                <a:lnTo>
                  <a:pt x="23773" y="258144"/>
                </a:lnTo>
                <a:lnTo>
                  <a:pt x="6343" y="217347"/>
                </a:lnTo>
                <a:lnTo>
                  <a:pt x="0" y="172008"/>
                </a:lnTo>
                <a:lnTo>
                  <a:pt x="6343" y="126194"/>
                </a:lnTo>
                <a:lnTo>
                  <a:pt x="23773" y="85080"/>
                </a:lnTo>
                <a:lnTo>
                  <a:pt x="50671" y="50285"/>
                </a:lnTo>
                <a:lnTo>
                  <a:pt x="85416" y="23428"/>
                </a:lnTo>
                <a:lnTo>
                  <a:pt x="126408" y="6124"/>
                </a:lnTo>
                <a:lnTo>
                  <a:pt x="171970" y="0"/>
                </a:lnTo>
                <a:lnTo>
                  <a:pt x="217555" y="6126"/>
                </a:lnTo>
                <a:lnTo>
                  <a:pt x="258532" y="23428"/>
                </a:lnTo>
                <a:lnTo>
                  <a:pt x="293204" y="50215"/>
                </a:lnTo>
                <a:lnTo>
                  <a:pt x="320013" y="84915"/>
                </a:lnTo>
                <a:lnTo>
                  <a:pt x="337296" y="125871"/>
                </a:lnTo>
                <a:lnTo>
                  <a:pt x="343420" y="171450"/>
                </a:lnTo>
                <a:lnTo>
                  <a:pt x="337296" y="217024"/>
                </a:lnTo>
                <a:lnTo>
                  <a:pt x="320013" y="257979"/>
                </a:lnTo>
                <a:lnTo>
                  <a:pt x="293204" y="292679"/>
                </a:lnTo>
                <a:lnTo>
                  <a:pt x="258505" y="319489"/>
                </a:lnTo>
                <a:lnTo>
                  <a:pt x="217530" y="336777"/>
                </a:lnTo>
                <a:lnTo>
                  <a:pt x="171970" y="342900"/>
                </a:lnTo>
                <a:close/>
              </a:path>
            </a:pathLst>
          </a:custGeom>
          <a:solidFill>
            <a:srgbClr val="AE0B2A"/>
          </a:solidFill>
        </p:spPr>
        <p:txBody>
          <a:bodyPr wrap="square" lIns="0" tIns="0" rIns="0" bIns="0" rtlCol="0"/>
          <a:lstStyle/>
          <a:p/>
        </p:txBody>
      </p:sp>
      <p:sp>
        <p:nvSpPr>
          <p:cNvPr id="26" name="object 23"/>
          <p:cNvSpPr/>
          <p:nvPr/>
        </p:nvSpPr>
        <p:spPr>
          <a:xfrm>
            <a:off x="7149551" y="3423437"/>
            <a:ext cx="341630" cy="342900"/>
          </a:xfrm>
          <a:custGeom>
            <a:avLst/>
            <a:gdLst/>
            <a:ahLst/>
            <a:cxnLst/>
            <a:rect l="l" t="t" r="r" b="b"/>
            <a:pathLst>
              <a:path w="341629" h="342900">
                <a:moveTo>
                  <a:pt x="170421" y="342900"/>
                </a:moveTo>
                <a:lnTo>
                  <a:pt x="125051" y="336774"/>
                </a:lnTo>
                <a:lnTo>
                  <a:pt x="84291" y="319489"/>
                </a:lnTo>
                <a:lnTo>
                  <a:pt x="49772" y="292677"/>
                </a:lnTo>
                <a:lnTo>
                  <a:pt x="23129" y="257975"/>
                </a:lnTo>
                <a:lnTo>
                  <a:pt x="5994" y="217017"/>
                </a:lnTo>
                <a:lnTo>
                  <a:pt x="0" y="171437"/>
                </a:lnTo>
                <a:lnTo>
                  <a:pt x="5994" y="125863"/>
                </a:lnTo>
                <a:lnTo>
                  <a:pt x="23129" y="84911"/>
                </a:lnTo>
                <a:lnTo>
                  <a:pt x="49772" y="50214"/>
                </a:lnTo>
                <a:lnTo>
                  <a:pt x="84291" y="23407"/>
                </a:lnTo>
                <a:lnTo>
                  <a:pt x="125051" y="6124"/>
                </a:lnTo>
                <a:lnTo>
                  <a:pt x="170421" y="0"/>
                </a:lnTo>
                <a:lnTo>
                  <a:pt x="215786" y="6124"/>
                </a:lnTo>
                <a:lnTo>
                  <a:pt x="256551" y="23407"/>
                </a:lnTo>
                <a:lnTo>
                  <a:pt x="291088" y="50215"/>
                </a:lnTo>
                <a:lnTo>
                  <a:pt x="317772" y="84915"/>
                </a:lnTo>
                <a:lnTo>
                  <a:pt x="334975" y="125871"/>
                </a:lnTo>
                <a:lnTo>
                  <a:pt x="341071" y="171450"/>
                </a:lnTo>
                <a:lnTo>
                  <a:pt x="334975" y="217024"/>
                </a:lnTo>
                <a:lnTo>
                  <a:pt x="317772" y="257979"/>
                </a:lnTo>
                <a:lnTo>
                  <a:pt x="291088" y="292679"/>
                </a:lnTo>
                <a:lnTo>
                  <a:pt x="256551" y="319489"/>
                </a:lnTo>
                <a:lnTo>
                  <a:pt x="215786" y="336774"/>
                </a:lnTo>
                <a:lnTo>
                  <a:pt x="170421" y="342900"/>
                </a:lnTo>
                <a:close/>
              </a:path>
            </a:pathLst>
          </a:custGeom>
          <a:solidFill>
            <a:srgbClr val="AE0B2A"/>
          </a:solidFill>
        </p:spPr>
        <p:txBody>
          <a:bodyPr wrap="square" lIns="0" tIns="0" rIns="0" bIns="0" rtlCol="0"/>
          <a:lstStyle/>
          <a:p/>
        </p:txBody>
      </p:sp>
      <p:sp>
        <p:nvSpPr>
          <p:cNvPr id="27" name="object 24"/>
          <p:cNvSpPr/>
          <p:nvPr/>
        </p:nvSpPr>
        <p:spPr>
          <a:xfrm>
            <a:off x="8574494" y="5579859"/>
            <a:ext cx="343535" cy="342900"/>
          </a:xfrm>
          <a:custGeom>
            <a:avLst/>
            <a:gdLst/>
            <a:ahLst/>
            <a:cxnLst/>
            <a:rect l="l" t="t" r="r" b="b"/>
            <a:pathLst>
              <a:path w="343534" h="342900">
                <a:moveTo>
                  <a:pt x="171840" y="342900"/>
                </a:moveTo>
                <a:lnTo>
                  <a:pt x="126259" y="336775"/>
                </a:lnTo>
                <a:lnTo>
                  <a:pt x="85289" y="319492"/>
                </a:lnTo>
                <a:lnTo>
                  <a:pt x="50554" y="292684"/>
                </a:lnTo>
                <a:lnTo>
                  <a:pt x="23677" y="257984"/>
                </a:lnTo>
                <a:lnTo>
                  <a:pt x="6284" y="217028"/>
                </a:lnTo>
                <a:lnTo>
                  <a:pt x="0" y="171450"/>
                </a:lnTo>
                <a:lnTo>
                  <a:pt x="6292" y="125875"/>
                </a:lnTo>
                <a:lnTo>
                  <a:pt x="23686" y="84920"/>
                </a:lnTo>
                <a:lnTo>
                  <a:pt x="50560" y="50220"/>
                </a:lnTo>
                <a:lnTo>
                  <a:pt x="85292" y="23410"/>
                </a:lnTo>
                <a:lnTo>
                  <a:pt x="126260" y="6125"/>
                </a:lnTo>
                <a:lnTo>
                  <a:pt x="171840" y="0"/>
                </a:lnTo>
                <a:lnTo>
                  <a:pt x="217419" y="6125"/>
                </a:lnTo>
                <a:lnTo>
                  <a:pt x="258376" y="23411"/>
                </a:lnTo>
                <a:lnTo>
                  <a:pt x="293076" y="50223"/>
                </a:lnTo>
                <a:lnTo>
                  <a:pt x="319885" y="84928"/>
                </a:lnTo>
                <a:lnTo>
                  <a:pt x="337167" y="125890"/>
                </a:lnTo>
                <a:lnTo>
                  <a:pt x="343286" y="171475"/>
                </a:lnTo>
                <a:lnTo>
                  <a:pt x="337159" y="217043"/>
                </a:lnTo>
                <a:lnTo>
                  <a:pt x="319876" y="257992"/>
                </a:lnTo>
                <a:lnTo>
                  <a:pt x="293070" y="292687"/>
                </a:lnTo>
                <a:lnTo>
                  <a:pt x="258372" y="319493"/>
                </a:lnTo>
                <a:lnTo>
                  <a:pt x="217418" y="336775"/>
                </a:lnTo>
                <a:lnTo>
                  <a:pt x="171840" y="342900"/>
                </a:lnTo>
                <a:close/>
              </a:path>
            </a:pathLst>
          </a:custGeom>
          <a:solidFill>
            <a:srgbClr val="AE0B2A"/>
          </a:solidFill>
        </p:spPr>
        <p:txBody>
          <a:bodyPr wrap="square" lIns="0" tIns="0" rIns="0" bIns="0" rtlCol="0"/>
          <a:lstStyle/>
          <a:p/>
        </p:txBody>
      </p:sp>
      <p:sp>
        <p:nvSpPr>
          <p:cNvPr id="28" name="object 25"/>
          <p:cNvSpPr txBox="1"/>
          <p:nvPr/>
        </p:nvSpPr>
        <p:spPr>
          <a:xfrm>
            <a:off x="803805" y="2511717"/>
            <a:ext cx="1974214" cy="6343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理解元数据需</a:t>
            </a:r>
            <a:r>
              <a:rPr sz="1000" b="1" spc="-5" dirty="0">
                <a:latin typeface="微软雅黑" panose="020B0503020204020204" pitchFamily="34" charset="-122"/>
                <a:cs typeface="微软雅黑" panose="020B0503020204020204" pitchFamily="34" charset="-122"/>
              </a:rPr>
              <a:t>求</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确认企业元数据管理环境、</a:t>
            </a:r>
            <a:r>
              <a:rPr sz="1000" spc="-5" dirty="0">
                <a:latin typeface="微软雅黑" panose="020B0503020204020204" pitchFamily="34" charset="-122"/>
                <a:cs typeface="微软雅黑" panose="020B0503020204020204" pitchFamily="34" charset="-122"/>
              </a:rPr>
              <a:t>范 </a:t>
            </a:r>
            <a:r>
              <a:rPr sz="1000" dirty="0">
                <a:latin typeface="微软雅黑" panose="020B0503020204020204" pitchFamily="34" charset="-122"/>
                <a:cs typeface="微软雅黑" panose="020B0503020204020204" pitchFamily="34" charset="-122"/>
              </a:rPr>
              <a:t>围、优先级、元数据内部标准</a:t>
            </a:r>
            <a:r>
              <a:rPr sz="1000" spc="-5" dirty="0">
                <a:latin typeface="微软雅黑" panose="020B0503020204020204" pitchFamily="34" charset="-122"/>
                <a:cs typeface="微软雅黑" panose="020B0503020204020204" pitchFamily="34" charset="-122"/>
              </a:rPr>
              <a:t>、 </a:t>
            </a:r>
            <a:r>
              <a:rPr sz="1000" dirty="0">
                <a:latin typeface="微软雅黑" panose="020B0503020204020204" pitchFamily="34" charset="-122"/>
                <a:cs typeface="微软雅黑" panose="020B0503020204020204" pitchFamily="34" charset="-122"/>
              </a:rPr>
              <a:t>企业基于元数据的服务等</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29" name="object 26"/>
          <p:cNvSpPr txBox="1"/>
          <p:nvPr/>
        </p:nvSpPr>
        <p:spPr>
          <a:xfrm>
            <a:off x="3366932" y="2441372"/>
            <a:ext cx="2482215" cy="7867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标准化元数据评估指</a:t>
            </a:r>
            <a:r>
              <a:rPr sz="1000" b="1" spc="-5" dirty="0">
                <a:latin typeface="微软雅黑" panose="020B0503020204020204" pitchFamily="34" charset="-122"/>
                <a:cs typeface="微软雅黑" panose="020B0503020204020204" pitchFamily="34" charset="-122"/>
              </a:rPr>
              <a:t>标</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评估指标主要应采取定量指标，包括</a:t>
            </a:r>
            <a:r>
              <a:rPr sz="1000" spc="-5" dirty="0">
                <a:latin typeface="微软雅黑" panose="020B0503020204020204" pitchFamily="34" charset="-122"/>
                <a:cs typeface="微软雅黑" panose="020B0503020204020204" pitchFamily="34" charset="-122"/>
              </a:rPr>
              <a:t>：  </a:t>
            </a:r>
            <a:r>
              <a:rPr sz="1000" dirty="0">
                <a:latin typeface="微软雅黑" panose="020B0503020204020204" pitchFamily="34" charset="-122"/>
                <a:cs typeface="微软雅黑" panose="020B0503020204020204" pitchFamily="34" charset="-122"/>
              </a:rPr>
              <a:t>元数据存储库的完整性、元数据的质量</a:t>
            </a:r>
            <a:r>
              <a:rPr sz="1000" spc="-5" dirty="0">
                <a:latin typeface="微软雅黑" panose="020B0503020204020204" pitchFamily="34" charset="-122"/>
                <a:cs typeface="微软雅黑" panose="020B0503020204020204" pitchFamily="34" charset="-122"/>
              </a:rPr>
              <a:t>、 </a:t>
            </a:r>
            <a:r>
              <a:rPr sz="1000" dirty="0">
                <a:latin typeface="微软雅黑" panose="020B0503020204020204" pitchFamily="34" charset="-122"/>
                <a:cs typeface="微软雅黑" panose="020B0503020204020204" pitchFamily="34" charset="-122"/>
              </a:rPr>
              <a:t>元数据的使用</a:t>
            </a:r>
            <a:r>
              <a:rPr sz="1000" spc="-10" dirty="0">
                <a:latin typeface="微软雅黑" panose="020B0503020204020204" pitchFamily="34" charset="-122"/>
                <a:cs typeface="微软雅黑" panose="020B0503020204020204" pitchFamily="34" charset="-122"/>
              </a:rPr>
              <a:t>/</a:t>
            </a:r>
            <a:r>
              <a:rPr sz="1000" dirty="0">
                <a:latin typeface="微软雅黑" panose="020B0503020204020204" pitchFamily="34" charset="-122"/>
                <a:cs typeface="微软雅黑" panose="020B0503020204020204" pitchFamily="34" charset="-122"/>
              </a:rPr>
              <a:t>引用、元数据血缘分析</a:t>
            </a:r>
            <a:r>
              <a:rPr sz="1000" spc="-5" dirty="0">
                <a:latin typeface="微软雅黑" panose="020B0503020204020204" pitchFamily="34" charset="-122"/>
                <a:cs typeface="微软雅黑" panose="020B0503020204020204" pitchFamily="34" charset="-122"/>
              </a:rPr>
              <a:t>/  </a:t>
            </a:r>
            <a:r>
              <a:rPr sz="1000" dirty="0">
                <a:latin typeface="微软雅黑" panose="020B0503020204020204" pitchFamily="34" charset="-122"/>
                <a:cs typeface="微软雅黑" panose="020B0503020204020204" pitchFamily="34" charset="-122"/>
              </a:rPr>
              <a:t>影响分析等</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0" name="object 27"/>
          <p:cNvSpPr txBox="1"/>
          <p:nvPr/>
        </p:nvSpPr>
        <p:spPr>
          <a:xfrm>
            <a:off x="6214907" y="2441372"/>
            <a:ext cx="2228215" cy="6343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整合元数</a:t>
            </a:r>
            <a:r>
              <a:rPr sz="1000" b="1" spc="-5" dirty="0">
                <a:latin typeface="微软雅黑" panose="020B0503020204020204" pitchFamily="34" charset="-122"/>
                <a:cs typeface="微软雅黑" panose="020B0503020204020204" pitchFamily="34" charset="-122"/>
              </a:rPr>
              <a:t>据</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把来源库中抽取到的元数据，与</a:t>
            </a:r>
            <a:r>
              <a:rPr sz="1000" spc="-5" dirty="0">
                <a:latin typeface="微软雅黑" panose="020B0503020204020204" pitchFamily="34" charset="-122"/>
                <a:cs typeface="微软雅黑" panose="020B0503020204020204" pitchFamily="34" charset="-122"/>
              </a:rPr>
              <a:t>相 </a:t>
            </a:r>
            <a:r>
              <a:rPr sz="1000" dirty="0">
                <a:latin typeface="微软雅黑" panose="020B0503020204020204" pitchFamily="34" charset="-122"/>
                <a:cs typeface="微软雅黑" panose="020B0503020204020204" pitchFamily="34" charset="-122"/>
              </a:rPr>
              <a:t>关的业务元数据和技术元数据进</a:t>
            </a:r>
            <a:r>
              <a:rPr sz="1000" spc="-5" dirty="0">
                <a:latin typeface="微软雅黑" panose="020B0503020204020204" pitchFamily="34" charset="-122"/>
                <a:cs typeface="微软雅黑" panose="020B0503020204020204" pitchFamily="34" charset="-122"/>
              </a:rPr>
              <a:t>行 </a:t>
            </a:r>
            <a:r>
              <a:rPr sz="1000" dirty="0">
                <a:latin typeface="微软雅黑" panose="020B0503020204020204" pitchFamily="34" charset="-122"/>
                <a:cs typeface="微软雅黑" panose="020B0503020204020204" pitchFamily="34" charset="-122"/>
              </a:rPr>
              <a:t>整合，最终存储到元数据存储库中</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1" name="object 28"/>
          <p:cNvSpPr txBox="1"/>
          <p:nvPr/>
        </p:nvSpPr>
        <p:spPr>
          <a:xfrm>
            <a:off x="8712044" y="2371039"/>
            <a:ext cx="2609215" cy="10915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查询报告和分析元数</a:t>
            </a:r>
            <a:r>
              <a:rPr sz="1000" b="1" spc="-5" dirty="0">
                <a:latin typeface="微软雅黑" panose="020B0503020204020204" pitchFamily="34" charset="-122"/>
                <a:cs typeface="微软雅黑" panose="020B0503020204020204" pitchFamily="34" charset="-122"/>
              </a:rPr>
              <a:t>据</a:t>
            </a:r>
            <a:endParaRPr sz="1000">
              <a:latin typeface="微软雅黑" panose="020B0503020204020204" pitchFamily="34" charset="-122"/>
              <a:cs typeface="微软雅黑" panose="020B0503020204020204" pitchFamily="34" charset="-122"/>
            </a:endParaRPr>
          </a:p>
          <a:p>
            <a:pPr marL="18415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指导如何使用数据资产，体现在商务智</a:t>
            </a:r>
            <a:r>
              <a:rPr sz="1000" spc="-5" dirty="0">
                <a:latin typeface="微软雅黑" panose="020B0503020204020204" pitchFamily="34" charset="-122"/>
                <a:cs typeface="微软雅黑" panose="020B0503020204020204" pitchFamily="34" charset="-122"/>
              </a:rPr>
              <a:t>能</a:t>
            </a:r>
            <a:endParaRPr sz="1000">
              <a:latin typeface="微软雅黑" panose="020B0503020204020204" pitchFamily="34" charset="-122"/>
              <a:cs typeface="微软雅黑" panose="020B0503020204020204" pitchFamily="34" charset="-122"/>
            </a:endParaRPr>
          </a:p>
          <a:p>
            <a:pPr marL="184150" marR="5080">
              <a:lnSpc>
                <a:spcPct val="100000"/>
              </a:lnSpc>
            </a:pPr>
            <a:r>
              <a:rPr sz="1000" dirty="0">
                <a:latin typeface="微软雅黑" panose="020B0503020204020204" pitchFamily="34" charset="-122"/>
                <a:cs typeface="微软雅黑" panose="020B0503020204020204" pitchFamily="34" charset="-122"/>
              </a:rPr>
              <a:t>（报表和分析）、商业决策（操作型、运</a:t>
            </a:r>
            <a:r>
              <a:rPr sz="1000" spc="-5" dirty="0">
                <a:latin typeface="微软雅黑" panose="020B0503020204020204" pitchFamily="34" charset="-122"/>
                <a:cs typeface="微软雅黑" panose="020B0503020204020204" pitchFamily="34" charset="-122"/>
              </a:rPr>
              <a:t>营 </a:t>
            </a:r>
            <a:r>
              <a:rPr sz="1000" dirty="0">
                <a:latin typeface="微软雅黑" panose="020B0503020204020204" pitchFamily="34" charset="-122"/>
                <a:cs typeface="微软雅黑" panose="020B0503020204020204" pitchFamily="34" charset="-122"/>
              </a:rPr>
              <a:t>型、战略型）以及业务语义方面使用</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a:p>
            <a:pPr marL="18415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指导如何管理数据资产</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具有前端应用程序，并支持查询和获取，</a:t>
            </a:r>
            <a:r>
              <a:rPr sz="1000" spc="-5" dirty="0">
                <a:latin typeface="微软雅黑" panose="020B0503020204020204" pitchFamily="34" charset="-122"/>
                <a:cs typeface="微软雅黑" panose="020B0503020204020204" pitchFamily="34" charset="-122"/>
              </a:rPr>
              <a:t>满 </a:t>
            </a:r>
            <a:r>
              <a:rPr sz="1000" dirty="0">
                <a:latin typeface="微软雅黑" panose="020B0503020204020204" pitchFamily="34" charset="-122"/>
                <a:cs typeface="微软雅黑" panose="020B0503020204020204" pitchFamily="34" charset="-122"/>
              </a:rPr>
              <a:t>足以上各类数据资产管理的需要</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2" name="object 29"/>
          <p:cNvSpPr/>
          <p:nvPr/>
        </p:nvSpPr>
        <p:spPr>
          <a:xfrm>
            <a:off x="9984191" y="3439427"/>
            <a:ext cx="327660" cy="330835"/>
          </a:xfrm>
          <a:custGeom>
            <a:avLst/>
            <a:gdLst/>
            <a:ahLst/>
            <a:cxnLst/>
            <a:rect l="l" t="t" r="r" b="b"/>
            <a:pathLst>
              <a:path w="327659" h="330835">
                <a:moveTo>
                  <a:pt x="164591" y="330707"/>
                </a:moveTo>
                <a:lnTo>
                  <a:pt x="0" y="164591"/>
                </a:lnTo>
                <a:lnTo>
                  <a:pt x="164591" y="0"/>
                </a:lnTo>
                <a:lnTo>
                  <a:pt x="327659" y="164591"/>
                </a:lnTo>
                <a:lnTo>
                  <a:pt x="164591" y="330707"/>
                </a:lnTo>
                <a:close/>
              </a:path>
            </a:pathLst>
          </a:custGeom>
          <a:solidFill>
            <a:srgbClr val="AE0B2A"/>
          </a:solidFill>
        </p:spPr>
        <p:txBody>
          <a:bodyPr wrap="square" lIns="0" tIns="0" rIns="0" bIns="0" rtlCol="0"/>
          <a:lstStyle/>
          <a:p/>
        </p:txBody>
      </p:sp>
      <p:sp>
        <p:nvSpPr>
          <p:cNvPr id="33" name="object 30"/>
          <p:cNvSpPr txBox="1"/>
          <p:nvPr/>
        </p:nvSpPr>
        <p:spPr>
          <a:xfrm>
            <a:off x="2277551" y="6039663"/>
            <a:ext cx="2355215" cy="4819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开发和维护元数据标</a:t>
            </a:r>
            <a:r>
              <a:rPr sz="1000" b="1" spc="-5" dirty="0">
                <a:latin typeface="微软雅黑" panose="020B0503020204020204" pitchFamily="34" charset="-122"/>
                <a:cs typeface="微软雅黑" panose="020B0503020204020204" pitchFamily="34" charset="-122"/>
              </a:rPr>
              <a:t>准</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根据行业或共识标准，以及国际标准</a:t>
            </a:r>
            <a:r>
              <a:rPr sz="1000" spc="-5" dirty="0">
                <a:latin typeface="微软雅黑" panose="020B0503020204020204" pitchFamily="34" charset="-122"/>
                <a:cs typeface="微软雅黑" panose="020B0503020204020204" pitchFamily="34" charset="-122"/>
              </a:rPr>
              <a:t>， </a:t>
            </a:r>
            <a:r>
              <a:rPr sz="1000" dirty="0">
                <a:latin typeface="微软雅黑" panose="020B0503020204020204" pitchFamily="34" charset="-122"/>
                <a:cs typeface="微软雅黑" panose="020B0503020204020204" pitchFamily="34" charset="-122"/>
              </a:rPr>
              <a:t>再结合企业范围共识建立元数据标准</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4" name="object 31"/>
          <p:cNvSpPr txBox="1"/>
          <p:nvPr/>
        </p:nvSpPr>
        <p:spPr>
          <a:xfrm>
            <a:off x="5339293" y="5956935"/>
            <a:ext cx="2228215" cy="7867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创建和维护元数</a:t>
            </a:r>
            <a:r>
              <a:rPr sz="1000" b="1" spc="-5" dirty="0">
                <a:latin typeface="微软雅黑" panose="020B0503020204020204" pitchFamily="34" charset="-122"/>
                <a:cs typeface="微软雅黑" panose="020B0503020204020204" pitchFamily="34" charset="-122"/>
              </a:rPr>
              <a:t>据</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通过元数据创建和更新工具定期扫</a:t>
            </a:r>
            <a:r>
              <a:rPr sz="1000" spc="-5" dirty="0">
                <a:latin typeface="微软雅黑" panose="020B0503020204020204" pitchFamily="34" charset="-122"/>
                <a:cs typeface="微软雅黑" panose="020B0503020204020204" pitchFamily="34" charset="-122"/>
              </a:rPr>
              <a:t>描 </a:t>
            </a:r>
            <a:r>
              <a:rPr sz="1000" dirty="0">
                <a:latin typeface="微软雅黑" panose="020B0503020204020204" pitchFamily="34" charset="-122"/>
                <a:cs typeface="微软雅黑" panose="020B0503020204020204" pitchFamily="34" charset="-122"/>
              </a:rPr>
              <a:t>和更新存储库</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采用审计流程验证各项操作活动并</a:t>
            </a:r>
            <a:r>
              <a:rPr sz="1000" spc="-5" dirty="0">
                <a:latin typeface="微软雅黑" panose="020B0503020204020204" pitchFamily="34" charset="-122"/>
                <a:cs typeface="微软雅黑" panose="020B0503020204020204" pitchFamily="34" charset="-122"/>
              </a:rPr>
              <a:t>报 </a:t>
            </a:r>
            <a:r>
              <a:rPr sz="1000" dirty="0">
                <a:latin typeface="微软雅黑" panose="020B0503020204020204" pitchFamily="34" charset="-122"/>
                <a:cs typeface="微软雅黑" panose="020B0503020204020204" pitchFamily="34" charset="-122"/>
              </a:rPr>
              <a:t>告异常</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5" name="object 32"/>
          <p:cNvSpPr txBox="1"/>
          <p:nvPr/>
        </p:nvSpPr>
        <p:spPr>
          <a:xfrm>
            <a:off x="8333432" y="5962129"/>
            <a:ext cx="2228215" cy="481965"/>
          </a:xfrm>
          <a:prstGeom prst="rect">
            <a:avLst/>
          </a:prstGeom>
        </p:spPr>
        <p:txBody>
          <a:bodyPr vert="horz" wrap="square" lIns="0" tIns="12065" rIns="0" bIns="0" rtlCol="0">
            <a:spAutoFit/>
          </a:bodyPr>
          <a:lstStyle/>
          <a:p>
            <a:pPr marL="12700">
              <a:lnSpc>
                <a:spcPct val="100000"/>
              </a:lnSpc>
              <a:spcBef>
                <a:spcPts val="95"/>
              </a:spcBef>
            </a:pPr>
            <a:r>
              <a:rPr sz="1000" b="1" dirty="0">
                <a:latin typeface="微软雅黑" panose="020B0503020204020204" pitchFamily="34" charset="-122"/>
                <a:cs typeface="微软雅黑" panose="020B0503020204020204" pitchFamily="34" charset="-122"/>
              </a:rPr>
              <a:t>发布元数</a:t>
            </a:r>
            <a:r>
              <a:rPr sz="1000" b="1" spc="-5" dirty="0">
                <a:latin typeface="微软雅黑" panose="020B0503020204020204" pitchFamily="34" charset="-122"/>
                <a:cs typeface="微软雅黑" panose="020B0503020204020204" pitchFamily="34" charset="-122"/>
              </a:rPr>
              <a:t>据</a:t>
            </a:r>
            <a:endParaRPr sz="1000">
              <a:latin typeface="微软雅黑" panose="020B0503020204020204" pitchFamily="34" charset="-122"/>
              <a:cs typeface="微软雅黑" panose="020B0503020204020204" pitchFamily="34" charset="-122"/>
            </a:endParaRPr>
          </a:p>
          <a:p>
            <a:pPr marL="184150" marR="5080" indent="-171450">
              <a:lnSpc>
                <a:spcPct val="100000"/>
              </a:lnSpc>
              <a:buFont typeface="Arial" panose="020B0604020202020204"/>
              <a:buChar char="•"/>
              <a:tabLst>
                <a:tab pos="183515" algn="l"/>
                <a:tab pos="184150" algn="l"/>
              </a:tabLst>
            </a:pPr>
            <a:r>
              <a:rPr sz="1000" dirty="0">
                <a:latin typeface="微软雅黑" panose="020B0503020204020204" pitchFamily="34" charset="-122"/>
                <a:cs typeface="微软雅黑" panose="020B0503020204020204" pitchFamily="34" charset="-122"/>
              </a:rPr>
              <a:t>将元数据从存储库分发到最终用户</a:t>
            </a:r>
            <a:r>
              <a:rPr sz="1000" spc="-5" dirty="0">
                <a:latin typeface="微软雅黑" panose="020B0503020204020204" pitchFamily="34" charset="-122"/>
                <a:cs typeface="微软雅黑" panose="020B0503020204020204" pitchFamily="34" charset="-122"/>
              </a:rPr>
              <a:t>和 </a:t>
            </a:r>
            <a:r>
              <a:rPr sz="1000" dirty="0">
                <a:latin typeface="微软雅黑" panose="020B0503020204020204" pitchFamily="34" charset="-122"/>
                <a:cs typeface="微软雅黑" panose="020B0503020204020204" pitchFamily="34" charset="-122"/>
              </a:rPr>
              <a:t>其他需要使用元数据的应用或工具</a:t>
            </a:r>
            <a:r>
              <a:rPr sz="1000" spc="-5" dirty="0">
                <a:latin typeface="微软雅黑" panose="020B0503020204020204" pitchFamily="34" charset="-122"/>
                <a:cs typeface="微软雅黑" panose="020B0503020204020204" pitchFamily="34" charset="-122"/>
              </a:rPr>
              <a:t>；</a:t>
            </a:r>
            <a:endParaRPr sz="1000">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数据标准化治</a:t>
            </a:r>
            <a:r>
              <a:rPr lang="zh-CN" altLang="en-US" spc="-5" dirty="0"/>
              <a:t>理</a:t>
            </a:r>
            <a:endParaRPr lang="zh-CN" altLang="en-US" dirty="0"/>
          </a:p>
        </p:txBody>
      </p:sp>
      <p:sp>
        <p:nvSpPr>
          <p:cNvPr id="5" name="文本占位符 4"/>
          <p:cNvSpPr>
            <a:spLocks noGrp="1"/>
          </p:cNvSpPr>
          <p:nvPr>
            <p:ph type="body" sz="quarter" idx="16"/>
          </p:nvPr>
        </p:nvSpPr>
        <p:spPr/>
        <p:txBody>
          <a:bodyPr/>
          <a:lstStyle/>
          <a:p>
            <a:pPr marL="285750" indent="-285750">
              <a:buFont typeface="Arial" panose="020B0604020202020204" pitchFamily="34" charset="0"/>
              <a:buChar char="•"/>
            </a:pPr>
            <a:r>
              <a:rPr lang="zh-CN" altLang="en-US" dirty="0"/>
              <a:t>数据标准化治理旨在遵循国家及本地相关标准化规范的基础上，根据实际需要制订一套完整、统一的标准规范体系，实现信息高度共享、系统运行高度协调的保障。</a:t>
            </a:r>
            <a:endParaRPr lang="zh-CN" altLang="en-US" dirty="0"/>
          </a:p>
          <a:p>
            <a:pPr marL="285750" indent="-285750">
              <a:buFont typeface="Arial" panose="020B0604020202020204" pitchFamily="34" charset="0"/>
              <a:buChar char="•"/>
            </a:pPr>
            <a:r>
              <a:rPr lang="zh-CN" altLang="en-US" dirty="0"/>
              <a:t>标准规范包括技术标准、数据标准和管理制度三类：</a:t>
            </a:r>
            <a:endParaRPr lang="zh-CN" altLang="en-US" dirty="0"/>
          </a:p>
          <a:p>
            <a:endParaRPr lang="zh-CN" altLang="en-US" dirty="0"/>
          </a:p>
        </p:txBody>
      </p:sp>
      <p:sp>
        <p:nvSpPr>
          <p:cNvPr id="7" name="object 3"/>
          <p:cNvSpPr/>
          <p:nvPr/>
        </p:nvSpPr>
        <p:spPr>
          <a:xfrm>
            <a:off x="7618666" y="2827080"/>
            <a:ext cx="4573905" cy="0"/>
          </a:xfrm>
          <a:custGeom>
            <a:avLst/>
            <a:gdLst/>
            <a:ahLst/>
            <a:cxnLst/>
            <a:rect l="l" t="t" r="r" b="b"/>
            <a:pathLst>
              <a:path w="4573905">
                <a:moveTo>
                  <a:pt x="0" y="0"/>
                </a:moveTo>
                <a:lnTo>
                  <a:pt x="4573333" y="0"/>
                </a:lnTo>
              </a:path>
            </a:pathLst>
          </a:custGeom>
          <a:ln w="28575">
            <a:solidFill>
              <a:srgbClr val="006FC0"/>
            </a:solidFill>
          </a:ln>
        </p:spPr>
        <p:txBody>
          <a:bodyPr wrap="square" lIns="0" tIns="0" rIns="0" bIns="0" rtlCol="0"/>
          <a:lstStyle/>
          <a:p/>
        </p:txBody>
      </p:sp>
      <p:sp>
        <p:nvSpPr>
          <p:cNvPr id="8" name="object 4"/>
          <p:cNvSpPr/>
          <p:nvPr/>
        </p:nvSpPr>
        <p:spPr>
          <a:xfrm>
            <a:off x="7618666" y="4365545"/>
            <a:ext cx="4573905" cy="0"/>
          </a:xfrm>
          <a:custGeom>
            <a:avLst/>
            <a:gdLst/>
            <a:ahLst/>
            <a:cxnLst/>
            <a:rect l="l" t="t" r="r" b="b"/>
            <a:pathLst>
              <a:path w="4573905">
                <a:moveTo>
                  <a:pt x="0" y="0"/>
                </a:moveTo>
                <a:lnTo>
                  <a:pt x="4573333" y="0"/>
                </a:lnTo>
              </a:path>
            </a:pathLst>
          </a:custGeom>
          <a:ln w="28575">
            <a:solidFill>
              <a:srgbClr val="006FC0"/>
            </a:solidFill>
          </a:ln>
        </p:spPr>
        <p:txBody>
          <a:bodyPr wrap="square" lIns="0" tIns="0" rIns="0" bIns="0" rtlCol="0"/>
          <a:lstStyle/>
          <a:p/>
        </p:txBody>
      </p:sp>
      <p:sp>
        <p:nvSpPr>
          <p:cNvPr id="9" name="object 5"/>
          <p:cNvSpPr/>
          <p:nvPr/>
        </p:nvSpPr>
        <p:spPr>
          <a:xfrm>
            <a:off x="6647306" y="4865988"/>
            <a:ext cx="5544820" cy="0"/>
          </a:xfrm>
          <a:custGeom>
            <a:avLst/>
            <a:gdLst/>
            <a:ahLst/>
            <a:cxnLst/>
            <a:rect l="l" t="t" r="r" b="b"/>
            <a:pathLst>
              <a:path w="5544820">
                <a:moveTo>
                  <a:pt x="0" y="0"/>
                </a:moveTo>
                <a:lnTo>
                  <a:pt x="5544693" y="0"/>
                </a:lnTo>
              </a:path>
            </a:pathLst>
          </a:custGeom>
          <a:ln w="28575">
            <a:solidFill>
              <a:srgbClr val="00AFEF"/>
            </a:solidFill>
          </a:ln>
        </p:spPr>
        <p:txBody>
          <a:bodyPr wrap="square" lIns="0" tIns="0" rIns="0" bIns="0" rtlCol="0"/>
          <a:lstStyle/>
          <a:p/>
        </p:txBody>
      </p:sp>
      <p:sp>
        <p:nvSpPr>
          <p:cNvPr id="10" name="object 6"/>
          <p:cNvSpPr/>
          <p:nvPr/>
        </p:nvSpPr>
        <p:spPr>
          <a:xfrm>
            <a:off x="6647306" y="6404441"/>
            <a:ext cx="5544820" cy="0"/>
          </a:xfrm>
          <a:custGeom>
            <a:avLst/>
            <a:gdLst/>
            <a:ahLst/>
            <a:cxnLst/>
            <a:rect l="l" t="t" r="r" b="b"/>
            <a:pathLst>
              <a:path w="5544820">
                <a:moveTo>
                  <a:pt x="0" y="0"/>
                </a:moveTo>
                <a:lnTo>
                  <a:pt x="5544693" y="0"/>
                </a:lnTo>
              </a:path>
            </a:pathLst>
          </a:custGeom>
          <a:ln w="28575">
            <a:solidFill>
              <a:srgbClr val="00AFEF"/>
            </a:solidFill>
          </a:ln>
        </p:spPr>
        <p:txBody>
          <a:bodyPr wrap="square" lIns="0" tIns="0" rIns="0" bIns="0" rtlCol="0"/>
          <a:lstStyle/>
          <a:p/>
        </p:txBody>
      </p:sp>
      <p:sp>
        <p:nvSpPr>
          <p:cNvPr id="11" name="object 7"/>
          <p:cNvSpPr/>
          <p:nvPr/>
        </p:nvSpPr>
        <p:spPr>
          <a:xfrm>
            <a:off x="0" y="3140848"/>
            <a:ext cx="4570730" cy="0"/>
          </a:xfrm>
          <a:custGeom>
            <a:avLst/>
            <a:gdLst/>
            <a:ahLst/>
            <a:cxnLst/>
            <a:rect l="l" t="t" r="r" b="b"/>
            <a:pathLst>
              <a:path w="4570730">
                <a:moveTo>
                  <a:pt x="0" y="0"/>
                </a:moveTo>
                <a:lnTo>
                  <a:pt x="4570183" y="0"/>
                </a:lnTo>
              </a:path>
            </a:pathLst>
          </a:custGeom>
          <a:ln w="28575">
            <a:solidFill>
              <a:srgbClr val="D3A9B0"/>
            </a:solidFill>
          </a:ln>
        </p:spPr>
        <p:txBody>
          <a:bodyPr wrap="square" lIns="0" tIns="0" rIns="0" bIns="0" rtlCol="0"/>
          <a:lstStyle/>
          <a:p/>
        </p:txBody>
      </p:sp>
      <p:sp>
        <p:nvSpPr>
          <p:cNvPr id="12" name="object 8"/>
          <p:cNvSpPr/>
          <p:nvPr/>
        </p:nvSpPr>
        <p:spPr>
          <a:xfrm>
            <a:off x="0" y="4679313"/>
            <a:ext cx="4638675" cy="0"/>
          </a:xfrm>
          <a:custGeom>
            <a:avLst/>
            <a:gdLst/>
            <a:ahLst/>
            <a:cxnLst/>
            <a:rect l="l" t="t" r="r" b="b"/>
            <a:pathLst>
              <a:path w="4638675">
                <a:moveTo>
                  <a:pt x="0" y="0"/>
                </a:moveTo>
                <a:lnTo>
                  <a:pt x="4638116" y="0"/>
                </a:lnTo>
              </a:path>
            </a:pathLst>
          </a:custGeom>
          <a:ln w="28575">
            <a:solidFill>
              <a:srgbClr val="D3A9B0"/>
            </a:solidFill>
          </a:ln>
        </p:spPr>
        <p:txBody>
          <a:bodyPr wrap="square" lIns="0" tIns="0" rIns="0" bIns="0" rtlCol="0"/>
          <a:lstStyle/>
          <a:p/>
        </p:txBody>
      </p:sp>
      <p:sp>
        <p:nvSpPr>
          <p:cNvPr id="13" name="object 9"/>
          <p:cNvSpPr/>
          <p:nvPr/>
        </p:nvSpPr>
        <p:spPr>
          <a:xfrm>
            <a:off x="4020311" y="2943831"/>
            <a:ext cx="1944370" cy="1950720"/>
          </a:xfrm>
          <a:custGeom>
            <a:avLst/>
            <a:gdLst/>
            <a:ahLst/>
            <a:cxnLst/>
            <a:rect l="l" t="t" r="r" b="b"/>
            <a:pathLst>
              <a:path w="1944370" h="1950720">
                <a:moveTo>
                  <a:pt x="972108" y="1950605"/>
                </a:moveTo>
                <a:lnTo>
                  <a:pt x="923587" y="1949412"/>
                </a:lnTo>
                <a:lnTo>
                  <a:pt x="875681" y="1945868"/>
                </a:lnTo>
                <a:lnTo>
                  <a:pt x="828446" y="1940031"/>
                </a:lnTo>
                <a:lnTo>
                  <a:pt x="781938" y="1931955"/>
                </a:lnTo>
                <a:lnTo>
                  <a:pt x="736212" y="1921697"/>
                </a:lnTo>
                <a:lnTo>
                  <a:pt x="691325" y="1909312"/>
                </a:lnTo>
                <a:lnTo>
                  <a:pt x="647332" y="1894857"/>
                </a:lnTo>
                <a:lnTo>
                  <a:pt x="604288" y="1878388"/>
                </a:lnTo>
                <a:lnTo>
                  <a:pt x="562250" y="1859959"/>
                </a:lnTo>
                <a:lnTo>
                  <a:pt x="521274" y="1839628"/>
                </a:lnTo>
                <a:lnTo>
                  <a:pt x="481414" y="1817449"/>
                </a:lnTo>
                <a:lnTo>
                  <a:pt x="442727" y="1793480"/>
                </a:lnTo>
                <a:lnTo>
                  <a:pt x="405269" y="1767775"/>
                </a:lnTo>
                <a:lnTo>
                  <a:pt x="369094" y="1740391"/>
                </a:lnTo>
                <a:lnTo>
                  <a:pt x="334260" y="1711383"/>
                </a:lnTo>
                <a:lnTo>
                  <a:pt x="300822" y="1680807"/>
                </a:lnTo>
                <a:lnTo>
                  <a:pt x="268835" y="1648720"/>
                </a:lnTo>
                <a:lnTo>
                  <a:pt x="238355" y="1615176"/>
                </a:lnTo>
                <a:lnTo>
                  <a:pt x="209439" y="1580233"/>
                </a:lnTo>
                <a:lnTo>
                  <a:pt x="182142" y="1543945"/>
                </a:lnTo>
                <a:lnTo>
                  <a:pt x="156519" y="1506369"/>
                </a:lnTo>
                <a:lnTo>
                  <a:pt x="132627" y="1467561"/>
                </a:lnTo>
                <a:lnTo>
                  <a:pt x="110521" y="1427576"/>
                </a:lnTo>
                <a:lnTo>
                  <a:pt x="90258" y="1386471"/>
                </a:lnTo>
                <a:lnTo>
                  <a:pt x="71892" y="1344300"/>
                </a:lnTo>
                <a:lnTo>
                  <a:pt x="55481" y="1301121"/>
                </a:lnTo>
                <a:lnTo>
                  <a:pt x="41079" y="1256989"/>
                </a:lnTo>
                <a:lnTo>
                  <a:pt x="28743" y="1211959"/>
                </a:lnTo>
                <a:lnTo>
                  <a:pt x="18529" y="1166088"/>
                </a:lnTo>
                <a:lnTo>
                  <a:pt x="10492" y="1119432"/>
                </a:lnTo>
                <a:lnTo>
                  <a:pt x="4709" y="1072309"/>
                </a:lnTo>
                <a:lnTo>
                  <a:pt x="1183" y="1024276"/>
                </a:lnTo>
                <a:lnTo>
                  <a:pt x="0" y="975626"/>
                </a:lnTo>
                <a:lnTo>
                  <a:pt x="1183" y="926921"/>
                </a:lnTo>
                <a:lnTo>
                  <a:pt x="4709" y="878835"/>
                </a:lnTo>
                <a:lnTo>
                  <a:pt x="10563" y="831185"/>
                </a:lnTo>
                <a:lnTo>
                  <a:pt x="18614" y="784529"/>
                </a:lnTo>
                <a:lnTo>
                  <a:pt x="28840" y="738658"/>
                </a:lnTo>
                <a:lnTo>
                  <a:pt x="41184" y="693628"/>
                </a:lnTo>
                <a:lnTo>
                  <a:pt x="55590" y="649495"/>
                </a:lnTo>
                <a:lnTo>
                  <a:pt x="72005" y="606315"/>
                </a:lnTo>
                <a:lnTo>
                  <a:pt x="90371" y="564144"/>
                </a:lnTo>
                <a:lnTo>
                  <a:pt x="110633" y="523038"/>
                </a:lnTo>
                <a:lnTo>
                  <a:pt x="132737" y="483053"/>
                </a:lnTo>
                <a:lnTo>
                  <a:pt x="156625" y="444244"/>
                </a:lnTo>
                <a:lnTo>
                  <a:pt x="182243" y="406668"/>
                </a:lnTo>
                <a:lnTo>
                  <a:pt x="209535" y="370380"/>
                </a:lnTo>
                <a:lnTo>
                  <a:pt x="238445" y="335436"/>
                </a:lnTo>
                <a:lnTo>
                  <a:pt x="268918" y="301892"/>
                </a:lnTo>
                <a:lnTo>
                  <a:pt x="300897" y="269804"/>
                </a:lnTo>
                <a:lnTo>
                  <a:pt x="334329" y="239228"/>
                </a:lnTo>
                <a:lnTo>
                  <a:pt x="369155" y="210219"/>
                </a:lnTo>
                <a:lnTo>
                  <a:pt x="405322" y="182834"/>
                </a:lnTo>
                <a:lnTo>
                  <a:pt x="442774" y="157129"/>
                </a:lnTo>
                <a:lnTo>
                  <a:pt x="481454" y="133159"/>
                </a:lnTo>
                <a:lnTo>
                  <a:pt x="521307" y="110980"/>
                </a:lnTo>
                <a:lnTo>
                  <a:pt x="562278" y="90648"/>
                </a:lnTo>
                <a:lnTo>
                  <a:pt x="604310" y="72219"/>
                </a:lnTo>
                <a:lnTo>
                  <a:pt x="647349" y="55749"/>
                </a:lnTo>
                <a:lnTo>
                  <a:pt x="691338" y="41293"/>
                </a:lnTo>
                <a:lnTo>
                  <a:pt x="736221" y="28909"/>
                </a:lnTo>
                <a:lnTo>
                  <a:pt x="781943" y="18650"/>
                </a:lnTo>
                <a:lnTo>
                  <a:pt x="828449" y="10574"/>
                </a:lnTo>
                <a:lnTo>
                  <a:pt x="875682" y="4737"/>
                </a:lnTo>
                <a:lnTo>
                  <a:pt x="923587" y="1193"/>
                </a:lnTo>
                <a:lnTo>
                  <a:pt x="972108" y="0"/>
                </a:lnTo>
                <a:lnTo>
                  <a:pt x="1020631" y="1193"/>
                </a:lnTo>
                <a:lnTo>
                  <a:pt x="1068538" y="4737"/>
                </a:lnTo>
                <a:lnTo>
                  <a:pt x="1115774" y="10575"/>
                </a:lnTo>
                <a:lnTo>
                  <a:pt x="1162283" y="18651"/>
                </a:lnTo>
                <a:lnTo>
                  <a:pt x="1208010" y="28910"/>
                </a:lnTo>
                <a:lnTo>
                  <a:pt x="1252898" y="41295"/>
                </a:lnTo>
                <a:lnTo>
                  <a:pt x="1296892" y="55752"/>
                </a:lnTo>
                <a:lnTo>
                  <a:pt x="1339937" y="72223"/>
                </a:lnTo>
                <a:lnTo>
                  <a:pt x="1381976" y="90654"/>
                </a:lnTo>
                <a:lnTo>
                  <a:pt x="1422953" y="110988"/>
                </a:lnTo>
                <a:lnTo>
                  <a:pt x="1462814" y="133170"/>
                </a:lnTo>
                <a:lnTo>
                  <a:pt x="1501503" y="157144"/>
                </a:lnTo>
                <a:lnTo>
                  <a:pt x="1538963" y="182854"/>
                </a:lnTo>
                <a:lnTo>
                  <a:pt x="1575138" y="210243"/>
                </a:lnTo>
                <a:lnTo>
                  <a:pt x="1609974" y="239257"/>
                </a:lnTo>
                <a:lnTo>
                  <a:pt x="1643415" y="269840"/>
                </a:lnTo>
                <a:lnTo>
                  <a:pt x="1675403" y="301935"/>
                </a:lnTo>
                <a:lnTo>
                  <a:pt x="1705885" y="335487"/>
                </a:lnTo>
                <a:lnTo>
                  <a:pt x="1734804" y="370440"/>
                </a:lnTo>
                <a:lnTo>
                  <a:pt x="1762104" y="406738"/>
                </a:lnTo>
                <a:lnTo>
                  <a:pt x="1787729" y="444326"/>
                </a:lnTo>
                <a:lnTo>
                  <a:pt x="1811625" y="483147"/>
                </a:lnTo>
                <a:lnTo>
                  <a:pt x="1833734" y="523146"/>
                </a:lnTo>
                <a:lnTo>
                  <a:pt x="1854001" y="564267"/>
                </a:lnTo>
                <a:lnTo>
                  <a:pt x="1872370" y="606453"/>
                </a:lnTo>
                <a:lnTo>
                  <a:pt x="1888786" y="649650"/>
                </a:lnTo>
                <a:lnTo>
                  <a:pt x="1903192" y="693802"/>
                </a:lnTo>
                <a:lnTo>
                  <a:pt x="1915533" y="738852"/>
                </a:lnTo>
                <a:lnTo>
                  <a:pt x="1925752" y="784744"/>
                </a:lnTo>
                <a:lnTo>
                  <a:pt x="1933794" y="831424"/>
                </a:lnTo>
                <a:lnTo>
                  <a:pt x="1939584" y="878571"/>
                </a:lnTo>
                <a:lnTo>
                  <a:pt x="1943116" y="926631"/>
                </a:lnTo>
                <a:lnTo>
                  <a:pt x="1944306" y="975309"/>
                </a:lnTo>
                <a:lnTo>
                  <a:pt x="1943116" y="1023986"/>
                </a:lnTo>
                <a:lnTo>
                  <a:pt x="1939584" y="1072046"/>
                </a:lnTo>
                <a:lnTo>
                  <a:pt x="1933724" y="1119670"/>
                </a:lnTo>
                <a:lnTo>
                  <a:pt x="1925667" y="1166304"/>
                </a:lnTo>
                <a:lnTo>
                  <a:pt x="1915436" y="1212153"/>
                </a:lnTo>
                <a:lnTo>
                  <a:pt x="1903087" y="1257162"/>
                </a:lnTo>
                <a:lnTo>
                  <a:pt x="1888676" y="1301276"/>
                </a:lnTo>
                <a:lnTo>
                  <a:pt x="1872257" y="1344438"/>
                </a:lnTo>
                <a:lnTo>
                  <a:pt x="1853887" y="1386593"/>
                </a:lnTo>
                <a:lnTo>
                  <a:pt x="1833621" y="1427684"/>
                </a:lnTo>
                <a:lnTo>
                  <a:pt x="1811515" y="1467655"/>
                </a:lnTo>
                <a:lnTo>
                  <a:pt x="1787623" y="1506451"/>
                </a:lnTo>
                <a:lnTo>
                  <a:pt x="1762003" y="1544016"/>
                </a:lnTo>
                <a:lnTo>
                  <a:pt x="1734708" y="1580294"/>
                </a:lnTo>
                <a:lnTo>
                  <a:pt x="1705796" y="1615228"/>
                </a:lnTo>
                <a:lnTo>
                  <a:pt x="1675321" y="1648763"/>
                </a:lnTo>
                <a:lnTo>
                  <a:pt x="1643339" y="1680843"/>
                </a:lnTo>
                <a:lnTo>
                  <a:pt x="1609906" y="1711412"/>
                </a:lnTo>
                <a:lnTo>
                  <a:pt x="1575077" y="1740415"/>
                </a:lnTo>
                <a:lnTo>
                  <a:pt x="1538909" y="1767794"/>
                </a:lnTo>
                <a:lnTo>
                  <a:pt x="1501456" y="1793495"/>
                </a:lnTo>
                <a:lnTo>
                  <a:pt x="1462774" y="1817461"/>
                </a:lnTo>
                <a:lnTo>
                  <a:pt x="1422920" y="1839637"/>
                </a:lnTo>
                <a:lnTo>
                  <a:pt x="1381948" y="1859966"/>
                </a:lnTo>
                <a:lnTo>
                  <a:pt x="1339914" y="1878392"/>
                </a:lnTo>
                <a:lnTo>
                  <a:pt x="1296875" y="1894860"/>
                </a:lnTo>
                <a:lnTo>
                  <a:pt x="1252885" y="1909314"/>
                </a:lnTo>
                <a:lnTo>
                  <a:pt x="1208001" y="1921698"/>
                </a:lnTo>
                <a:lnTo>
                  <a:pt x="1162277" y="1931955"/>
                </a:lnTo>
                <a:lnTo>
                  <a:pt x="1115771" y="1940031"/>
                </a:lnTo>
                <a:lnTo>
                  <a:pt x="1068537" y="1945868"/>
                </a:lnTo>
                <a:lnTo>
                  <a:pt x="1020630" y="1949412"/>
                </a:lnTo>
                <a:lnTo>
                  <a:pt x="972108" y="1950605"/>
                </a:lnTo>
                <a:close/>
              </a:path>
            </a:pathLst>
          </a:custGeom>
          <a:solidFill>
            <a:srgbClr val="00AFEF"/>
          </a:solidFill>
        </p:spPr>
        <p:txBody>
          <a:bodyPr wrap="square" lIns="0" tIns="0" rIns="0" bIns="0" rtlCol="0"/>
          <a:lstStyle/>
          <a:p/>
        </p:txBody>
      </p:sp>
      <p:sp>
        <p:nvSpPr>
          <p:cNvPr id="14" name="object 10"/>
          <p:cNvSpPr/>
          <p:nvPr/>
        </p:nvSpPr>
        <p:spPr>
          <a:xfrm>
            <a:off x="3931920" y="2864849"/>
            <a:ext cx="2240279" cy="2240279"/>
          </a:xfrm>
          <a:prstGeom prst="rect">
            <a:avLst/>
          </a:prstGeom>
          <a:blipFill>
            <a:blip r:embed="rId1" cstate="email">
              <a:duotone>
                <a:schemeClr val="accent2">
                  <a:shade val="45000"/>
                  <a:satMod val="135000"/>
                </a:schemeClr>
                <a:prstClr val="white"/>
              </a:duotone>
            </a:blip>
            <a:stretch>
              <a:fillRect/>
            </a:stretch>
          </a:blipFill>
        </p:spPr>
        <p:txBody>
          <a:bodyPr wrap="square" lIns="0" tIns="0" rIns="0" bIns="0" rtlCol="0"/>
          <a:lstStyle/>
          <a:p/>
        </p:txBody>
      </p:sp>
      <p:sp>
        <p:nvSpPr>
          <p:cNvPr id="15" name="object 11"/>
          <p:cNvSpPr/>
          <p:nvPr/>
        </p:nvSpPr>
        <p:spPr>
          <a:xfrm>
            <a:off x="4116323" y="3040668"/>
            <a:ext cx="1751761" cy="1756943"/>
          </a:xfrm>
          <a:prstGeom prst="rect">
            <a:avLst/>
          </a:prstGeom>
          <a:blipFill>
            <a:blip r:embed="rId2" cstate="email"/>
            <a:stretch>
              <a:fillRect/>
            </a:stretch>
          </a:blipFill>
        </p:spPr>
        <p:txBody>
          <a:bodyPr wrap="square" lIns="0" tIns="0" rIns="0" bIns="0" rtlCol="0"/>
          <a:lstStyle/>
          <a:p/>
        </p:txBody>
      </p:sp>
      <p:sp>
        <p:nvSpPr>
          <p:cNvPr id="16" name="object 12"/>
          <p:cNvSpPr txBox="1"/>
          <p:nvPr/>
        </p:nvSpPr>
        <p:spPr>
          <a:xfrm>
            <a:off x="4359783" y="4141492"/>
            <a:ext cx="1244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85858"/>
                </a:solidFill>
                <a:latin typeface="微软雅黑" panose="020B0503020204020204" pitchFamily="34" charset="-122"/>
                <a:cs typeface="微软雅黑" panose="020B0503020204020204" pitchFamily="34" charset="-122"/>
              </a:rPr>
              <a:t>技术标准</a:t>
            </a:r>
            <a:endParaRPr sz="2400">
              <a:latin typeface="微软雅黑" panose="020B0503020204020204" pitchFamily="34" charset="-122"/>
              <a:cs typeface="微软雅黑" panose="020B0503020204020204" pitchFamily="34" charset="-122"/>
            </a:endParaRPr>
          </a:p>
        </p:txBody>
      </p:sp>
      <p:sp>
        <p:nvSpPr>
          <p:cNvPr id="17" name="object 13"/>
          <p:cNvSpPr/>
          <p:nvPr/>
        </p:nvSpPr>
        <p:spPr>
          <a:xfrm>
            <a:off x="4671288" y="3359705"/>
            <a:ext cx="615315" cy="615315"/>
          </a:xfrm>
          <a:custGeom>
            <a:avLst/>
            <a:gdLst/>
            <a:ahLst/>
            <a:cxnLst/>
            <a:rect l="l" t="t" r="r" b="b"/>
            <a:pathLst>
              <a:path w="615314" h="615314">
                <a:moveTo>
                  <a:pt x="261340" y="525729"/>
                </a:moveTo>
                <a:lnTo>
                  <a:pt x="214420" y="521501"/>
                </a:lnTo>
                <a:lnTo>
                  <a:pt x="170237" y="509309"/>
                </a:lnTo>
                <a:lnTo>
                  <a:pt x="129532" y="489890"/>
                </a:lnTo>
                <a:lnTo>
                  <a:pt x="93050" y="463981"/>
                </a:lnTo>
                <a:lnTo>
                  <a:pt x="61534" y="432317"/>
                </a:lnTo>
                <a:lnTo>
                  <a:pt x="35728" y="395637"/>
                </a:lnTo>
                <a:lnTo>
                  <a:pt x="16373" y="354672"/>
                </a:lnTo>
                <a:lnTo>
                  <a:pt x="4217" y="310174"/>
                </a:lnTo>
                <a:lnTo>
                  <a:pt x="0" y="262864"/>
                </a:lnTo>
                <a:lnTo>
                  <a:pt x="4217" y="215812"/>
                </a:lnTo>
                <a:lnTo>
                  <a:pt x="16374" y="171445"/>
                </a:lnTo>
                <a:lnTo>
                  <a:pt x="35728" y="130525"/>
                </a:lnTo>
                <a:lnTo>
                  <a:pt x="61534" y="93813"/>
                </a:lnTo>
                <a:lnTo>
                  <a:pt x="93050" y="62069"/>
                </a:lnTo>
                <a:lnTo>
                  <a:pt x="129532" y="36055"/>
                </a:lnTo>
                <a:lnTo>
                  <a:pt x="170237" y="16532"/>
                </a:lnTo>
                <a:lnTo>
                  <a:pt x="214420" y="4259"/>
                </a:lnTo>
                <a:lnTo>
                  <a:pt x="261340" y="0"/>
                </a:lnTo>
                <a:lnTo>
                  <a:pt x="308547" y="4259"/>
                </a:lnTo>
                <a:lnTo>
                  <a:pt x="352955" y="16532"/>
                </a:lnTo>
                <a:lnTo>
                  <a:pt x="388908" y="33705"/>
                </a:lnTo>
                <a:lnTo>
                  <a:pt x="261340" y="33705"/>
                </a:lnTo>
                <a:lnTo>
                  <a:pt x="215417" y="38378"/>
                </a:lnTo>
                <a:lnTo>
                  <a:pt x="172659" y="51773"/>
                </a:lnTo>
                <a:lnTo>
                  <a:pt x="133977" y="72954"/>
                </a:lnTo>
                <a:lnTo>
                  <a:pt x="100283" y="100984"/>
                </a:lnTo>
                <a:lnTo>
                  <a:pt x="72490" y="134926"/>
                </a:lnTo>
                <a:lnTo>
                  <a:pt x="51509" y="173844"/>
                </a:lnTo>
                <a:lnTo>
                  <a:pt x="38251" y="216802"/>
                </a:lnTo>
                <a:lnTo>
                  <a:pt x="33629" y="262864"/>
                </a:lnTo>
                <a:lnTo>
                  <a:pt x="38251" y="309203"/>
                </a:lnTo>
                <a:lnTo>
                  <a:pt x="51509" y="352293"/>
                </a:lnTo>
                <a:lnTo>
                  <a:pt x="72490" y="391231"/>
                </a:lnTo>
                <a:lnTo>
                  <a:pt x="100283" y="425113"/>
                </a:lnTo>
                <a:lnTo>
                  <a:pt x="133977" y="453037"/>
                </a:lnTo>
                <a:lnTo>
                  <a:pt x="172659" y="474101"/>
                </a:lnTo>
                <a:lnTo>
                  <a:pt x="215417" y="487402"/>
                </a:lnTo>
                <a:lnTo>
                  <a:pt x="261340" y="492036"/>
                </a:lnTo>
                <a:lnTo>
                  <a:pt x="601162" y="492036"/>
                </a:lnTo>
                <a:lnTo>
                  <a:pt x="604264" y="496849"/>
                </a:lnTo>
                <a:lnTo>
                  <a:pt x="380479" y="496849"/>
                </a:lnTo>
                <a:lnTo>
                  <a:pt x="352946" y="509077"/>
                </a:lnTo>
                <a:lnTo>
                  <a:pt x="323791" y="518147"/>
                </a:lnTo>
                <a:lnTo>
                  <a:pt x="293195" y="523788"/>
                </a:lnTo>
                <a:lnTo>
                  <a:pt x="261340" y="525729"/>
                </a:lnTo>
                <a:close/>
              </a:path>
              <a:path w="615314" h="615314">
                <a:moveTo>
                  <a:pt x="601162" y="492036"/>
                </a:moveTo>
                <a:lnTo>
                  <a:pt x="261340" y="492036"/>
                </a:lnTo>
                <a:lnTo>
                  <a:pt x="307578" y="487402"/>
                </a:lnTo>
                <a:lnTo>
                  <a:pt x="350574" y="474101"/>
                </a:lnTo>
                <a:lnTo>
                  <a:pt x="389427" y="453037"/>
                </a:lnTo>
                <a:lnTo>
                  <a:pt x="423237" y="425113"/>
                </a:lnTo>
                <a:lnTo>
                  <a:pt x="451101" y="391231"/>
                </a:lnTo>
                <a:lnTo>
                  <a:pt x="472120" y="352293"/>
                </a:lnTo>
                <a:lnTo>
                  <a:pt x="485392" y="309203"/>
                </a:lnTo>
                <a:lnTo>
                  <a:pt x="490016" y="262864"/>
                </a:lnTo>
                <a:lnTo>
                  <a:pt x="485392" y="216802"/>
                </a:lnTo>
                <a:lnTo>
                  <a:pt x="472120" y="173844"/>
                </a:lnTo>
                <a:lnTo>
                  <a:pt x="451101" y="134926"/>
                </a:lnTo>
                <a:lnTo>
                  <a:pt x="423237" y="100984"/>
                </a:lnTo>
                <a:lnTo>
                  <a:pt x="389427" y="72954"/>
                </a:lnTo>
                <a:lnTo>
                  <a:pt x="350574" y="51773"/>
                </a:lnTo>
                <a:lnTo>
                  <a:pt x="307578" y="38378"/>
                </a:lnTo>
                <a:lnTo>
                  <a:pt x="261340" y="33705"/>
                </a:lnTo>
                <a:lnTo>
                  <a:pt x="388908" y="33705"/>
                </a:lnTo>
                <a:lnTo>
                  <a:pt x="430430" y="62069"/>
                </a:lnTo>
                <a:lnTo>
                  <a:pt x="462026" y="93813"/>
                </a:lnTo>
                <a:lnTo>
                  <a:pt x="487882" y="130525"/>
                </a:lnTo>
                <a:lnTo>
                  <a:pt x="507260" y="171445"/>
                </a:lnTo>
                <a:lnTo>
                  <a:pt x="519427" y="215812"/>
                </a:lnTo>
                <a:lnTo>
                  <a:pt x="523646" y="262864"/>
                </a:lnTo>
                <a:lnTo>
                  <a:pt x="521708" y="294791"/>
                </a:lnTo>
                <a:lnTo>
                  <a:pt x="516075" y="325453"/>
                </a:lnTo>
                <a:lnTo>
                  <a:pt x="507018" y="354677"/>
                </a:lnTo>
                <a:lnTo>
                  <a:pt x="494817" y="382270"/>
                </a:lnTo>
                <a:lnTo>
                  <a:pt x="591858" y="477596"/>
                </a:lnTo>
                <a:lnTo>
                  <a:pt x="601162" y="492036"/>
                </a:lnTo>
                <a:close/>
              </a:path>
              <a:path w="615314" h="615314">
                <a:moveTo>
                  <a:pt x="422757" y="386118"/>
                </a:moveTo>
                <a:lnTo>
                  <a:pt x="100888" y="386118"/>
                </a:lnTo>
                <a:lnTo>
                  <a:pt x="96075" y="382270"/>
                </a:lnTo>
                <a:lnTo>
                  <a:pt x="96075" y="144437"/>
                </a:lnTo>
                <a:lnTo>
                  <a:pt x="100888" y="139623"/>
                </a:lnTo>
                <a:lnTo>
                  <a:pt x="112407" y="139623"/>
                </a:lnTo>
                <a:lnTo>
                  <a:pt x="116255" y="144437"/>
                </a:lnTo>
                <a:lnTo>
                  <a:pt x="117221" y="365899"/>
                </a:lnTo>
                <a:lnTo>
                  <a:pt x="422757" y="365899"/>
                </a:lnTo>
                <a:lnTo>
                  <a:pt x="427558" y="370713"/>
                </a:lnTo>
                <a:lnTo>
                  <a:pt x="427558" y="382270"/>
                </a:lnTo>
                <a:lnTo>
                  <a:pt x="422757" y="386118"/>
                </a:lnTo>
                <a:close/>
              </a:path>
              <a:path w="615314" h="615314">
                <a:moveTo>
                  <a:pt x="332621" y="225310"/>
                </a:moveTo>
                <a:lnTo>
                  <a:pt x="303618" y="225310"/>
                </a:lnTo>
                <a:lnTo>
                  <a:pt x="351663" y="170434"/>
                </a:lnTo>
                <a:lnTo>
                  <a:pt x="343014" y="162725"/>
                </a:lnTo>
                <a:lnTo>
                  <a:pt x="340131" y="160807"/>
                </a:lnTo>
                <a:lnTo>
                  <a:pt x="341083" y="156946"/>
                </a:lnTo>
                <a:lnTo>
                  <a:pt x="344932" y="155994"/>
                </a:lnTo>
                <a:lnTo>
                  <a:pt x="358381" y="152133"/>
                </a:lnTo>
                <a:lnTo>
                  <a:pt x="362229" y="150215"/>
                </a:lnTo>
                <a:lnTo>
                  <a:pt x="368947" y="148285"/>
                </a:lnTo>
                <a:lnTo>
                  <a:pt x="372795" y="147320"/>
                </a:lnTo>
                <a:lnTo>
                  <a:pt x="386245" y="143471"/>
                </a:lnTo>
                <a:lnTo>
                  <a:pt x="390093" y="141541"/>
                </a:lnTo>
                <a:lnTo>
                  <a:pt x="392976" y="144437"/>
                </a:lnTo>
                <a:lnTo>
                  <a:pt x="392010" y="148285"/>
                </a:lnTo>
                <a:lnTo>
                  <a:pt x="389128" y="160807"/>
                </a:lnTo>
                <a:lnTo>
                  <a:pt x="388162" y="165620"/>
                </a:lnTo>
                <a:lnTo>
                  <a:pt x="386245" y="172351"/>
                </a:lnTo>
                <a:lnTo>
                  <a:pt x="386245" y="176212"/>
                </a:lnTo>
                <a:lnTo>
                  <a:pt x="384249" y="184873"/>
                </a:lnTo>
                <a:lnTo>
                  <a:pt x="367995" y="184873"/>
                </a:lnTo>
                <a:lnTo>
                  <a:pt x="332621" y="225310"/>
                </a:lnTo>
                <a:close/>
              </a:path>
              <a:path w="615314" h="615314">
                <a:moveTo>
                  <a:pt x="163334" y="269608"/>
                </a:moveTo>
                <a:lnTo>
                  <a:pt x="147002" y="256133"/>
                </a:lnTo>
                <a:lnTo>
                  <a:pt x="230593" y="160807"/>
                </a:lnTo>
                <a:lnTo>
                  <a:pt x="265474" y="191617"/>
                </a:lnTo>
                <a:lnTo>
                  <a:pt x="232511" y="191617"/>
                </a:lnTo>
                <a:lnTo>
                  <a:pt x="163334" y="269608"/>
                </a:lnTo>
                <a:close/>
              </a:path>
              <a:path w="615314" h="615314">
                <a:moveTo>
                  <a:pt x="379514" y="194500"/>
                </a:moveTo>
                <a:lnTo>
                  <a:pt x="375678" y="191617"/>
                </a:lnTo>
                <a:lnTo>
                  <a:pt x="367995" y="184873"/>
                </a:lnTo>
                <a:lnTo>
                  <a:pt x="384249" y="184873"/>
                </a:lnTo>
                <a:lnTo>
                  <a:pt x="383362" y="188722"/>
                </a:lnTo>
                <a:lnTo>
                  <a:pt x="382397" y="192582"/>
                </a:lnTo>
                <a:lnTo>
                  <a:pt x="379514" y="194500"/>
                </a:lnTo>
                <a:close/>
              </a:path>
              <a:path w="615314" h="615314">
                <a:moveTo>
                  <a:pt x="305536" y="256133"/>
                </a:moveTo>
                <a:lnTo>
                  <a:pt x="232511" y="191617"/>
                </a:lnTo>
                <a:lnTo>
                  <a:pt x="265474" y="191617"/>
                </a:lnTo>
                <a:lnTo>
                  <a:pt x="303618" y="225310"/>
                </a:lnTo>
                <a:lnTo>
                  <a:pt x="332621" y="225310"/>
                </a:lnTo>
                <a:lnTo>
                  <a:pt x="306501" y="255168"/>
                </a:lnTo>
                <a:lnTo>
                  <a:pt x="305536" y="256133"/>
                </a:lnTo>
                <a:close/>
              </a:path>
              <a:path w="615314" h="615314">
                <a:moveTo>
                  <a:pt x="392976" y="365899"/>
                </a:moveTo>
                <a:lnTo>
                  <a:pt x="353580" y="365899"/>
                </a:lnTo>
                <a:lnTo>
                  <a:pt x="353580" y="216649"/>
                </a:lnTo>
                <a:lnTo>
                  <a:pt x="357416" y="211836"/>
                </a:lnTo>
                <a:lnTo>
                  <a:pt x="389128" y="211836"/>
                </a:lnTo>
                <a:lnTo>
                  <a:pt x="392976" y="216649"/>
                </a:lnTo>
                <a:lnTo>
                  <a:pt x="392976" y="365899"/>
                </a:lnTo>
                <a:close/>
              </a:path>
              <a:path w="615314" h="615314">
                <a:moveTo>
                  <a:pt x="255574" y="365899"/>
                </a:moveTo>
                <a:lnTo>
                  <a:pt x="215226" y="365899"/>
                </a:lnTo>
                <a:lnTo>
                  <a:pt x="215226" y="240715"/>
                </a:lnTo>
                <a:lnTo>
                  <a:pt x="220027" y="235902"/>
                </a:lnTo>
                <a:lnTo>
                  <a:pt x="250774" y="235902"/>
                </a:lnTo>
                <a:lnTo>
                  <a:pt x="255574" y="240715"/>
                </a:lnTo>
                <a:lnTo>
                  <a:pt x="255574" y="365899"/>
                </a:lnTo>
                <a:close/>
              </a:path>
              <a:path w="615314" h="615314">
                <a:moveTo>
                  <a:pt x="324751" y="365899"/>
                </a:moveTo>
                <a:lnTo>
                  <a:pt x="284403" y="365899"/>
                </a:lnTo>
                <a:lnTo>
                  <a:pt x="284403" y="275386"/>
                </a:lnTo>
                <a:lnTo>
                  <a:pt x="288239" y="271538"/>
                </a:lnTo>
                <a:lnTo>
                  <a:pt x="319951" y="271538"/>
                </a:lnTo>
                <a:lnTo>
                  <a:pt x="324751" y="275386"/>
                </a:lnTo>
                <a:lnTo>
                  <a:pt x="324751" y="365899"/>
                </a:lnTo>
                <a:close/>
              </a:path>
              <a:path w="615314" h="615314">
                <a:moveTo>
                  <a:pt x="186397" y="365899"/>
                </a:moveTo>
                <a:lnTo>
                  <a:pt x="146037" y="365899"/>
                </a:lnTo>
                <a:lnTo>
                  <a:pt x="146037" y="312940"/>
                </a:lnTo>
                <a:lnTo>
                  <a:pt x="150850" y="308127"/>
                </a:lnTo>
                <a:lnTo>
                  <a:pt x="181597" y="308127"/>
                </a:lnTo>
                <a:lnTo>
                  <a:pt x="186397" y="312940"/>
                </a:lnTo>
                <a:lnTo>
                  <a:pt x="186397" y="365899"/>
                </a:lnTo>
                <a:close/>
              </a:path>
              <a:path w="615314" h="615314">
                <a:moveTo>
                  <a:pt x="534212" y="615276"/>
                </a:moveTo>
                <a:lnTo>
                  <a:pt x="490028" y="602284"/>
                </a:lnTo>
                <a:lnTo>
                  <a:pt x="380479" y="496849"/>
                </a:lnTo>
                <a:lnTo>
                  <a:pt x="604264" y="496849"/>
                </a:lnTo>
                <a:lnTo>
                  <a:pt x="609153" y="504436"/>
                </a:lnTo>
                <a:lnTo>
                  <a:pt x="614918" y="534885"/>
                </a:lnTo>
                <a:lnTo>
                  <a:pt x="609153" y="565335"/>
                </a:lnTo>
                <a:lnTo>
                  <a:pt x="578932" y="602284"/>
                </a:lnTo>
                <a:lnTo>
                  <a:pt x="534212" y="615276"/>
                </a:lnTo>
                <a:close/>
              </a:path>
            </a:pathLst>
          </a:custGeom>
          <a:solidFill>
            <a:srgbClr val="AE0B2A"/>
          </a:solidFill>
        </p:spPr>
        <p:txBody>
          <a:bodyPr wrap="square" lIns="0" tIns="0" rIns="0" bIns="0" rtlCol="0"/>
          <a:lstStyle/>
          <a:p/>
        </p:txBody>
      </p:sp>
      <p:sp>
        <p:nvSpPr>
          <p:cNvPr id="18" name="object 14"/>
          <p:cNvSpPr/>
          <p:nvPr/>
        </p:nvSpPr>
        <p:spPr>
          <a:xfrm>
            <a:off x="5158740" y="4659918"/>
            <a:ext cx="1945005" cy="1950720"/>
          </a:xfrm>
          <a:custGeom>
            <a:avLst/>
            <a:gdLst/>
            <a:ahLst/>
            <a:cxnLst/>
            <a:rect l="l" t="t" r="r" b="b"/>
            <a:pathLst>
              <a:path w="1945004" h="1950720">
                <a:moveTo>
                  <a:pt x="972705" y="1950593"/>
                </a:moveTo>
                <a:lnTo>
                  <a:pt x="924183" y="1949399"/>
                </a:lnTo>
                <a:lnTo>
                  <a:pt x="876275" y="1945855"/>
                </a:lnTo>
                <a:lnTo>
                  <a:pt x="829039" y="1940018"/>
                </a:lnTo>
                <a:lnTo>
                  <a:pt x="782530" y="1931942"/>
                </a:lnTo>
                <a:lnTo>
                  <a:pt x="736803" y="1921684"/>
                </a:lnTo>
                <a:lnTo>
                  <a:pt x="691913" y="1909300"/>
                </a:lnTo>
                <a:lnTo>
                  <a:pt x="647918" y="1894845"/>
                </a:lnTo>
                <a:lnTo>
                  <a:pt x="604871" y="1878375"/>
                </a:lnTo>
                <a:lnTo>
                  <a:pt x="562830" y="1859947"/>
                </a:lnTo>
                <a:lnTo>
                  <a:pt x="521848" y="1839615"/>
                </a:lnTo>
                <a:lnTo>
                  <a:pt x="481983" y="1817437"/>
                </a:lnTo>
                <a:lnTo>
                  <a:pt x="443290" y="1793467"/>
                </a:lnTo>
                <a:lnTo>
                  <a:pt x="405824" y="1767762"/>
                </a:lnTo>
                <a:lnTo>
                  <a:pt x="369641" y="1740378"/>
                </a:lnTo>
                <a:lnTo>
                  <a:pt x="334797" y="1711370"/>
                </a:lnTo>
                <a:lnTo>
                  <a:pt x="301347" y="1680794"/>
                </a:lnTo>
                <a:lnTo>
                  <a:pt x="269347" y="1648707"/>
                </a:lnTo>
                <a:lnTo>
                  <a:pt x="238853" y="1615164"/>
                </a:lnTo>
                <a:lnTo>
                  <a:pt x="209920" y="1580220"/>
                </a:lnTo>
                <a:lnTo>
                  <a:pt x="182604" y="1543933"/>
                </a:lnTo>
                <a:lnTo>
                  <a:pt x="156961" y="1506357"/>
                </a:lnTo>
                <a:lnTo>
                  <a:pt x="133047" y="1467548"/>
                </a:lnTo>
                <a:lnTo>
                  <a:pt x="110916" y="1427564"/>
                </a:lnTo>
                <a:lnTo>
                  <a:pt x="90626" y="1386458"/>
                </a:lnTo>
                <a:lnTo>
                  <a:pt x="72231" y="1344288"/>
                </a:lnTo>
                <a:lnTo>
                  <a:pt x="55787" y="1301108"/>
                </a:lnTo>
                <a:lnTo>
                  <a:pt x="41351" y="1256976"/>
                </a:lnTo>
                <a:lnTo>
                  <a:pt x="28977" y="1211946"/>
                </a:lnTo>
                <a:lnTo>
                  <a:pt x="18723" y="1166075"/>
                </a:lnTo>
                <a:lnTo>
                  <a:pt x="10642" y="1119419"/>
                </a:lnTo>
                <a:lnTo>
                  <a:pt x="4792" y="1072033"/>
                </a:lnTo>
                <a:lnTo>
                  <a:pt x="1228" y="1023973"/>
                </a:lnTo>
                <a:lnTo>
                  <a:pt x="0" y="975563"/>
                </a:lnTo>
                <a:lnTo>
                  <a:pt x="1252" y="926619"/>
                </a:lnTo>
                <a:lnTo>
                  <a:pt x="4836" y="878559"/>
                </a:lnTo>
                <a:lnTo>
                  <a:pt x="10702" y="831173"/>
                </a:lnTo>
                <a:lnTo>
                  <a:pt x="18794" y="784517"/>
                </a:lnTo>
                <a:lnTo>
                  <a:pt x="29059" y="738646"/>
                </a:lnTo>
                <a:lnTo>
                  <a:pt x="41439" y="693616"/>
                </a:lnTo>
                <a:lnTo>
                  <a:pt x="55880" y="649484"/>
                </a:lnTo>
                <a:lnTo>
                  <a:pt x="72326" y="606304"/>
                </a:lnTo>
                <a:lnTo>
                  <a:pt x="90721" y="564134"/>
                </a:lnTo>
                <a:lnTo>
                  <a:pt x="111011" y="523028"/>
                </a:lnTo>
                <a:lnTo>
                  <a:pt x="133139" y="483044"/>
                </a:lnTo>
                <a:lnTo>
                  <a:pt x="157050" y="444235"/>
                </a:lnTo>
                <a:lnTo>
                  <a:pt x="182689" y="406659"/>
                </a:lnTo>
                <a:lnTo>
                  <a:pt x="210000" y="370372"/>
                </a:lnTo>
                <a:lnTo>
                  <a:pt x="238928" y="335428"/>
                </a:lnTo>
                <a:lnTo>
                  <a:pt x="269416" y="301885"/>
                </a:lnTo>
                <a:lnTo>
                  <a:pt x="301410" y="269798"/>
                </a:lnTo>
                <a:lnTo>
                  <a:pt x="334854" y="239222"/>
                </a:lnTo>
                <a:lnTo>
                  <a:pt x="369692" y="210214"/>
                </a:lnTo>
                <a:lnTo>
                  <a:pt x="405869" y="182830"/>
                </a:lnTo>
                <a:lnTo>
                  <a:pt x="443329" y="157125"/>
                </a:lnTo>
                <a:lnTo>
                  <a:pt x="482017" y="133155"/>
                </a:lnTo>
                <a:lnTo>
                  <a:pt x="521877" y="110977"/>
                </a:lnTo>
                <a:lnTo>
                  <a:pt x="562853" y="90645"/>
                </a:lnTo>
                <a:lnTo>
                  <a:pt x="604890" y="72217"/>
                </a:lnTo>
                <a:lnTo>
                  <a:pt x="647932" y="55747"/>
                </a:lnTo>
                <a:lnTo>
                  <a:pt x="691924" y="41292"/>
                </a:lnTo>
                <a:lnTo>
                  <a:pt x="736810" y="28908"/>
                </a:lnTo>
                <a:lnTo>
                  <a:pt x="782535" y="18650"/>
                </a:lnTo>
                <a:lnTo>
                  <a:pt x="829042" y="10574"/>
                </a:lnTo>
                <a:lnTo>
                  <a:pt x="876277" y="4737"/>
                </a:lnTo>
                <a:lnTo>
                  <a:pt x="924183" y="1193"/>
                </a:lnTo>
                <a:lnTo>
                  <a:pt x="972705" y="0"/>
                </a:lnTo>
                <a:lnTo>
                  <a:pt x="1021227" y="1193"/>
                </a:lnTo>
                <a:lnTo>
                  <a:pt x="1069133" y="4737"/>
                </a:lnTo>
                <a:lnTo>
                  <a:pt x="1116368" y="10574"/>
                </a:lnTo>
                <a:lnTo>
                  <a:pt x="1162876" y="18650"/>
                </a:lnTo>
                <a:lnTo>
                  <a:pt x="1208601" y="28909"/>
                </a:lnTo>
                <a:lnTo>
                  <a:pt x="1253488" y="41294"/>
                </a:lnTo>
                <a:lnTo>
                  <a:pt x="1297481" y="55750"/>
                </a:lnTo>
                <a:lnTo>
                  <a:pt x="1340525" y="72221"/>
                </a:lnTo>
                <a:lnTo>
                  <a:pt x="1382563" y="90651"/>
                </a:lnTo>
                <a:lnTo>
                  <a:pt x="1423539" y="110984"/>
                </a:lnTo>
                <a:lnTo>
                  <a:pt x="1463399" y="133165"/>
                </a:lnTo>
                <a:lnTo>
                  <a:pt x="1502087" y="157138"/>
                </a:lnTo>
                <a:lnTo>
                  <a:pt x="1539545" y="182846"/>
                </a:lnTo>
                <a:lnTo>
                  <a:pt x="1575720" y="210234"/>
                </a:lnTo>
                <a:lnTo>
                  <a:pt x="1610555" y="239247"/>
                </a:lnTo>
                <a:lnTo>
                  <a:pt x="1643995" y="269828"/>
                </a:lnTo>
                <a:lnTo>
                  <a:pt x="1675983" y="301921"/>
                </a:lnTo>
                <a:lnTo>
                  <a:pt x="1706464" y="335472"/>
                </a:lnTo>
                <a:lnTo>
                  <a:pt x="1735382" y="370423"/>
                </a:lnTo>
                <a:lnTo>
                  <a:pt x="1762681" y="406719"/>
                </a:lnTo>
                <a:lnTo>
                  <a:pt x="1788306" y="444304"/>
                </a:lnTo>
                <a:lnTo>
                  <a:pt x="1812201" y="483123"/>
                </a:lnTo>
                <a:lnTo>
                  <a:pt x="1834310" y="523119"/>
                </a:lnTo>
                <a:lnTo>
                  <a:pt x="1854577" y="564237"/>
                </a:lnTo>
                <a:lnTo>
                  <a:pt x="1872946" y="606420"/>
                </a:lnTo>
                <a:lnTo>
                  <a:pt x="1889362" y="649614"/>
                </a:lnTo>
                <a:lnTo>
                  <a:pt x="1903768" y="693762"/>
                </a:lnTo>
                <a:lnTo>
                  <a:pt x="1916110" y="738809"/>
                </a:lnTo>
                <a:lnTo>
                  <a:pt x="1926330" y="784698"/>
                </a:lnTo>
                <a:lnTo>
                  <a:pt x="1934374" y="831373"/>
                </a:lnTo>
                <a:lnTo>
                  <a:pt x="1940184" y="878780"/>
                </a:lnTo>
                <a:lnTo>
                  <a:pt x="1943706" y="926862"/>
                </a:lnTo>
                <a:lnTo>
                  <a:pt x="1944890" y="975296"/>
                </a:lnTo>
                <a:lnTo>
                  <a:pt x="1943683" y="1024217"/>
                </a:lnTo>
                <a:lnTo>
                  <a:pt x="1940141" y="1072254"/>
                </a:lnTo>
                <a:lnTo>
                  <a:pt x="1934315" y="1119619"/>
                </a:lnTo>
                <a:lnTo>
                  <a:pt x="1926259" y="1166256"/>
                </a:lnTo>
                <a:lnTo>
                  <a:pt x="1916029" y="1212109"/>
                </a:lnTo>
                <a:lnTo>
                  <a:pt x="1903681" y="1257122"/>
                </a:lnTo>
                <a:lnTo>
                  <a:pt x="1889270" y="1301239"/>
                </a:lnTo>
                <a:lnTo>
                  <a:pt x="1872851" y="1344404"/>
                </a:lnTo>
                <a:lnTo>
                  <a:pt x="1854481" y="1386561"/>
                </a:lnTo>
                <a:lnTo>
                  <a:pt x="1834215" y="1427654"/>
                </a:lnTo>
                <a:lnTo>
                  <a:pt x="1812109" y="1467627"/>
                </a:lnTo>
                <a:lnTo>
                  <a:pt x="1788217" y="1506426"/>
                </a:lnTo>
                <a:lnTo>
                  <a:pt x="1762596" y="1543992"/>
                </a:lnTo>
                <a:lnTo>
                  <a:pt x="1735301" y="1580271"/>
                </a:lnTo>
                <a:lnTo>
                  <a:pt x="1706389" y="1615207"/>
                </a:lnTo>
                <a:lnTo>
                  <a:pt x="1675913" y="1648743"/>
                </a:lnTo>
                <a:lnTo>
                  <a:pt x="1643931" y="1680825"/>
                </a:lnTo>
                <a:lnTo>
                  <a:pt x="1610498" y="1711395"/>
                </a:lnTo>
                <a:lnTo>
                  <a:pt x="1575669" y="1740398"/>
                </a:lnTo>
                <a:lnTo>
                  <a:pt x="1539500" y="1767779"/>
                </a:lnTo>
                <a:lnTo>
                  <a:pt x="1502047" y="1793480"/>
                </a:lnTo>
                <a:lnTo>
                  <a:pt x="1463366" y="1817447"/>
                </a:lnTo>
                <a:lnTo>
                  <a:pt x="1423511" y="1839623"/>
                </a:lnTo>
                <a:lnTo>
                  <a:pt x="1382539" y="1859952"/>
                </a:lnTo>
                <a:lnTo>
                  <a:pt x="1340506" y="1878379"/>
                </a:lnTo>
                <a:lnTo>
                  <a:pt x="1297467" y="1894847"/>
                </a:lnTo>
                <a:lnTo>
                  <a:pt x="1253477" y="1909301"/>
                </a:lnTo>
                <a:lnTo>
                  <a:pt x="1208593" y="1921685"/>
                </a:lnTo>
                <a:lnTo>
                  <a:pt x="1162871" y="1931943"/>
                </a:lnTo>
                <a:lnTo>
                  <a:pt x="1116365" y="1940018"/>
                </a:lnTo>
                <a:lnTo>
                  <a:pt x="1069131" y="1945855"/>
                </a:lnTo>
                <a:lnTo>
                  <a:pt x="1021226" y="1949399"/>
                </a:lnTo>
                <a:lnTo>
                  <a:pt x="972705" y="1950593"/>
                </a:lnTo>
                <a:close/>
              </a:path>
            </a:pathLst>
          </a:custGeom>
          <a:solidFill>
            <a:srgbClr val="00AFEF"/>
          </a:solidFill>
        </p:spPr>
        <p:txBody>
          <a:bodyPr wrap="square" lIns="0" tIns="0" rIns="0" bIns="0" rtlCol="0"/>
          <a:lstStyle/>
          <a:p/>
        </p:txBody>
      </p:sp>
      <p:sp>
        <p:nvSpPr>
          <p:cNvPr id="19" name="object 16"/>
          <p:cNvSpPr/>
          <p:nvPr/>
        </p:nvSpPr>
        <p:spPr>
          <a:xfrm>
            <a:off x="5256276" y="4756743"/>
            <a:ext cx="1750834" cy="1756943"/>
          </a:xfrm>
          <a:prstGeom prst="rect">
            <a:avLst/>
          </a:prstGeom>
          <a:blipFill>
            <a:blip r:embed="rId3" cstate="email"/>
            <a:stretch>
              <a:fillRect/>
            </a:stretch>
          </a:blipFill>
        </p:spPr>
        <p:txBody>
          <a:bodyPr wrap="square" lIns="0" tIns="0" rIns="0" bIns="0" rtlCol="0"/>
          <a:lstStyle/>
          <a:p/>
        </p:txBody>
      </p:sp>
      <p:sp>
        <p:nvSpPr>
          <p:cNvPr id="20" name="object 17"/>
          <p:cNvSpPr txBox="1"/>
          <p:nvPr/>
        </p:nvSpPr>
        <p:spPr>
          <a:xfrm>
            <a:off x="5610237" y="5838097"/>
            <a:ext cx="1042035"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585858"/>
                </a:solidFill>
                <a:latin typeface="微软雅黑" panose="020B0503020204020204" pitchFamily="34" charset="-122"/>
                <a:cs typeface="微软雅黑" panose="020B0503020204020204" pitchFamily="34" charset="-122"/>
              </a:rPr>
              <a:t>管理标</a:t>
            </a:r>
            <a:r>
              <a:rPr sz="2000" b="1" spc="5" dirty="0">
                <a:solidFill>
                  <a:srgbClr val="585858"/>
                </a:solidFill>
                <a:latin typeface="微软雅黑" panose="020B0503020204020204" pitchFamily="34" charset="-122"/>
                <a:cs typeface="微软雅黑" panose="020B0503020204020204" pitchFamily="34" charset="-122"/>
              </a:rPr>
              <a:t>准</a:t>
            </a:r>
            <a:endParaRPr sz="2000">
              <a:latin typeface="微软雅黑" panose="020B0503020204020204" pitchFamily="34" charset="-122"/>
              <a:cs typeface="微软雅黑" panose="020B0503020204020204" pitchFamily="34" charset="-122"/>
            </a:endParaRPr>
          </a:p>
        </p:txBody>
      </p:sp>
      <p:sp>
        <p:nvSpPr>
          <p:cNvPr id="21" name="object 18"/>
          <p:cNvSpPr/>
          <p:nvPr/>
        </p:nvSpPr>
        <p:spPr>
          <a:xfrm>
            <a:off x="5838609" y="5121348"/>
            <a:ext cx="586105" cy="565150"/>
          </a:xfrm>
          <a:custGeom>
            <a:avLst/>
            <a:gdLst/>
            <a:ahLst/>
            <a:cxnLst/>
            <a:rect l="l" t="t" r="r" b="b"/>
            <a:pathLst>
              <a:path w="586104" h="565150">
                <a:moveTo>
                  <a:pt x="292836" y="372808"/>
                </a:moveTo>
                <a:lnTo>
                  <a:pt x="280971" y="354698"/>
                </a:lnTo>
                <a:lnTo>
                  <a:pt x="266485" y="338797"/>
                </a:lnTo>
                <a:lnTo>
                  <a:pt x="249554" y="325545"/>
                </a:lnTo>
                <a:lnTo>
                  <a:pt x="230352" y="315379"/>
                </a:lnTo>
                <a:lnTo>
                  <a:pt x="230352" y="275843"/>
                </a:lnTo>
                <a:lnTo>
                  <a:pt x="232219" y="269252"/>
                </a:lnTo>
                <a:lnTo>
                  <a:pt x="232219" y="254190"/>
                </a:lnTo>
                <a:lnTo>
                  <a:pt x="228707" y="228418"/>
                </a:lnTo>
                <a:lnTo>
                  <a:pt x="218813" y="205471"/>
                </a:lnTo>
                <a:lnTo>
                  <a:pt x="203496" y="186408"/>
                </a:lnTo>
                <a:lnTo>
                  <a:pt x="183718" y="172288"/>
                </a:lnTo>
                <a:lnTo>
                  <a:pt x="198017" y="160869"/>
                </a:lnTo>
                <a:lnTo>
                  <a:pt x="214147" y="152277"/>
                </a:lnTo>
                <a:lnTo>
                  <a:pt x="231849" y="146865"/>
                </a:lnTo>
                <a:lnTo>
                  <a:pt x="250863" y="144983"/>
                </a:lnTo>
                <a:lnTo>
                  <a:pt x="334797" y="144983"/>
                </a:lnTo>
                <a:lnTo>
                  <a:pt x="353813" y="146865"/>
                </a:lnTo>
                <a:lnTo>
                  <a:pt x="371517" y="152277"/>
                </a:lnTo>
                <a:lnTo>
                  <a:pt x="387648" y="160869"/>
                </a:lnTo>
                <a:lnTo>
                  <a:pt x="401942" y="172288"/>
                </a:lnTo>
                <a:lnTo>
                  <a:pt x="384548" y="184183"/>
                </a:lnTo>
                <a:lnTo>
                  <a:pt x="370474" y="199702"/>
                </a:lnTo>
                <a:lnTo>
                  <a:pt x="360244" y="218224"/>
                </a:lnTo>
                <a:lnTo>
                  <a:pt x="354380" y="239128"/>
                </a:lnTo>
                <a:lnTo>
                  <a:pt x="353453" y="239128"/>
                </a:lnTo>
                <a:lnTo>
                  <a:pt x="353453" y="246659"/>
                </a:lnTo>
                <a:lnTo>
                  <a:pt x="352526" y="250418"/>
                </a:lnTo>
                <a:lnTo>
                  <a:pt x="352526" y="257949"/>
                </a:lnTo>
                <a:lnTo>
                  <a:pt x="353453" y="262661"/>
                </a:lnTo>
                <a:lnTo>
                  <a:pt x="353453" y="316318"/>
                </a:lnTo>
                <a:lnTo>
                  <a:pt x="334802" y="326338"/>
                </a:lnTo>
                <a:lnTo>
                  <a:pt x="318249" y="339267"/>
                </a:lnTo>
                <a:lnTo>
                  <a:pt x="304143" y="354845"/>
                </a:lnTo>
                <a:lnTo>
                  <a:pt x="292836" y="372808"/>
                </a:lnTo>
                <a:close/>
              </a:path>
              <a:path w="586104" h="565150">
                <a:moveTo>
                  <a:pt x="148285" y="320090"/>
                </a:moveTo>
                <a:lnTo>
                  <a:pt x="139890" y="320090"/>
                </a:lnTo>
                <a:lnTo>
                  <a:pt x="114887" y="314957"/>
                </a:lnTo>
                <a:lnTo>
                  <a:pt x="94427" y="300909"/>
                </a:lnTo>
                <a:lnTo>
                  <a:pt x="80611" y="279976"/>
                </a:lnTo>
                <a:lnTo>
                  <a:pt x="75539" y="254190"/>
                </a:lnTo>
                <a:lnTo>
                  <a:pt x="80611" y="228800"/>
                </a:lnTo>
                <a:lnTo>
                  <a:pt x="94427" y="207824"/>
                </a:lnTo>
                <a:lnTo>
                  <a:pt x="114887" y="193556"/>
                </a:lnTo>
                <a:lnTo>
                  <a:pt x="139890" y="188290"/>
                </a:lnTo>
                <a:lnTo>
                  <a:pt x="146854" y="188642"/>
                </a:lnTo>
                <a:lnTo>
                  <a:pt x="153646" y="189701"/>
                </a:lnTo>
                <a:lnTo>
                  <a:pt x="160087" y="191467"/>
                </a:lnTo>
                <a:lnTo>
                  <a:pt x="166001" y="193941"/>
                </a:lnTo>
                <a:lnTo>
                  <a:pt x="166941" y="193941"/>
                </a:lnTo>
                <a:lnTo>
                  <a:pt x="168808" y="195821"/>
                </a:lnTo>
                <a:lnTo>
                  <a:pt x="171602" y="196761"/>
                </a:lnTo>
                <a:lnTo>
                  <a:pt x="173469" y="197700"/>
                </a:lnTo>
                <a:lnTo>
                  <a:pt x="174396" y="198640"/>
                </a:lnTo>
                <a:lnTo>
                  <a:pt x="175336" y="198640"/>
                </a:lnTo>
                <a:lnTo>
                  <a:pt x="177190" y="200532"/>
                </a:lnTo>
                <a:lnTo>
                  <a:pt x="179997" y="202412"/>
                </a:lnTo>
                <a:lnTo>
                  <a:pt x="181863" y="204292"/>
                </a:lnTo>
                <a:lnTo>
                  <a:pt x="184658" y="206171"/>
                </a:lnTo>
                <a:lnTo>
                  <a:pt x="191185" y="212763"/>
                </a:lnTo>
                <a:lnTo>
                  <a:pt x="193052" y="215595"/>
                </a:lnTo>
                <a:lnTo>
                  <a:pt x="193979" y="217474"/>
                </a:lnTo>
                <a:lnTo>
                  <a:pt x="194919" y="217474"/>
                </a:lnTo>
                <a:lnTo>
                  <a:pt x="195846" y="220294"/>
                </a:lnTo>
                <a:lnTo>
                  <a:pt x="197713" y="223126"/>
                </a:lnTo>
                <a:lnTo>
                  <a:pt x="198640" y="225005"/>
                </a:lnTo>
                <a:lnTo>
                  <a:pt x="198640" y="225945"/>
                </a:lnTo>
                <a:lnTo>
                  <a:pt x="199580" y="225945"/>
                </a:lnTo>
                <a:lnTo>
                  <a:pt x="199580" y="226885"/>
                </a:lnTo>
                <a:lnTo>
                  <a:pt x="201447" y="232537"/>
                </a:lnTo>
                <a:lnTo>
                  <a:pt x="202374" y="234416"/>
                </a:lnTo>
                <a:lnTo>
                  <a:pt x="202374" y="235356"/>
                </a:lnTo>
                <a:lnTo>
                  <a:pt x="203301" y="238188"/>
                </a:lnTo>
                <a:lnTo>
                  <a:pt x="204241" y="240068"/>
                </a:lnTo>
                <a:lnTo>
                  <a:pt x="204241" y="244767"/>
                </a:lnTo>
                <a:lnTo>
                  <a:pt x="205168" y="245719"/>
                </a:lnTo>
                <a:lnTo>
                  <a:pt x="205168" y="261721"/>
                </a:lnTo>
                <a:lnTo>
                  <a:pt x="204241" y="265480"/>
                </a:lnTo>
                <a:lnTo>
                  <a:pt x="204241" y="266420"/>
                </a:lnTo>
                <a:lnTo>
                  <a:pt x="203301" y="270192"/>
                </a:lnTo>
                <a:lnTo>
                  <a:pt x="201447" y="275843"/>
                </a:lnTo>
                <a:lnTo>
                  <a:pt x="201447" y="277723"/>
                </a:lnTo>
                <a:lnTo>
                  <a:pt x="199580" y="280542"/>
                </a:lnTo>
                <a:lnTo>
                  <a:pt x="198640" y="284314"/>
                </a:lnTo>
                <a:lnTo>
                  <a:pt x="196773" y="287134"/>
                </a:lnTo>
                <a:lnTo>
                  <a:pt x="195846" y="288074"/>
                </a:lnTo>
                <a:lnTo>
                  <a:pt x="188391" y="299377"/>
                </a:lnTo>
                <a:lnTo>
                  <a:pt x="182791" y="304076"/>
                </a:lnTo>
                <a:lnTo>
                  <a:pt x="179997" y="306908"/>
                </a:lnTo>
                <a:lnTo>
                  <a:pt x="177190" y="308787"/>
                </a:lnTo>
                <a:lnTo>
                  <a:pt x="173469" y="310667"/>
                </a:lnTo>
                <a:lnTo>
                  <a:pt x="170662" y="312559"/>
                </a:lnTo>
                <a:lnTo>
                  <a:pt x="166941" y="314439"/>
                </a:lnTo>
                <a:lnTo>
                  <a:pt x="164134" y="315379"/>
                </a:lnTo>
                <a:lnTo>
                  <a:pt x="163207" y="315379"/>
                </a:lnTo>
                <a:lnTo>
                  <a:pt x="155740" y="318198"/>
                </a:lnTo>
                <a:lnTo>
                  <a:pt x="148285" y="320090"/>
                </a:lnTo>
                <a:close/>
              </a:path>
              <a:path w="586104" h="565150">
                <a:moveTo>
                  <a:pt x="445782" y="320090"/>
                </a:moveTo>
                <a:lnTo>
                  <a:pt x="437388" y="320090"/>
                </a:lnTo>
                <a:lnTo>
                  <a:pt x="429920" y="318198"/>
                </a:lnTo>
                <a:lnTo>
                  <a:pt x="422465" y="315379"/>
                </a:lnTo>
                <a:lnTo>
                  <a:pt x="421525" y="315379"/>
                </a:lnTo>
                <a:lnTo>
                  <a:pt x="418731" y="314439"/>
                </a:lnTo>
                <a:lnTo>
                  <a:pt x="415937" y="312559"/>
                </a:lnTo>
                <a:lnTo>
                  <a:pt x="412203" y="310667"/>
                </a:lnTo>
                <a:lnTo>
                  <a:pt x="411276" y="310667"/>
                </a:lnTo>
                <a:lnTo>
                  <a:pt x="405676" y="306908"/>
                </a:lnTo>
                <a:lnTo>
                  <a:pt x="395414" y="296544"/>
                </a:lnTo>
                <a:lnTo>
                  <a:pt x="389826" y="288074"/>
                </a:lnTo>
                <a:lnTo>
                  <a:pt x="388886" y="287134"/>
                </a:lnTo>
                <a:lnTo>
                  <a:pt x="387019" y="283375"/>
                </a:lnTo>
                <a:lnTo>
                  <a:pt x="386092" y="280542"/>
                </a:lnTo>
                <a:lnTo>
                  <a:pt x="384225" y="277723"/>
                </a:lnTo>
                <a:lnTo>
                  <a:pt x="384225" y="275843"/>
                </a:lnTo>
                <a:lnTo>
                  <a:pt x="382358" y="270192"/>
                </a:lnTo>
                <a:lnTo>
                  <a:pt x="381431" y="266420"/>
                </a:lnTo>
                <a:lnTo>
                  <a:pt x="381431" y="264540"/>
                </a:lnTo>
                <a:lnTo>
                  <a:pt x="380491" y="261721"/>
                </a:lnTo>
                <a:lnTo>
                  <a:pt x="380491" y="245719"/>
                </a:lnTo>
                <a:lnTo>
                  <a:pt x="381431" y="244767"/>
                </a:lnTo>
                <a:lnTo>
                  <a:pt x="381431" y="240068"/>
                </a:lnTo>
                <a:lnTo>
                  <a:pt x="382358" y="238188"/>
                </a:lnTo>
                <a:lnTo>
                  <a:pt x="383298" y="235356"/>
                </a:lnTo>
                <a:lnTo>
                  <a:pt x="383298" y="234416"/>
                </a:lnTo>
                <a:lnTo>
                  <a:pt x="384225" y="232537"/>
                </a:lnTo>
                <a:lnTo>
                  <a:pt x="386092" y="226885"/>
                </a:lnTo>
                <a:lnTo>
                  <a:pt x="386092" y="225945"/>
                </a:lnTo>
                <a:lnTo>
                  <a:pt x="387019" y="225945"/>
                </a:lnTo>
                <a:lnTo>
                  <a:pt x="387019" y="225005"/>
                </a:lnTo>
                <a:lnTo>
                  <a:pt x="387959" y="223126"/>
                </a:lnTo>
                <a:lnTo>
                  <a:pt x="389826" y="220294"/>
                </a:lnTo>
                <a:lnTo>
                  <a:pt x="390753" y="218414"/>
                </a:lnTo>
                <a:lnTo>
                  <a:pt x="390753" y="217474"/>
                </a:lnTo>
                <a:lnTo>
                  <a:pt x="394487" y="213702"/>
                </a:lnTo>
                <a:lnTo>
                  <a:pt x="396354" y="210883"/>
                </a:lnTo>
                <a:lnTo>
                  <a:pt x="402882" y="204292"/>
                </a:lnTo>
                <a:lnTo>
                  <a:pt x="403809" y="204292"/>
                </a:lnTo>
                <a:lnTo>
                  <a:pt x="403809" y="203352"/>
                </a:lnTo>
                <a:lnTo>
                  <a:pt x="405676" y="202412"/>
                </a:lnTo>
                <a:lnTo>
                  <a:pt x="408470" y="200532"/>
                </a:lnTo>
                <a:lnTo>
                  <a:pt x="410337" y="198640"/>
                </a:lnTo>
                <a:lnTo>
                  <a:pt x="411276" y="198640"/>
                </a:lnTo>
                <a:lnTo>
                  <a:pt x="412203" y="197700"/>
                </a:lnTo>
                <a:lnTo>
                  <a:pt x="415937" y="195821"/>
                </a:lnTo>
                <a:lnTo>
                  <a:pt x="418731" y="194881"/>
                </a:lnTo>
                <a:lnTo>
                  <a:pt x="418731" y="193941"/>
                </a:lnTo>
                <a:lnTo>
                  <a:pt x="419671" y="193941"/>
                </a:lnTo>
                <a:lnTo>
                  <a:pt x="425583" y="191467"/>
                </a:lnTo>
                <a:lnTo>
                  <a:pt x="432022" y="189701"/>
                </a:lnTo>
                <a:lnTo>
                  <a:pt x="438813" y="188642"/>
                </a:lnTo>
                <a:lnTo>
                  <a:pt x="445782" y="188290"/>
                </a:lnTo>
                <a:lnTo>
                  <a:pt x="470783" y="193556"/>
                </a:lnTo>
                <a:lnTo>
                  <a:pt x="491239" y="207824"/>
                </a:lnTo>
                <a:lnTo>
                  <a:pt x="505050" y="228800"/>
                </a:lnTo>
                <a:lnTo>
                  <a:pt x="510120" y="254190"/>
                </a:lnTo>
                <a:lnTo>
                  <a:pt x="505050" y="279976"/>
                </a:lnTo>
                <a:lnTo>
                  <a:pt x="491239" y="300909"/>
                </a:lnTo>
                <a:lnTo>
                  <a:pt x="470783" y="314957"/>
                </a:lnTo>
                <a:lnTo>
                  <a:pt x="445782" y="320090"/>
                </a:lnTo>
                <a:close/>
              </a:path>
              <a:path w="586104" h="565150">
                <a:moveTo>
                  <a:pt x="57823" y="564857"/>
                </a:moveTo>
                <a:lnTo>
                  <a:pt x="0" y="564857"/>
                </a:lnTo>
                <a:lnTo>
                  <a:pt x="0" y="433057"/>
                </a:lnTo>
                <a:lnTo>
                  <a:pt x="7695" y="394029"/>
                </a:lnTo>
                <a:lnTo>
                  <a:pt x="28681" y="362327"/>
                </a:lnTo>
                <a:lnTo>
                  <a:pt x="59809" y="341042"/>
                </a:lnTo>
                <a:lnTo>
                  <a:pt x="97929" y="333260"/>
                </a:lnTo>
                <a:lnTo>
                  <a:pt x="188391" y="333260"/>
                </a:lnTo>
                <a:lnTo>
                  <a:pt x="191185" y="334213"/>
                </a:lnTo>
                <a:lnTo>
                  <a:pt x="195846" y="334213"/>
                </a:lnTo>
                <a:lnTo>
                  <a:pt x="197713" y="335152"/>
                </a:lnTo>
                <a:lnTo>
                  <a:pt x="202374" y="335152"/>
                </a:lnTo>
                <a:lnTo>
                  <a:pt x="203301" y="336092"/>
                </a:lnTo>
                <a:lnTo>
                  <a:pt x="205168" y="336092"/>
                </a:lnTo>
                <a:lnTo>
                  <a:pt x="207975" y="337032"/>
                </a:lnTo>
                <a:lnTo>
                  <a:pt x="209829" y="337972"/>
                </a:lnTo>
                <a:lnTo>
                  <a:pt x="217907" y="340441"/>
                </a:lnTo>
                <a:lnTo>
                  <a:pt x="225456" y="343619"/>
                </a:lnTo>
                <a:lnTo>
                  <a:pt x="232653" y="347503"/>
                </a:lnTo>
                <a:lnTo>
                  <a:pt x="239674" y="352094"/>
                </a:lnTo>
                <a:lnTo>
                  <a:pt x="240614" y="353034"/>
                </a:lnTo>
                <a:lnTo>
                  <a:pt x="243408" y="354914"/>
                </a:lnTo>
                <a:lnTo>
                  <a:pt x="245275" y="356806"/>
                </a:lnTo>
                <a:lnTo>
                  <a:pt x="248069" y="358686"/>
                </a:lnTo>
                <a:lnTo>
                  <a:pt x="248069" y="359625"/>
                </a:lnTo>
                <a:lnTo>
                  <a:pt x="249008" y="359625"/>
                </a:lnTo>
                <a:lnTo>
                  <a:pt x="253669" y="364337"/>
                </a:lnTo>
                <a:lnTo>
                  <a:pt x="255536" y="367156"/>
                </a:lnTo>
                <a:lnTo>
                  <a:pt x="256463" y="367156"/>
                </a:lnTo>
                <a:lnTo>
                  <a:pt x="256463" y="368096"/>
                </a:lnTo>
                <a:lnTo>
                  <a:pt x="259257" y="370928"/>
                </a:lnTo>
                <a:lnTo>
                  <a:pt x="262991" y="376567"/>
                </a:lnTo>
                <a:lnTo>
                  <a:pt x="270480" y="389232"/>
                </a:lnTo>
                <a:lnTo>
                  <a:pt x="276045" y="403045"/>
                </a:lnTo>
                <a:lnTo>
                  <a:pt x="279513" y="417742"/>
                </a:lnTo>
                <a:lnTo>
                  <a:pt x="280267" y="427405"/>
                </a:lnTo>
                <a:lnTo>
                  <a:pt x="57823" y="427405"/>
                </a:lnTo>
                <a:lnTo>
                  <a:pt x="57823" y="564857"/>
                </a:lnTo>
                <a:close/>
              </a:path>
              <a:path w="586104" h="565150">
                <a:moveTo>
                  <a:pt x="362775" y="564857"/>
                </a:moveTo>
                <a:lnTo>
                  <a:pt x="304965" y="564857"/>
                </a:lnTo>
                <a:lnTo>
                  <a:pt x="304965" y="433057"/>
                </a:lnTo>
                <a:lnTo>
                  <a:pt x="306654" y="414697"/>
                </a:lnTo>
                <a:lnTo>
                  <a:pt x="311491" y="397752"/>
                </a:lnTo>
                <a:lnTo>
                  <a:pt x="319125" y="382220"/>
                </a:lnTo>
                <a:lnTo>
                  <a:pt x="329209" y="368096"/>
                </a:lnTo>
                <a:lnTo>
                  <a:pt x="329209" y="367156"/>
                </a:lnTo>
                <a:lnTo>
                  <a:pt x="332003" y="365277"/>
                </a:lnTo>
                <a:lnTo>
                  <a:pt x="333870" y="362445"/>
                </a:lnTo>
                <a:lnTo>
                  <a:pt x="336664" y="360565"/>
                </a:lnTo>
                <a:lnTo>
                  <a:pt x="336664" y="359625"/>
                </a:lnTo>
                <a:lnTo>
                  <a:pt x="345405" y="352391"/>
                </a:lnTo>
                <a:lnTo>
                  <a:pt x="354847" y="346214"/>
                </a:lnTo>
                <a:lnTo>
                  <a:pt x="364989" y="341095"/>
                </a:lnTo>
                <a:lnTo>
                  <a:pt x="375831" y="337032"/>
                </a:lnTo>
                <a:lnTo>
                  <a:pt x="377698" y="337032"/>
                </a:lnTo>
                <a:lnTo>
                  <a:pt x="380491" y="336092"/>
                </a:lnTo>
                <a:lnTo>
                  <a:pt x="382358" y="336092"/>
                </a:lnTo>
                <a:lnTo>
                  <a:pt x="383298" y="335152"/>
                </a:lnTo>
                <a:lnTo>
                  <a:pt x="387019" y="335152"/>
                </a:lnTo>
                <a:lnTo>
                  <a:pt x="389826" y="334213"/>
                </a:lnTo>
                <a:lnTo>
                  <a:pt x="394487" y="334213"/>
                </a:lnTo>
                <a:lnTo>
                  <a:pt x="397281" y="333260"/>
                </a:lnTo>
                <a:lnTo>
                  <a:pt x="487743" y="333260"/>
                </a:lnTo>
                <a:lnTo>
                  <a:pt x="525861" y="341042"/>
                </a:lnTo>
                <a:lnTo>
                  <a:pt x="556985" y="362327"/>
                </a:lnTo>
                <a:lnTo>
                  <a:pt x="577967" y="394029"/>
                </a:lnTo>
                <a:lnTo>
                  <a:pt x="584546" y="427405"/>
                </a:lnTo>
                <a:lnTo>
                  <a:pt x="362775" y="427405"/>
                </a:lnTo>
                <a:lnTo>
                  <a:pt x="362775" y="564857"/>
                </a:lnTo>
                <a:close/>
              </a:path>
              <a:path w="586104" h="565150">
                <a:moveTo>
                  <a:pt x="201447" y="564857"/>
                </a:moveTo>
                <a:lnTo>
                  <a:pt x="77406" y="564857"/>
                </a:lnTo>
                <a:lnTo>
                  <a:pt x="77406" y="427405"/>
                </a:lnTo>
                <a:lnTo>
                  <a:pt x="201447" y="427405"/>
                </a:lnTo>
                <a:lnTo>
                  <a:pt x="201447" y="564857"/>
                </a:lnTo>
                <a:close/>
              </a:path>
              <a:path w="586104" h="565150">
                <a:moveTo>
                  <a:pt x="280708" y="564857"/>
                </a:moveTo>
                <a:lnTo>
                  <a:pt x="221030" y="564857"/>
                </a:lnTo>
                <a:lnTo>
                  <a:pt x="221030" y="427405"/>
                </a:lnTo>
                <a:lnTo>
                  <a:pt x="280267" y="427405"/>
                </a:lnTo>
                <a:lnTo>
                  <a:pt x="280708" y="433057"/>
                </a:lnTo>
                <a:lnTo>
                  <a:pt x="280708" y="564857"/>
                </a:lnTo>
                <a:close/>
              </a:path>
              <a:path w="586104" h="565150">
                <a:moveTo>
                  <a:pt x="506399" y="564857"/>
                </a:moveTo>
                <a:lnTo>
                  <a:pt x="382358" y="564857"/>
                </a:lnTo>
                <a:lnTo>
                  <a:pt x="382358" y="427405"/>
                </a:lnTo>
                <a:lnTo>
                  <a:pt x="506399" y="427405"/>
                </a:lnTo>
                <a:lnTo>
                  <a:pt x="506399" y="564857"/>
                </a:lnTo>
                <a:close/>
              </a:path>
              <a:path w="586104" h="565150">
                <a:moveTo>
                  <a:pt x="585660" y="564857"/>
                </a:moveTo>
                <a:lnTo>
                  <a:pt x="525983" y="564857"/>
                </a:lnTo>
                <a:lnTo>
                  <a:pt x="525983" y="427405"/>
                </a:lnTo>
                <a:lnTo>
                  <a:pt x="584546" y="427405"/>
                </a:lnTo>
                <a:lnTo>
                  <a:pt x="585660" y="433057"/>
                </a:lnTo>
                <a:lnTo>
                  <a:pt x="585660" y="564857"/>
                </a:lnTo>
                <a:close/>
              </a:path>
              <a:path w="586104" h="565150">
                <a:moveTo>
                  <a:pt x="292836" y="131800"/>
                </a:moveTo>
                <a:lnTo>
                  <a:pt x="267292" y="126534"/>
                </a:lnTo>
                <a:lnTo>
                  <a:pt x="246557" y="112266"/>
                </a:lnTo>
                <a:lnTo>
                  <a:pt x="232643" y="91290"/>
                </a:lnTo>
                <a:lnTo>
                  <a:pt x="227558" y="65900"/>
                </a:lnTo>
                <a:lnTo>
                  <a:pt x="232643" y="40113"/>
                </a:lnTo>
                <a:lnTo>
                  <a:pt x="246557" y="19181"/>
                </a:lnTo>
                <a:lnTo>
                  <a:pt x="267292" y="5133"/>
                </a:lnTo>
                <a:lnTo>
                  <a:pt x="292836" y="0"/>
                </a:lnTo>
                <a:lnTo>
                  <a:pt x="318381" y="5133"/>
                </a:lnTo>
                <a:lnTo>
                  <a:pt x="339115" y="19181"/>
                </a:lnTo>
                <a:lnTo>
                  <a:pt x="353029" y="40113"/>
                </a:lnTo>
                <a:lnTo>
                  <a:pt x="358114" y="65900"/>
                </a:lnTo>
                <a:lnTo>
                  <a:pt x="353029" y="91290"/>
                </a:lnTo>
                <a:lnTo>
                  <a:pt x="339115" y="112266"/>
                </a:lnTo>
                <a:lnTo>
                  <a:pt x="318381" y="126534"/>
                </a:lnTo>
                <a:lnTo>
                  <a:pt x="292836" y="131800"/>
                </a:lnTo>
                <a:close/>
              </a:path>
            </a:pathLst>
          </a:custGeom>
          <a:solidFill>
            <a:srgbClr val="00AFEF"/>
          </a:solidFill>
        </p:spPr>
        <p:txBody>
          <a:bodyPr wrap="square" lIns="0" tIns="0" rIns="0" bIns="0" rtlCol="0"/>
          <a:lstStyle/>
          <a:p/>
        </p:txBody>
      </p:sp>
      <p:sp>
        <p:nvSpPr>
          <p:cNvPr id="22" name="object 19"/>
          <p:cNvSpPr txBox="1"/>
          <p:nvPr/>
        </p:nvSpPr>
        <p:spPr>
          <a:xfrm>
            <a:off x="298996" y="3357279"/>
            <a:ext cx="3512185" cy="1049020"/>
          </a:xfrm>
          <a:prstGeom prst="rect">
            <a:avLst/>
          </a:prstGeom>
        </p:spPr>
        <p:txBody>
          <a:bodyPr vert="horz" wrap="square" lIns="0" tIns="54610" rIns="0" bIns="0" rtlCol="0">
            <a:spAutoFit/>
          </a:bodyPr>
          <a:lstStyle/>
          <a:p>
            <a:pPr marR="5080" algn="r">
              <a:lnSpc>
                <a:spcPct val="100000"/>
              </a:lnSpc>
              <a:spcBef>
                <a:spcPts val="430"/>
              </a:spcBef>
            </a:pPr>
            <a:r>
              <a:rPr sz="1400" dirty="0">
                <a:solidFill>
                  <a:srgbClr val="585858"/>
                </a:solidFill>
                <a:latin typeface="微软雅黑" panose="020B0503020204020204" pitchFamily="34" charset="-122"/>
                <a:cs typeface="微软雅黑" panose="020B0503020204020204" pitchFamily="34" charset="-122"/>
              </a:rPr>
              <a:t>重点解决数据整合、交换接口标</a:t>
            </a:r>
            <a:r>
              <a:rPr sz="1400" spc="5" dirty="0">
                <a:solidFill>
                  <a:srgbClr val="585858"/>
                </a:solidFill>
                <a:latin typeface="微软雅黑" panose="020B0503020204020204" pitchFamily="34" charset="-122"/>
                <a:cs typeface="微软雅黑" panose="020B0503020204020204" pitchFamily="34" charset="-122"/>
              </a:rPr>
              <a:t>准</a:t>
            </a:r>
            <a:endParaRPr sz="1400">
              <a:latin typeface="微软雅黑" panose="020B0503020204020204" pitchFamily="34" charset="-122"/>
              <a:cs typeface="微软雅黑" panose="020B0503020204020204" pitchFamily="34" charset="-122"/>
            </a:endParaRPr>
          </a:p>
          <a:p>
            <a:pPr marL="285115" marR="5080" indent="-285115" algn="r">
              <a:lnSpc>
                <a:spcPct val="100000"/>
              </a:lnSpc>
              <a:spcBef>
                <a:spcPts val="335"/>
              </a:spcBef>
              <a:buFont typeface="Arial" panose="020B0604020202020204"/>
              <a:buChar char="•"/>
              <a:tabLst>
                <a:tab pos="285115" algn="l"/>
                <a:tab pos="285750" algn="l"/>
              </a:tabLst>
            </a:pPr>
            <a:r>
              <a:rPr sz="1400" dirty="0">
                <a:solidFill>
                  <a:srgbClr val="585858"/>
                </a:solidFill>
                <a:latin typeface="微软雅黑" panose="020B0503020204020204" pitchFamily="34" charset="-122"/>
                <a:cs typeface="微软雅黑" panose="020B0503020204020204" pitchFamily="34" charset="-122"/>
              </a:rPr>
              <a:t>业务数据库建设规范、数据整合规</a:t>
            </a:r>
            <a:r>
              <a:rPr sz="1400" spc="5" dirty="0">
                <a:solidFill>
                  <a:srgbClr val="585858"/>
                </a:solidFill>
                <a:latin typeface="微软雅黑" panose="020B0503020204020204" pitchFamily="34" charset="-122"/>
                <a:cs typeface="微软雅黑" panose="020B0503020204020204" pitchFamily="34" charset="-122"/>
              </a:rPr>
              <a:t>范</a:t>
            </a:r>
            <a:endParaRPr sz="1400">
              <a:latin typeface="微软雅黑" panose="020B0503020204020204" pitchFamily="34" charset="-122"/>
              <a:cs typeface="微软雅黑" panose="020B0503020204020204" pitchFamily="34" charset="-122"/>
            </a:endParaRPr>
          </a:p>
          <a:p>
            <a:pPr marL="285115" marR="5080" lvl="1" indent="-285115" algn="r">
              <a:lnSpc>
                <a:spcPct val="100000"/>
              </a:lnSpc>
              <a:spcBef>
                <a:spcPts val="335"/>
              </a:spcBef>
              <a:buFont typeface="Arial" panose="020B0604020202020204"/>
              <a:buChar char="•"/>
              <a:tabLst>
                <a:tab pos="285115" algn="l"/>
                <a:tab pos="285750" algn="l"/>
              </a:tabLst>
            </a:pPr>
            <a:r>
              <a:rPr sz="1400" dirty="0">
                <a:solidFill>
                  <a:srgbClr val="585858"/>
                </a:solidFill>
                <a:latin typeface="微软雅黑" panose="020B0503020204020204" pitchFamily="34" charset="-122"/>
                <a:cs typeface="微软雅黑" panose="020B0503020204020204" pitchFamily="34" charset="-122"/>
              </a:rPr>
              <a:t>平台接口规范、环境配置规</a:t>
            </a:r>
            <a:r>
              <a:rPr sz="1400" spc="5" dirty="0">
                <a:solidFill>
                  <a:srgbClr val="585858"/>
                </a:solidFill>
                <a:latin typeface="微软雅黑" panose="020B0503020204020204" pitchFamily="34" charset="-122"/>
                <a:cs typeface="微软雅黑" panose="020B0503020204020204" pitchFamily="34" charset="-122"/>
              </a:rPr>
              <a:t>范</a:t>
            </a:r>
            <a:endParaRPr sz="1400">
              <a:latin typeface="微软雅黑" panose="020B0503020204020204" pitchFamily="34" charset="-122"/>
              <a:cs typeface="微软雅黑" panose="020B0503020204020204" pitchFamily="34" charset="-122"/>
            </a:endParaRPr>
          </a:p>
          <a:p>
            <a:pPr marL="285115" marR="5080" indent="-285115" algn="r">
              <a:lnSpc>
                <a:spcPct val="100000"/>
              </a:lnSpc>
              <a:spcBef>
                <a:spcPts val="335"/>
              </a:spcBef>
              <a:buFont typeface="Arial" panose="020B0604020202020204"/>
              <a:buChar char="•"/>
              <a:tabLst>
                <a:tab pos="285115" algn="l"/>
                <a:tab pos="285750" algn="l"/>
              </a:tabLst>
            </a:pPr>
            <a:r>
              <a:rPr sz="1400" dirty="0">
                <a:solidFill>
                  <a:srgbClr val="585858"/>
                </a:solidFill>
                <a:latin typeface="微软雅黑" panose="020B0503020204020204" pitchFamily="34" charset="-122"/>
                <a:cs typeface="微软雅黑" panose="020B0503020204020204" pitchFamily="34" charset="-122"/>
              </a:rPr>
              <a:t>数据接入实施规范、编码规范等标准规</a:t>
            </a:r>
            <a:r>
              <a:rPr sz="1400" spc="5" dirty="0">
                <a:solidFill>
                  <a:srgbClr val="585858"/>
                </a:solidFill>
                <a:latin typeface="微软雅黑" panose="020B0503020204020204" pitchFamily="34" charset="-122"/>
                <a:cs typeface="微软雅黑" panose="020B0503020204020204" pitchFamily="34" charset="-122"/>
              </a:rPr>
              <a:t>范</a:t>
            </a:r>
            <a:endParaRPr sz="1400">
              <a:latin typeface="微软雅黑" panose="020B0503020204020204" pitchFamily="34" charset="-122"/>
              <a:cs typeface="微软雅黑" panose="020B0503020204020204" pitchFamily="34" charset="-122"/>
            </a:endParaRPr>
          </a:p>
        </p:txBody>
      </p:sp>
      <p:sp>
        <p:nvSpPr>
          <p:cNvPr id="23" name="object 20"/>
          <p:cNvSpPr txBox="1"/>
          <p:nvPr/>
        </p:nvSpPr>
        <p:spPr>
          <a:xfrm>
            <a:off x="8242833" y="3180047"/>
            <a:ext cx="53975" cy="1047115"/>
          </a:xfrm>
          <a:prstGeom prst="rect">
            <a:avLst/>
          </a:prstGeom>
        </p:spPr>
        <p:txBody>
          <a:bodyPr vert="horz" wrap="square" lIns="0" tIns="0" rIns="0" bIns="0" rtlCol="0">
            <a:spAutoFit/>
          </a:bodyPr>
          <a:lstStyle/>
          <a:p>
            <a:pPr>
              <a:lnSpc>
                <a:spcPts val="1325"/>
              </a:lnSpc>
            </a:pPr>
            <a:r>
              <a:rPr sz="1200" dirty="0">
                <a:solidFill>
                  <a:srgbClr val="585858"/>
                </a:solidFill>
                <a:latin typeface="Arial" panose="020B0604020202020204"/>
                <a:cs typeface="Arial" panose="020B0604020202020204"/>
              </a:rPr>
              <a:t>•</a:t>
            </a:r>
            <a:endParaRPr sz="1200">
              <a:latin typeface="Arial" panose="020B0604020202020204"/>
              <a:cs typeface="Arial" panose="020B0604020202020204"/>
            </a:endParaRPr>
          </a:p>
          <a:p>
            <a:pPr>
              <a:lnSpc>
                <a:spcPct val="100000"/>
              </a:lnSpc>
              <a:spcBef>
                <a:spcPts val="285"/>
              </a:spcBef>
            </a:pPr>
            <a:r>
              <a:rPr sz="1200" dirty="0">
                <a:solidFill>
                  <a:srgbClr val="585858"/>
                </a:solidFill>
                <a:latin typeface="Arial" panose="020B0604020202020204"/>
                <a:cs typeface="Arial" panose="020B0604020202020204"/>
              </a:rPr>
              <a:t>•</a:t>
            </a:r>
            <a:endParaRPr sz="1200">
              <a:latin typeface="Arial" panose="020B0604020202020204"/>
              <a:cs typeface="Arial" panose="020B0604020202020204"/>
            </a:endParaRPr>
          </a:p>
          <a:p>
            <a:pPr>
              <a:lnSpc>
                <a:spcPct val="100000"/>
              </a:lnSpc>
              <a:spcBef>
                <a:spcPts val="285"/>
              </a:spcBef>
            </a:pPr>
            <a:r>
              <a:rPr sz="1200" dirty="0">
                <a:solidFill>
                  <a:srgbClr val="585858"/>
                </a:solidFill>
                <a:latin typeface="Arial" panose="020B0604020202020204"/>
                <a:cs typeface="Arial" panose="020B0604020202020204"/>
              </a:rPr>
              <a:t>•</a:t>
            </a:r>
            <a:endParaRPr sz="1200">
              <a:latin typeface="Arial" panose="020B0604020202020204"/>
              <a:cs typeface="Arial" panose="020B0604020202020204"/>
            </a:endParaRPr>
          </a:p>
          <a:p>
            <a:pPr>
              <a:lnSpc>
                <a:spcPct val="100000"/>
              </a:lnSpc>
              <a:spcBef>
                <a:spcPts val="55"/>
              </a:spcBef>
            </a:pPr>
            <a:endParaRPr sz="1700">
              <a:latin typeface="Arial" panose="020B0604020202020204"/>
              <a:cs typeface="Arial" panose="020B0604020202020204"/>
            </a:endParaRPr>
          </a:p>
          <a:p>
            <a:pPr>
              <a:lnSpc>
                <a:spcPct val="100000"/>
              </a:lnSpc>
            </a:pPr>
            <a:r>
              <a:rPr sz="1200" dirty="0">
                <a:solidFill>
                  <a:srgbClr val="585858"/>
                </a:solidFill>
                <a:latin typeface="Arial" panose="020B0604020202020204"/>
                <a:cs typeface="Arial" panose="020B0604020202020204"/>
              </a:rPr>
              <a:t>•</a:t>
            </a:r>
            <a:endParaRPr sz="1200">
              <a:latin typeface="Arial" panose="020B0604020202020204"/>
              <a:cs typeface="Arial" panose="020B0604020202020204"/>
            </a:endParaRPr>
          </a:p>
        </p:txBody>
      </p:sp>
      <p:sp>
        <p:nvSpPr>
          <p:cNvPr id="24" name="object 21"/>
          <p:cNvSpPr txBox="1"/>
          <p:nvPr/>
        </p:nvSpPr>
        <p:spPr>
          <a:xfrm>
            <a:off x="8230133" y="2856356"/>
            <a:ext cx="3816350" cy="1381760"/>
          </a:xfrm>
          <a:prstGeom prst="rect">
            <a:avLst/>
          </a:prstGeom>
        </p:spPr>
        <p:txBody>
          <a:bodyPr vert="horz" wrap="square" lIns="0" tIns="57785" rIns="0" bIns="0" rtlCol="0">
            <a:spAutoFit/>
          </a:bodyPr>
          <a:lstStyle/>
          <a:p>
            <a:pPr marR="1484630" algn="r">
              <a:lnSpc>
                <a:spcPct val="100000"/>
              </a:lnSpc>
              <a:spcBef>
                <a:spcPts val="455"/>
              </a:spcBef>
            </a:pPr>
            <a:r>
              <a:rPr sz="1400" dirty="0">
                <a:solidFill>
                  <a:srgbClr val="585858"/>
                </a:solidFill>
                <a:latin typeface="微软雅黑" panose="020B0503020204020204" pitchFamily="34" charset="-122"/>
                <a:cs typeface="微软雅黑" panose="020B0503020204020204" pitchFamily="34" charset="-122"/>
              </a:rPr>
              <a:t>企业统一标准的数据规范标</a:t>
            </a:r>
            <a:r>
              <a:rPr sz="1400" spc="5" dirty="0">
                <a:solidFill>
                  <a:srgbClr val="585858"/>
                </a:solidFill>
                <a:latin typeface="微软雅黑" panose="020B0503020204020204" pitchFamily="34" charset="-122"/>
                <a:cs typeface="微软雅黑" panose="020B0503020204020204" pitchFamily="34" charset="-122"/>
              </a:rPr>
              <a:t>准</a:t>
            </a:r>
            <a:endParaRPr sz="1400">
              <a:latin typeface="微软雅黑" panose="020B0503020204020204" pitchFamily="34" charset="-122"/>
              <a:cs typeface="微软雅黑" panose="020B0503020204020204" pitchFamily="34" charset="-122"/>
            </a:endParaRPr>
          </a:p>
          <a:p>
            <a:pPr marR="1529080" algn="r">
              <a:lnSpc>
                <a:spcPct val="100000"/>
              </a:lnSpc>
              <a:spcBef>
                <a:spcPts val="300"/>
              </a:spcBef>
            </a:pPr>
            <a:r>
              <a:rPr sz="1200" dirty="0">
                <a:solidFill>
                  <a:srgbClr val="585858"/>
                </a:solidFill>
                <a:latin typeface="微软雅黑" panose="020B0503020204020204" pitchFamily="34" charset="-122"/>
                <a:cs typeface="微软雅黑" panose="020B0503020204020204" pitchFamily="34" charset="-122"/>
              </a:rPr>
              <a:t>对企业现有业务系统进行梳理</a:t>
            </a:r>
            <a:endParaRPr sz="1200">
              <a:latin typeface="微软雅黑" panose="020B0503020204020204" pitchFamily="34" charset="-122"/>
              <a:cs typeface="微软雅黑" panose="020B0503020204020204" pitchFamily="34" charset="-122"/>
            </a:endParaRPr>
          </a:p>
          <a:p>
            <a:pPr marL="298450" marR="5080">
              <a:lnSpc>
                <a:spcPct val="120000"/>
              </a:lnSpc>
            </a:pPr>
            <a:r>
              <a:rPr sz="1200" dirty="0">
                <a:solidFill>
                  <a:srgbClr val="585858"/>
                </a:solidFill>
                <a:latin typeface="微软雅黑" panose="020B0503020204020204" pitchFamily="34" charset="-122"/>
                <a:cs typeface="微软雅黑" panose="020B0503020204020204" pitchFamily="34" charset="-122"/>
              </a:rPr>
              <a:t>按照数据标准规范的构成进行数据标准规范的制定 以此为依据进行规范化的升级、管理以及曰后的变更 维护</a:t>
            </a:r>
            <a:endParaRPr sz="1200">
              <a:latin typeface="微软雅黑" panose="020B0503020204020204" pitchFamily="34" charset="-122"/>
              <a:cs typeface="微软雅黑" panose="020B0503020204020204" pitchFamily="34" charset="-122"/>
            </a:endParaRPr>
          </a:p>
          <a:p>
            <a:pPr marL="298450">
              <a:lnSpc>
                <a:spcPct val="100000"/>
              </a:lnSpc>
              <a:spcBef>
                <a:spcPts val="285"/>
              </a:spcBef>
            </a:pPr>
            <a:r>
              <a:rPr sz="1200" dirty="0">
                <a:solidFill>
                  <a:srgbClr val="585858"/>
                </a:solidFill>
                <a:latin typeface="微软雅黑" panose="020B0503020204020204" pitchFamily="34" charset="-122"/>
                <a:cs typeface="微软雅黑" panose="020B0503020204020204" pitchFamily="34" charset="-122"/>
              </a:rPr>
              <a:t>主要包括数据元、数据元代码集和信息实体等</a:t>
            </a:r>
            <a:endParaRPr sz="1200">
              <a:latin typeface="微软雅黑" panose="020B0503020204020204" pitchFamily="34" charset="-122"/>
              <a:cs typeface="微软雅黑" panose="020B0503020204020204" pitchFamily="34" charset="-122"/>
            </a:endParaRPr>
          </a:p>
        </p:txBody>
      </p:sp>
      <p:sp>
        <p:nvSpPr>
          <p:cNvPr id="25" name="object 22"/>
          <p:cNvSpPr txBox="1"/>
          <p:nvPr/>
        </p:nvSpPr>
        <p:spPr>
          <a:xfrm>
            <a:off x="7304049" y="5136422"/>
            <a:ext cx="269303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微软雅黑" panose="020B0503020204020204" pitchFamily="34" charset="-122"/>
                <a:cs typeface="微软雅黑" panose="020B0503020204020204" pitchFamily="34" charset="-122"/>
              </a:rPr>
              <a:t>建立实用、高效、统一的管理体</a:t>
            </a:r>
            <a:r>
              <a:rPr sz="1400" spc="5" dirty="0">
                <a:solidFill>
                  <a:srgbClr val="585858"/>
                </a:solidFill>
                <a:latin typeface="微软雅黑" panose="020B0503020204020204" pitchFamily="34" charset="-122"/>
                <a:cs typeface="微软雅黑" panose="020B0503020204020204" pitchFamily="34" charset="-122"/>
              </a:rPr>
              <a:t>系</a:t>
            </a:r>
            <a:endParaRPr sz="1400">
              <a:latin typeface="微软雅黑" panose="020B0503020204020204" pitchFamily="34" charset="-122"/>
              <a:cs typeface="微软雅黑" panose="020B0503020204020204" pitchFamily="34" charset="-122"/>
            </a:endParaRPr>
          </a:p>
        </p:txBody>
      </p:sp>
      <p:sp>
        <p:nvSpPr>
          <p:cNvPr id="26" name="object 23"/>
          <p:cNvSpPr txBox="1"/>
          <p:nvPr/>
        </p:nvSpPr>
        <p:spPr>
          <a:xfrm>
            <a:off x="7304049" y="5350544"/>
            <a:ext cx="4223385" cy="793115"/>
          </a:xfrm>
          <a:prstGeom prst="rect">
            <a:avLst/>
          </a:prstGeom>
        </p:spPr>
        <p:txBody>
          <a:bodyPr vert="horz" wrap="square" lIns="0" tIns="12700" rIns="0" bIns="0" rtlCol="0">
            <a:spAutoFit/>
          </a:bodyPr>
          <a:lstStyle/>
          <a:p>
            <a:pPr marL="298450" marR="5080" indent="-285750">
              <a:lnSpc>
                <a:spcPct val="120000"/>
              </a:lnSpc>
              <a:spcBef>
                <a:spcPts val="100"/>
              </a:spcBef>
              <a:buFont typeface="Arial" panose="020B0604020202020204"/>
              <a:buChar char="•"/>
              <a:tabLst>
                <a:tab pos="297815" algn="l"/>
                <a:tab pos="298450" algn="l"/>
              </a:tabLst>
            </a:pPr>
            <a:r>
              <a:rPr sz="1400" dirty="0">
                <a:solidFill>
                  <a:srgbClr val="585858"/>
                </a:solidFill>
                <a:latin typeface="微软雅黑" panose="020B0503020204020204" pitchFamily="34" charset="-122"/>
                <a:cs typeface="微软雅黑" panose="020B0503020204020204" pitchFamily="34" charset="-122"/>
              </a:rPr>
              <a:t>制定信息系统运行维护管理制度、安全保障制度、 数据安全管理规范、数据共享交换管理规范等</a:t>
            </a:r>
            <a:r>
              <a:rPr sz="1400" spc="5" dirty="0">
                <a:solidFill>
                  <a:srgbClr val="585858"/>
                </a:solidFill>
                <a:latin typeface="微软雅黑" panose="020B0503020204020204" pitchFamily="34" charset="-122"/>
                <a:cs typeface="微软雅黑" panose="020B0503020204020204" pitchFamily="34" charset="-122"/>
              </a:rPr>
              <a:t>管 </a:t>
            </a:r>
            <a:r>
              <a:rPr sz="1400" dirty="0">
                <a:solidFill>
                  <a:srgbClr val="585858"/>
                </a:solidFill>
                <a:latin typeface="微软雅黑" panose="020B0503020204020204" pitchFamily="34" charset="-122"/>
                <a:cs typeface="微软雅黑" panose="020B0503020204020204" pitchFamily="34" charset="-122"/>
              </a:rPr>
              <a:t>理规范</a:t>
            </a:r>
            <a:r>
              <a:rPr sz="1400" spc="5" dirty="0">
                <a:solidFill>
                  <a:srgbClr val="585858"/>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27" name="object 24"/>
          <p:cNvSpPr/>
          <p:nvPr/>
        </p:nvSpPr>
        <p:spPr>
          <a:xfrm>
            <a:off x="6140197" y="2621010"/>
            <a:ext cx="1945005" cy="1950720"/>
          </a:xfrm>
          <a:custGeom>
            <a:avLst/>
            <a:gdLst/>
            <a:ahLst/>
            <a:cxnLst/>
            <a:rect l="l" t="t" r="r" b="b"/>
            <a:pathLst>
              <a:path w="1945004" h="1950720">
                <a:moveTo>
                  <a:pt x="972424" y="1950605"/>
                </a:moveTo>
                <a:lnTo>
                  <a:pt x="923903" y="1949412"/>
                </a:lnTo>
                <a:lnTo>
                  <a:pt x="875997" y="1945868"/>
                </a:lnTo>
                <a:lnTo>
                  <a:pt x="828763" y="1940030"/>
                </a:lnTo>
                <a:lnTo>
                  <a:pt x="782255" y="1931954"/>
                </a:lnTo>
                <a:lnTo>
                  <a:pt x="736530" y="1921696"/>
                </a:lnTo>
                <a:lnTo>
                  <a:pt x="691644" y="1909311"/>
                </a:lnTo>
                <a:lnTo>
                  <a:pt x="647651" y="1894856"/>
                </a:lnTo>
                <a:lnTo>
                  <a:pt x="604608" y="1878386"/>
                </a:lnTo>
                <a:lnTo>
                  <a:pt x="562570" y="1859957"/>
                </a:lnTo>
                <a:lnTo>
                  <a:pt x="521593" y="1839625"/>
                </a:lnTo>
                <a:lnTo>
                  <a:pt x="481733" y="1817446"/>
                </a:lnTo>
                <a:lnTo>
                  <a:pt x="443045" y="1793476"/>
                </a:lnTo>
                <a:lnTo>
                  <a:pt x="405586" y="1767771"/>
                </a:lnTo>
                <a:lnTo>
                  <a:pt x="369409" y="1740386"/>
                </a:lnTo>
                <a:lnTo>
                  <a:pt x="334572" y="1711377"/>
                </a:lnTo>
                <a:lnTo>
                  <a:pt x="301130" y="1680801"/>
                </a:lnTo>
                <a:lnTo>
                  <a:pt x="269139" y="1648713"/>
                </a:lnTo>
                <a:lnTo>
                  <a:pt x="238654" y="1615169"/>
                </a:lnTo>
                <a:lnTo>
                  <a:pt x="209731" y="1580225"/>
                </a:lnTo>
                <a:lnTo>
                  <a:pt x="182425" y="1543937"/>
                </a:lnTo>
                <a:lnTo>
                  <a:pt x="156793" y="1506361"/>
                </a:lnTo>
                <a:lnTo>
                  <a:pt x="132890" y="1467552"/>
                </a:lnTo>
                <a:lnTo>
                  <a:pt x="110772" y="1427566"/>
                </a:lnTo>
                <a:lnTo>
                  <a:pt x="90494" y="1386460"/>
                </a:lnTo>
                <a:lnTo>
                  <a:pt x="72112" y="1344289"/>
                </a:lnTo>
                <a:lnTo>
                  <a:pt x="55682" y="1301110"/>
                </a:lnTo>
                <a:lnTo>
                  <a:pt x="41259" y="1256977"/>
                </a:lnTo>
                <a:lnTo>
                  <a:pt x="28900" y="1211947"/>
                </a:lnTo>
                <a:lnTo>
                  <a:pt x="18659" y="1166076"/>
                </a:lnTo>
                <a:lnTo>
                  <a:pt x="10593" y="1119419"/>
                </a:lnTo>
                <a:lnTo>
                  <a:pt x="4757" y="1072033"/>
                </a:lnTo>
                <a:lnTo>
                  <a:pt x="1208" y="1023973"/>
                </a:lnTo>
                <a:lnTo>
                  <a:pt x="0" y="975296"/>
                </a:lnTo>
                <a:lnTo>
                  <a:pt x="1213" y="926619"/>
                </a:lnTo>
                <a:lnTo>
                  <a:pt x="4768" y="878559"/>
                </a:lnTo>
                <a:lnTo>
                  <a:pt x="10607" y="831173"/>
                </a:lnTo>
                <a:lnTo>
                  <a:pt x="18676" y="784517"/>
                </a:lnTo>
                <a:lnTo>
                  <a:pt x="28919" y="738646"/>
                </a:lnTo>
                <a:lnTo>
                  <a:pt x="41280" y="693616"/>
                </a:lnTo>
                <a:lnTo>
                  <a:pt x="55704" y="649484"/>
                </a:lnTo>
                <a:lnTo>
                  <a:pt x="72135" y="606304"/>
                </a:lnTo>
                <a:lnTo>
                  <a:pt x="90517" y="564134"/>
                </a:lnTo>
                <a:lnTo>
                  <a:pt x="110794" y="523028"/>
                </a:lnTo>
                <a:lnTo>
                  <a:pt x="132912" y="483044"/>
                </a:lnTo>
                <a:lnTo>
                  <a:pt x="156814" y="444235"/>
                </a:lnTo>
                <a:lnTo>
                  <a:pt x="182446" y="406659"/>
                </a:lnTo>
                <a:lnTo>
                  <a:pt x="209750" y="370372"/>
                </a:lnTo>
                <a:lnTo>
                  <a:pt x="238672" y="335428"/>
                </a:lnTo>
                <a:lnTo>
                  <a:pt x="269155" y="301885"/>
                </a:lnTo>
                <a:lnTo>
                  <a:pt x="301145" y="269798"/>
                </a:lnTo>
                <a:lnTo>
                  <a:pt x="334586" y="239222"/>
                </a:lnTo>
                <a:lnTo>
                  <a:pt x="369422" y="210214"/>
                </a:lnTo>
                <a:lnTo>
                  <a:pt x="405596" y="182830"/>
                </a:lnTo>
                <a:lnTo>
                  <a:pt x="443055" y="157125"/>
                </a:lnTo>
                <a:lnTo>
                  <a:pt x="481741" y="133155"/>
                </a:lnTo>
                <a:lnTo>
                  <a:pt x="521600" y="110977"/>
                </a:lnTo>
                <a:lnTo>
                  <a:pt x="562576" y="90645"/>
                </a:lnTo>
                <a:lnTo>
                  <a:pt x="604612" y="72217"/>
                </a:lnTo>
                <a:lnTo>
                  <a:pt x="647654" y="55747"/>
                </a:lnTo>
                <a:lnTo>
                  <a:pt x="691646" y="41292"/>
                </a:lnTo>
                <a:lnTo>
                  <a:pt x="736532" y="28908"/>
                </a:lnTo>
                <a:lnTo>
                  <a:pt x="782256" y="18650"/>
                </a:lnTo>
                <a:lnTo>
                  <a:pt x="828763" y="10574"/>
                </a:lnTo>
                <a:lnTo>
                  <a:pt x="875997" y="4737"/>
                </a:lnTo>
                <a:lnTo>
                  <a:pt x="923903" y="1193"/>
                </a:lnTo>
                <a:lnTo>
                  <a:pt x="972424" y="0"/>
                </a:lnTo>
                <a:lnTo>
                  <a:pt x="1020947" y="1193"/>
                </a:lnTo>
                <a:lnTo>
                  <a:pt x="1068854" y="4737"/>
                </a:lnTo>
                <a:lnTo>
                  <a:pt x="1116089" y="10574"/>
                </a:lnTo>
                <a:lnTo>
                  <a:pt x="1162597" y="18650"/>
                </a:lnTo>
                <a:lnTo>
                  <a:pt x="1208322" y="28908"/>
                </a:lnTo>
                <a:lnTo>
                  <a:pt x="1253209" y="41293"/>
                </a:lnTo>
                <a:lnTo>
                  <a:pt x="1297202" y="55748"/>
                </a:lnTo>
                <a:lnTo>
                  <a:pt x="1340244" y="72218"/>
                </a:lnTo>
                <a:lnTo>
                  <a:pt x="1382281" y="90647"/>
                </a:lnTo>
                <a:lnTo>
                  <a:pt x="1423257" y="110979"/>
                </a:lnTo>
                <a:lnTo>
                  <a:pt x="1463115" y="133158"/>
                </a:lnTo>
                <a:lnTo>
                  <a:pt x="1501801" y="157128"/>
                </a:lnTo>
                <a:lnTo>
                  <a:pt x="1539258" y="182834"/>
                </a:lnTo>
                <a:lnTo>
                  <a:pt x="1575431" y="210219"/>
                </a:lnTo>
                <a:lnTo>
                  <a:pt x="1610264" y="239228"/>
                </a:lnTo>
                <a:lnTo>
                  <a:pt x="1643702" y="269805"/>
                </a:lnTo>
                <a:lnTo>
                  <a:pt x="1675688" y="301894"/>
                </a:lnTo>
                <a:lnTo>
                  <a:pt x="1706167" y="335439"/>
                </a:lnTo>
                <a:lnTo>
                  <a:pt x="1735083" y="370384"/>
                </a:lnTo>
                <a:lnTo>
                  <a:pt x="1762381" y="406673"/>
                </a:lnTo>
                <a:lnTo>
                  <a:pt x="1788005" y="444252"/>
                </a:lnTo>
                <a:lnTo>
                  <a:pt x="1811899" y="483062"/>
                </a:lnTo>
                <a:lnTo>
                  <a:pt x="1834007" y="523050"/>
                </a:lnTo>
                <a:lnTo>
                  <a:pt x="1854274" y="564158"/>
                </a:lnTo>
                <a:lnTo>
                  <a:pt x="1872644" y="606332"/>
                </a:lnTo>
                <a:lnTo>
                  <a:pt x="1889061" y="649515"/>
                </a:lnTo>
                <a:lnTo>
                  <a:pt x="1903470" y="693651"/>
                </a:lnTo>
                <a:lnTo>
                  <a:pt x="1915814" y="738685"/>
                </a:lnTo>
                <a:lnTo>
                  <a:pt x="1926038" y="784560"/>
                </a:lnTo>
                <a:lnTo>
                  <a:pt x="1934087" y="831221"/>
                </a:lnTo>
                <a:lnTo>
                  <a:pt x="1939904" y="878612"/>
                </a:lnTo>
                <a:lnTo>
                  <a:pt x="1943434" y="926676"/>
                </a:lnTo>
                <a:lnTo>
                  <a:pt x="1944620" y="975360"/>
                </a:lnTo>
                <a:lnTo>
                  <a:pt x="1943428" y="1024031"/>
                </a:lnTo>
                <a:lnTo>
                  <a:pt x="1939893" y="1072086"/>
                </a:lnTo>
                <a:lnTo>
                  <a:pt x="1934073" y="1119467"/>
                </a:lnTo>
                <a:lnTo>
                  <a:pt x="1926021" y="1166119"/>
                </a:lnTo>
                <a:lnTo>
                  <a:pt x="1915795" y="1211986"/>
                </a:lnTo>
                <a:lnTo>
                  <a:pt x="1903449" y="1257012"/>
                </a:lnTo>
                <a:lnTo>
                  <a:pt x="1889039" y="1301141"/>
                </a:lnTo>
                <a:lnTo>
                  <a:pt x="1872621" y="1344317"/>
                </a:lnTo>
                <a:lnTo>
                  <a:pt x="1854251" y="1386485"/>
                </a:lnTo>
                <a:lnTo>
                  <a:pt x="1833985" y="1427588"/>
                </a:lnTo>
                <a:lnTo>
                  <a:pt x="1811877" y="1467571"/>
                </a:lnTo>
                <a:lnTo>
                  <a:pt x="1787984" y="1506377"/>
                </a:lnTo>
                <a:lnTo>
                  <a:pt x="1762361" y="1543951"/>
                </a:lnTo>
                <a:lnTo>
                  <a:pt x="1735064" y="1580237"/>
                </a:lnTo>
                <a:lnTo>
                  <a:pt x="1706149" y="1615179"/>
                </a:lnTo>
                <a:lnTo>
                  <a:pt x="1675671" y="1648722"/>
                </a:lnTo>
                <a:lnTo>
                  <a:pt x="1643686" y="1680808"/>
                </a:lnTo>
                <a:lnTo>
                  <a:pt x="1610250" y="1711383"/>
                </a:lnTo>
                <a:lnTo>
                  <a:pt x="1575419" y="1740391"/>
                </a:lnTo>
                <a:lnTo>
                  <a:pt x="1539247" y="1767774"/>
                </a:lnTo>
                <a:lnTo>
                  <a:pt x="1501791" y="1793479"/>
                </a:lnTo>
                <a:lnTo>
                  <a:pt x="1463107" y="1817449"/>
                </a:lnTo>
                <a:lnTo>
                  <a:pt x="1423250" y="1839627"/>
                </a:lnTo>
                <a:lnTo>
                  <a:pt x="1382276" y="1859958"/>
                </a:lnTo>
                <a:lnTo>
                  <a:pt x="1340240" y="1878387"/>
                </a:lnTo>
                <a:lnTo>
                  <a:pt x="1297198" y="1894857"/>
                </a:lnTo>
                <a:lnTo>
                  <a:pt x="1253207" y="1909312"/>
                </a:lnTo>
                <a:lnTo>
                  <a:pt x="1208321" y="1921696"/>
                </a:lnTo>
                <a:lnTo>
                  <a:pt x="1162596" y="1931954"/>
                </a:lnTo>
                <a:lnTo>
                  <a:pt x="1116088" y="1940030"/>
                </a:lnTo>
                <a:lnTo>
                  <a:pt x="1068853" y="1945868"/>
                </a:lnTo>
                <a:lnTo>
                  <a:pt x="1020947" y="1949412"/>
                </a:lnTo>
                <a:lnTo>
                  <a:pt x="972424" y="1950605"/>
                </a:lnTo>
                <a:close/>
              </a:path>
            </a:pathLst>
          </a:custGeom>
          <a:solidFill>
            <a:srgbClr val="006FC0"/>
          </a:solidFill>
        </p:spPr>
        <p:txBody>
          <a:bodyPr wrap="square" lIns="0" tIns="0" rIns="0" bIns="0" rtlCol="0"/>
          <a:lstStyle/>
          <a:p/>
        </p:txBody>
      </p:sp>
      <p:sp>
        <p:nvSpPr>
          <p:cNvPr id="28" name="object 25"/>
          <p:cNvSpPr/>
          <p:nvPr/>
        </p:nvSpPr>
        <p:spPr>
          <a:xfrm>
            <a:off x="6035040" y="2544810"/>
            <a:ext cx="2286000" cy="2240279"/>
          </a:xfrm>
          <a:prstGeom prst="rect">
            <a:avLst/>
          </a:prstGeom>
          <a:blipFill>
            <a:blip r:embed="rId4" cstate="email"/>
            <a:stretch>
              <a:fillRect/>
            </a:stretch>
          </a:blipFill>
        </p:spPr>
        <p:txBody>
          <a:bodyPr wrap="square" lIns="0" tIns="0" rIns="0" bIns="0" rtlCol="0"/>
          <a:lstStyle/>
          <a:p/>
        </p:txBody>
      </p:sp>
      <p:sp>
        <p:nvSpPr>
          <p:cNvPr id="29" name="object 26"/>
          <p:cNvSpPr/>
          <p:nvPr/>
        </p:nvSpPr>
        <p:spPr>
          <a:xfrm>
            <a:off x="6236208" y="2717834"/>
            <a:ext cx="1752091" cy="1756943"/>
          </a:xfrm>
          <a:prstGeom prst="rect">
            <a:avLst/>
          </a:prstGeom>
          <a:blipFill>
            <a:blip r:embed="rId5" cstate="email"/>
            <a:stretch>
              <a:fillRect/>
            </a:stretch>
          </a:blipFill>
        </p:spPr>
        <p:txBody>
          <a:bodyPr wrap="square" lIns="0" tIns="0" rIns="0" bIns="0" rtlCol="0"/>
          <a:lstStyle/>
          <a:p/>
        </p:txBody>
      </p:sp>
      <p:sp>
        <p:nvSpPr>
          <p:cNvPr id="30" name="object 27"/>
          <p:cNvSpPr txBox="1"/>
          <p:nvPr/>
        </p:nvSpPr>
        <p:spPr>
          <a:xfrm>
            <a:off x="6581597" y="3804053"/>
            <a:ext cx="1042035"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585858"/>
                </a:solidFill>
                <a:latin typeface="微软雅黑" panose="020B0503020204020204" pitchFamily="34" charset="-122"/>
                <a:cs typeface="微软雅黑" panose="020B0503020204020204" pitchFamily="34" charset="-122"/>
              </a:rPr>
              <a:t>数据标</a:t>
            </a:r>
            <a:r>
              <a:rPr sz="2000" b="1" spc="5" dirty="0">
                <a:solidFill>
                  <a:srgbClr val="585858"/>
                </a:solidFill>
                <a:latin typeface="微软雅黑" panose="020B0503020204020204" pitchFamily="34" charset="-122"/>
                <a:cs typeface="微软雅黑" panose="020B0503020204020204" pitchFamily="34" charset="-122"/>
              </a:rPr>
              <a:t>准</a:t>
            </a:r>
            <a:endParaRPr sz="2000">
              <a:latin typeface="微软雅黑" panose="020B0503020204020204" pitchFamily="34" charset="-122"/>
              <a:cs typeface="微软雅黑" panose="020B0503020204020204" pitchFamily="34" charset="-122"/>
            </a:endParaRPr>
          </a:p>
        </p:txBody>
      </p:sp>
      <p:sp>
        <p:nvSpPr>
          <p:cNvPr id="31" name="object 28"/>
          <p:cNvSpPr/>
          <p:nvPr/>
        </p:nvSpPr>
        <p:spPr>
          <a:xfrm>
            <a:off x="6752425" y="3086579"/>
            <a:ext cx="701040" cy="532765"/>
          </a:xfrm>
          <a:custGeom>
            <a:avLst/>
            <a:gdLst/>
            <a:ahLst/>
            <a:cxnLst/>
            <a:rect l="l" t="t" r="r" b="b"/>
            <a:pathLst>
              <a:path w="701040" h="532764">
                <a:moveTo>
                  <a:pt x="350367" y="532345"/>
                </a:moveTo>
                <a:lnTo>
                  <a:pt x="10947" y="188544"/>
                </a:lnTo>
                <a:lnTo>
                  <a:pt x="0" y="155270"/>
                </a:lnTo>
                <a:lnTo>
                  <a:pt x="940" y="147034"/>
                </a:lnTo>
                <a:lnTo>
                  <a:pt x="125920" y="11087"/>
                </a:lnTo>
                <a:lnTo>
                  <a:pt x="153288" y="0"/>
                </a:lnTo>
                <a:lnTo>
                  <a:pt x="547458" y="0"/>
                </a:lnTo>
                <a:lnTo>
                  <a:pt x="607673" y="44361"/>
                </a:lnTo>
                <a:lnTo>
                  <a:pt x="169710" y="44361"/>
                </a:lnTo>
                <a:lnTo>
                  <a:pt x="184305" y="55448"/>
                </a:lnTo>
                <a:lnTo>
                  <a:pt x="147815" y="55448"/>
                </a:lnTo>
                <a:lnTo>
                  <a:pt x="43802" y="155270"/>
                </a:lnTo>
                <a:lnTo>
                  <a:pt x="700735" y="155270"/>
                </a:lnTo>
                <a:lnTo>
                  <a:pt x="699794" y="163585"/>
                </a:lnTo>
                <a:lnTo>
                  <a:pt x="697314" y="171902"/>
                </a:lnTo>
                <a:lnTo>
                  <a:pt x="694978" y="177444"/>
                </a:lnTo>
                <a:lnTo>
                  <a:pt x="60223" y="177444"/>
                </a:lnTo>
                <a:lnTo>
                  <a:pt x="279196" y="410349"/>
                </a:lnTo>
                <a:lnTo>
                  <a:pt x="305007" y="410349"/>
                </a:lnTo>
                <a:lnTo>
                  <a:pt x="328472" y="449173"/>
                </a:lnTo>
                <a:lnTo>
                  <a:pt x="349274" y="449173"/>
                </a:lnTo>
                <a:lnTo>
                  <a:pt x="350367" y="454710"/>
                </a:lnTo>
                <a:lnTo>
                  <a:pt x="440389" y="454710"/>
                </a:lnTo>
                <a:lnTo>
                  <a:pt x="383222" y="515721"/>
                </a:lnTo>
                <a:lnTo>
                  <a:pt x="375009" y="522996"/>
                </a:lnTo>
                <a:lnTo>
                  <a:pt x="366795" y="528191"/>
                </a:lnTo>
                <a:lnTo>
                  <a:pt x="358580" y="531307"/>
                </a:lnTo>
                <a:lnTo>
                  <a:pt x="350367" y="532345"/>
                </a:lnTo>
                <a:close/>
              </a:path>
              <a:path w="701040" h="532764">
                <a:moveTo>
                  <a:pt x="246356" y="77635"/>
                </a:moveTo>
                <a:lnTo>
                  <a:pt x="213512" y="77635"/>
                </a:lnTo>
                <a:lnTo>
                  <a:pt x="246354" y="44361"/>
                </a:lnTo>
                <a:lnTo>
                  <a:pt x="301104" y="44361"/>
                </a:lnTo>
                <a:lnTo>
                  <a:pt x="308148" y="49911"/>
                </a:lnTo>
                <a:lnTo>
                  <a:pt x="273723" y="49911"/>
                </a:lnTo>
                <a:lnTo>
                  <a:pt x="246356" y="77635"/>
                </a:lnTo>
                <a:close/>
              </a:path>
              <a:path w="701040" h="532764">
                <a:moveTo>
                  <a:pt x="386868" y="83172"/>
                </a:moveTo>
                <a:lnTo>
                  <a:pt x="350367" y="83172"/>
                </a:lnTo>
                <a:lnTo>
                  <a:pt x="399643" y="44361"/>
                </a:lnTo>
                <a:lnTo>
                  <a:pt x="454393" y="44361"/>
                </a:lnTo>
                <a:lnTo>
                  <a:pt x="459871" y="49911"/>
                </a:lnTo>
                <a:lnTo>
                  <a:pt x="427012" y="49911"/>
                </a:lnTo>
                <a:lnTo>
                  <a:pt x="386868" y="83172"/>
                </a:lnTo>
                <a:close/>
              </a:path>
              <a:path w="701040" h="532764">
                <a:moveTo>
                  <a:pt x="524772" y="77635"/>
                </a:moveTo>
                <a:lnTo>
                  <a:pt x="487235" y="77635"/>
                </a:lnTo>
                <a:lnTo>
                  <a:pt x="531025" y="44361"/>
                </a:lnTo>
                <a:lnTo>
                  <a:pt x="607673" y="44361"/>
                </a:lnTo>
                <a:lnTo>
                  <a:pt x="618617" y="55448"/>
                </a:lnTo>
                <a:lnTo>
                  <a:pt x="552932" y="55448"/>
                </a:lnTo>
                <a:lnTo>
                  <a:pt x="524772" y="77635"/>
                </a:lnTo>
                <a:close/>
              </a:path>
              <a:path w="701040" h="532764">
                <a:moveTo>
                  <a:pt x="322214" y="138633"/>
                </a:moveTo>
                <a:lnTo>
                  <a:pt x="284670" y="138633"/>
                </a:lnTo>
                <a:lnTo>
                  <a:pt x="333946" y="99809"/>
                </a:lnTo>
                <a:lnTo>
                  <a:pt x="273723" y="49911"/>
                </a:lnTo>
                <a:lnTo>
                  <a:pt x="308148" y="49911"/>
                </a:lnTo>
                <a:lnTo>
                  <a:pt x="350367" y="83172"/>
                </a:lnTo>
                <a:lnTo>
                  <a:pt x="386868" y="83172"/>
                </a:lnTo>
                <a:lnTo>
                  <a:pt x="366788" y="99809"/>
                </a:lnTo>
                <a:lnTo>
                  <a:pt x="387904" y="116446"/>
                </a:lnTo>
                <a:lnTo>
                  <a:pt x="350367" y="116446"/>
                </a:lnTo>
                <a:lnTo>
                  <a:pt x="322214" y="138633"/>
                </a:lnTo>
                <a:close/>
              </a:path>
              <a:path w="701040" h="532764">
                <a:moveTo>
                  <a:pt x="453018" y="138633"/>
                </a:moveTo>
                <a:lnTo>
                  <a:pt x="416064" y="138633"/>
                </a:lnTo>
                <a:lnTo>
                  <a:pt x="470814" y="94272"/>
                </a:lnTo>
                <a:lnTo>
                  <a:pt x="427012" y="49911"/>
                </a:lnTo>
                <a:lnTo>
                  <a:pt x="459871" y="49911"/>
                </a:lnTo>
                <a:lnTo>
                  <a:pt x="487235" y="77635"/>
                </a:lnTo>
                <a:lnTo>
                  <a:pt x="524772" y="77635"/>
                </a:lnTo>
                <a:lnTo>
                  <a:pt x="503656" y="94272"/>
                </a:lnTo>
                <a:lnTo>
                  <a:pt x="520082" y="110909"/>
                </a:lnTo>
                <a:lnTo>
                  <a:pt x="487235" y="110909"/>
                </a:lnTo>
                <a:lnTo>
                  <a:pt x="453018" y="138633"/>
                </a:lnTo>
                <a:close/>
              </a:path>
              <a:path w="701040" h="532764">
                <a:moveTo>
                  <a:pt x="169710" y="155270"/>
                </a:moveTo>
                <a:lnTo>
                  <a:pt x="136867" y="155270"/>
                </a:lnTo>
                <a:lnTo>
                  <a:pt x="197078" y="94272"/>
                </a:lnTo>
                <a:lnTo>
                  <a:pt x="147815" y="55448"/>
                </a:lnTo>
                <a:lnTo>
                  <a:pt x="184305" y="55448"/>
                </a:lnTo>
                <a:lnTo>
                  <a:pt x="213512" y="77635"/>
                </a:lnTo>
                <a:lnTo>
                  <a:pt x="246356" y="77635"/>
                </a:lnTo>
                <a:lnTo>
                  <a:pt x="229933" y="94272"/>
                </a:lnTo>
                <a:lnTo>
                  <a:pt x="250461" y="110909"/>
                </a:lnTo>
                <a:lnTo>
                  <a:pt x="213512" y="110909"/>
                </a:lnTo>
                <a:lnTo>
                  <a:pt x="169710" y="155270"/>
                </a:lnTo>
                <a:close/>
              </a:path>
              <a:path w="701040" h="532764">
                <a:moveTo>
                  <a:pt x="700735" y="155270"/>
                </a:moveTo>
                <a:lnTo>
                  <a:pt x="656945" y="155270"/>
                </a:lnTo>
                <a:lnTo>
                  <a:pt x="552932" y="55448"/>
                </a:lnTo>
                <a:lnTo>
                  <a:pt x="618617" y="55448"/>
                </a:lnTo>
                <a:lnTo>
                  <a:pt x="689787" y="127546"/>
                </a:lnTo>
                <a:lnTo>
                  <a:pt x="693807" y="132653"/>
                </a:lnTo>
                <a:lnTo>
                  <a:pt x="697314" y="139322"/>
                </a:lnTo>
                <a:lnTo>
                  <a:pt x="699794" y="147034"/>
                </a:lnTo>
                <a:lnTo>
                  <a:pt x="700735" y="155270"/>
                </a:lnTo>
                <a:close/>
              </a:path>
              <a:path w="701040" h="532764">
                <a:moveTo>
                  <a:pt x="301104" y="155270"/>
                </a:moveTo>
                <a:lnTo>
                  <a:pt x="268249" y="155270"/>
                </a:lnTo>
                <a:lnTo>
                  <a:pt x="213512" y="110909"/>
                </a:lnTo>
                <a:lnTo>
                  <a:pt x="250461" y="110909"/>
                </a:lnTo>
                <a:lnTo>
                  <a:pt x="284670" y="138633"/>
                </a:lnTo>
                <a:lnTo>
                  <a:pt x="322214" y="138633"/>
                </a:lnTo>
                <a:lnTo>
                  <a:pt x="301104" y="155270"/>
                </a:lnTo>
                <a:close/>
              </a:path>
              <a:path w="701040" h="532764">
                <a:moveTo>
                  <a:pt x="563879" y="155270"/>
                </a:moveTo>
                <a:lnTo>
                  <a:pt x="531025" y="155270"/>
                </a:lnTo>
                <a:lnTo>
                  <a:pt x="487235" y="110909"/>
                </a:lnTo>
                <a:lnTo>
                  <a:pt x="520082" y="110909"/>
                </a:lnTo>
                <a:lnTo>
                  <a:pt x="563879" y="155270"/>
                </a:lnTo>
                <a:close/>
              </a:path>
              <a:path w="701040" h="532764">
                <a:moveTo>
                  <a:pt x="432485" y="155270"/>
                </a:moveTo>
                <a:lnTo>
                  <a:pt x="399643" y="155270"/>
                </a:lnTo>
                <a:lnTo>
                  <a:pt x="350367" y="116446"/>
                </a:lnTo>
                <a:lnTo>
                  <a:pt x="387904" y="116446"/>
                </a:lnTo>
                <a:lnTo>
                  <a:pt x="416064" y="138633"/>
                </a:lnTo>
                <a:lnTo>
                  <a:pt x="453018" y="138633"/>
                </a:lnTo>
                <a:lnTo>
                  <a:pt x="432485" y="155270"/>
                </a:lnTo>
                <a:close/>
              </a:path>
              <a:path w="701040" h="532764">
                <a:moveTo>
                  <a:pt x="305007" y="410349"/>
                </a:moveTo>
                <a:lnTo>
                  <a:pt x="279196" y="410349"/>
                </a:lnTo>
                <a:lnTo>
                  <a:pt x="142341" y="177444"/>
                </a:lnTo>
                <a:lnTo>
                  <a:pt x="164236" y="177444"/>
                </a:lnTo>
                <a:lnTo>
                  <a:pt x="305007" y="410349"/>
                </a:lnTo>
                <a:close/>
              </a:path>
              <a:path w="701040" h="532764">
                <a:moveTo>
                  <a:pt x="349274" y="449173"/>
                </a:moveTo>
                <a:lnTo>
                  <a:pt x="328472" y="449173"/>
                </a:lnTo>
                <a:lnTo>
                  <a:pt x="273723" y="177444"/>
                </a:lnTo>
                <a:lnTo>
                  <a:pt x="295630" y="177444"/>
                </a:lnTo>
                <a:lnTo>
                  <a:pt x="349274" y="449173"/>
                </a:lnTo>
                <a:close/>
              </a:path>
              <a:path w="701040" h="532764">
                <a:moveTo>
                  <a:pt x="440389" y="454710"/>
                </a:moveTo>
                <a:lnTo>
                  <a:pt x="350367" y="454710"/>
                </a:lnTo>
                <a:lnTo>
                  <a:pt x="405117" y="177444"/>
                </a:lnTo>
                <a:lnTo>
                  <a:pt x="427012" y="177444"/>
                </a:lnTo>
                <a:lnTo>
                  <a:pt x="372275" y="449173"/>
                </a:lnTo>
                <a:lnTo>
                  <a:pt x="445577" y="449173"/>
                </a:lnTo>
                <a:lnTo>
                  <a:pt x="440389" y="454710"/>
                </a:lnTo>
                <a:close/>
              </a:path>
              <a:path w="701040" h="532764">
                <a:moveTo>
                  <a:pt x="445577" y="449173"/>
                </a:moveTo>
                <a:lnTo>
                  <a:pt x="372275" y="449173"/>
                </a:lnTo>
                <a:lnTo>
                  <a:pt x="536498" y="177444"/>
                </a:lnTo>
                <a:lnTo>
                  <a:pt x="558406" y="177444"/>
                </a:lnTo>
                <a:lnTo>
                  <a:pt x="421538" y="410349"/>
                </a:lnTo>
                <a:lnTo>
                  <a:pt x="481955" y="410349"/>
                </a:lnTo>
                <a:lnTo>
                  <a:pt x="445577" y="449173"/>
                </a:lnTo>
                <a:close/>
              </a:path>
              <a:path w="701040" h="532764">
                <a:moveTo>
                  <a:pt x="481955" y="410349"/>
                </a:moveTo>
                <a:lnTo>
                  <a:pt x="421538" y="410349"/>
                </a:lnTo>
                <a:lnTo>
                  <a:pt x="640524" y="177444"/>
                </a:lnTo>
                <a:lnTo>
                  <a:pt x="694978" y="177444"/>
                </a:lnTo>
                <a:lnTo>
                  <a:pt x="693807" y="180221"/>
                </a:lnTo>
                <a:lnTo>
                  <a:pt x="689787" y="188544"/>
                </a:lnTo>
                <a:lnTo>
                  <a:pt x="481955" y="410349"/>
                </a:lnTo>
                <a:close/>
              </a:path>
            </a:pathLst>
          </a:custGeom>
          <a:solidFill>
            <a:srgbClr val="006FC0"/>
          </a:solid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重新组织数</a:t>
            </a:r>
            <a:r>
              <a:rPr lang="zh-CN" altLang="en-US" spc="-5" dirty="0"/>
              <a:t>据</a:t>
            </a:r>
            <a:endParaRPr lang="zh-CN" altLang="en-US" dirty="0"/>
          </a:p>
        </p:txBody>
      </p:sp>
      <p:sp>
        <p:nvSpPr>
          <p:cNvPr id="5" name="文本占位符 4"/>
          <p:cNvSpPr>
            <a:spLocks noGrp="1"/>
          </p:cNvSpPr>
          <p:nvPr>
            <p:ph type="body" sz="quarter" idx="16"/>
          </p:nvPr>
        </p:nvSpPr>
        <p:spPr/>
        <p:txBody>
          <a:bodyPr/>
          <a:lstStyle/>
          <a:p>
            <a:r>
              <a:rPr lang="zh-CN" altLang="en-US" dirty="0"/>
              <a:t>重新组织数据包括：</a:t>
            </a:r>
            <a:endParaRPr lang="zh-CN" altLang="en-US" dirty="0"/>
          </a:p>
          <a:p>
            <a:pPr marL="285750" indent="-285750">
              <a:buFont typeface="Arial" panose="020B0604020202020204" pitchFamily="34" charset="0"/>
              <a:buChar char="•"/>
            </a:pPr>
            <a:r>
              <a:rPr lang="zh-CN" altLang="en-US" dirty="0"/>
              <a:t>基础工作：主数据建设，真实世界模型；</a:t>
            </a:r>
            <a:endParaRPr lang="zh-CN" altLang="en-US" dirty="0"/>
          </a:p>
          <a:p>
            <a:pPr marL="285750" indent="-285750">
              <a:buFont typeface="Arial" panose="020B0604020202020204" pitchFamily="34" charset="0"/>
              <a:buChar char="•"/>
            </a:pPr>
            <a:r>
              <a:rPr lang="zh-CN" altLang="en-US" dirty="0"/>
              <a:t>扩展内容：数据仓库，数据标签和画像；</a:t>
            </a:r>
            <a:endParaRPr lang="zh-CN" altLang="en-US" dirty="0"/>
          </a:p>
          <a:p>
            <a:endParaRPr lang="zh-CN" altLang="en-US" dirty="0"/>
          </a:p>
        </p:txBody>
      </p:sp>
      <p:sp>
        <p:nvSpPr>
          <p:cNvPr id="7" name="object 3"/>
          <p:cNvSpPr/>
          <p:nvPr/>
        </p:nvSpPr>
        <p:spPr>
          <a:xfrm>
            <a:off x="7754645" y="5022050"/>
            <a:ext cx="2077720" cy="674370"/>
          </a:xfrm>
          <a:custGeom>
            <a:avLst/>
            <a:gdLst/>
            <a:ahLst/>
            <a:cxnLst/>
            <a:rect l="l" t="t" r="r" b="b"/>
            <a:pathLst>
              <a:path w="2077720" h="674370">
                <a:moveTo>
                  <a:pt x="1064234" y="674072"/>
                </a:moveTo>
                <a:lnTo>
                  <a:pt x="1014082" y="673242"/>
                </a:lnTo>
                <a:lnTo>
                  <a:pt x="963764" y="670331"/>
                </a:lnTo>
                <a:lnTo>
                  <a:pt x="913611" y="665345"/>
                </a:lnTo>
                <a:lnTo>
                  <a:pt x="863946" y="658329"/>
                </a:lnTo>
                <a:lnTo>
                  <a:pt x="814823" y="649316"/>
                </a:lnTo>
                <a:lnTo>
                  <a:pt x="766292" y="638338"/>
                </a:lnTo>
                <a:lnTo>
                  <a:pt x="718405" y="625429"/>
                </a:lnTo>
                <a:lnTo>
                  <a:pt x="671216" y="610620"/>
                </a:lnTo>
                <a:lnTo>
                  <a:pt x="624774" y="593947"/>
                </a:lnTo>
                <a:lnTo>
                  <a:pt x="579133" y="575441"/>
                </a:lnTo>
                <a:lnTo>
                  <a:pt x="534343" y="555135"/>
                </a:lnTo>
                <a:lnTo>
                  <a:pt x="490458" y="533063"/>
                </a:lnTo>
                <a:lnTo>
                  <a:pt x="447528" y="509257"/>
                </a:lnTo>
                <a:lnTo>
                  <a:pt x="405606" y="483750"/>
                </a:lnTo>
                <a:lnTo>
                  <a:pt x="364743" y="456576"/>
                </a:lnTo>
                <a:lnTo>
                  <a:pt x="324991" y="427768"/>
                </a:lnTo>
                <a:lnTo>
                  <a:pt x="286403" y="397357"/>
                </a:lnTo>
                <a:lnTo>
                  <a:pt x="249029" y="365378"/>
                </a:lnTo>
                <a:lnTo>
                  <a:pt x="212922" y="331864"/>
                </a:lnTo>
                <a:lnTo>
                  <a:pt x="178016" y="296718"/>
                </a:lnTo>
                <a:lnTo>
                  <a:pt x="144716" y="260360"/>
                </a:lnTo>
                <a:lnTo>
                  <a:pt x="112721" y="222436"/>
                </a:lnTo>
                <a:lnTo>
                  <a:pt x="82200" y="183109"/>
                </a:lnTo>
                <a:lnTo>
                  <a:pt x="53204" y="142411"/>
                </a:lnTo>
                <a:lnTo>
                  <a:pt x="25787" y="100376"/>
                </a:lnTo>
                <a:lnTo>
                  <a:pt x="0" y="57035"/>
                </a:lnTo>
                <a:lnTo>
                  <a:pt x="100355" y="0"/>
                </a:lnTo>
                <a:lnTo>
                  <a:pt x="125663" y="42371"/>
                </a:lnTo>
                <a:lnTo>
                  <a:pt x="152693" y="83361"/>
                </a:lnTo>
                <a:lnTo>
                  <a:pt x="181386" y="122931"/>
                </a:lnTo>
                <a:lnTo>
                  <a:pt x="211682" y="161044"/>
                </a:lnTo>
                <a:lnTo>
                  <a:pt x="243523" y="197661"/>
                </a:lnTo>
                <a:lnTo>
                  <a:pt x="276849" y="232745"/>
                </a:lnTo>
                <a:lnTo>
                  <a:pt x="311601" y="266256"/>
                </a:lnTo>
                <a:lnTo>
                  <a:pt x="347719" y="298158"/>
                </a:lnTo>
                <a:lnTo>
                  <a:pt x="385145" y="328412"/>
                </a:lnTo>
                <a:lnTo>
                  <a:pt x="423818" y="356980"/>
                </a:lnTo>
                <a:lnTo>
                  <a:pt x="463681" y="383824"/>
                </a:lnTo>
                <a:lnTo>
                  <a:pt x="504674" y="408905"/>
                </a:lnTo>
                <a:lnTo>
                  <a:pt x="546737" y="432187"/>
                </a:lnTo>
                <a:lnTo>
                  <a:pt x="589811" y="453630"/>
                </a:lnTo>
                <a:lnTo>
                  <a:pt x="633837" y="473197"/>
                </a:lnTo>
                <a:lnTo>
                  <a:pt x="678756" y="490849"/>
                </a:lnTo>
                <a:lnTo>
                  <a:pt x="724509" y="506549"/>
                </a:lnTo>
                <a:lnTo>
                  <a:pt x="771035" y="520259"/>
                </a:lnTo>
                <a:lnTo>
                  <a:pt x="818277" y="531940"/>
                </a:lnTo>
                <a:lnTo>
                  <a:pt x="866175" y="541554"/>
                </a:lnTo>
                <a:lnTo>
                  <a:pt x="914669" y="549064"/>
                </a:lnTo>
                <a:lnTo>
                  <a:pt x="963701" y="554431"/>
                </a:lnTo>
                <a:lnTo>
                  <a:pt x="1012923" y="557605"/>
                </a:lnTo>
                <a:lnTo>
                  <a:pt x="1061985" y="558575"/>
                </a:lnTo>
                <a:lnTo>
                  <a:pt x="1576159" y="558575"/>
                </a:lnTo>
                <a:lnTo>
                  <a:pt x="1544192" y="573238"/>
                </a:lnTo>
                <a:lnTo>
                  <a:pt x="1498805" y="591883"/>
                </a:lnTo>
                <a:lnTo>
                  <a:pt x="1452688" y="608690"/>
                </a:lnTo>
                <a:lnTo>
                  <a:pt x="1405898" y="623636"/>
                </a:lnTo>
                <a:lnTo>
                  <a:pt x="1358490" y="636696"/>
                </a:lnTo>
                <a:lnTo>
                  <a:pt x="1310521" y="647845"/>
                </a:lnTo>
                <a:lnTo>
                  <a:pt x="1262047" y="657058"/>
                </a:lnTo>
                <a:lnTo>
                  <a:pt x="1213125" y="664313"/>
                </a:lnTo>
                <a:lnTo>
                  <a:pt x="1163812" y="669582"/>
                </a:lnTo>
                <a:lnTo>
                  <a:pt x="1114162" y="672844"/>
                </a:lnTo>
                <a:lnTo>
                  <a:pt x="1064234" y="674072"/>
                </a:lnTo>
                <a:close/>
              </a:path>
              <a:path w="2077720" h="674370">
                <a:moveTo>
                  <a:pt x="1576159" y="558575"/>
                </a:moveTo>
                <a:lnTo>
                  <a:pt x="1061985" y="558575"/>
                </a:lnTo>
                <a:lnTo>
                  <a:pt x="1110823" y="557370"/>
                </a:lnTo>
                <a:lnTo>
                  <a:pt x="1159370" y="554016"/>
                </a:lnTo>
                <a:lnTo>
                  <a:pt x="1207563" y="548541"/>
                </a:lnTo>
                <a:lnTo>
                  <a:pt x="1255336" y="540971"/>
                </a:lnTo>
                <a:lnTo>
                  <a:pt x="1302624" y="531335"/>
                </a:lnTo>
                <a:lnTo>
                  <a:pt x="1349363" y="519659"/>
                </a:lnTo>
                <a:lnTo>
                  <a:pt x="1395487" y="505971"/>
                </a:lnTo>
                <a:lnTo>
                  <a:pt x="1440932" y="490298"/>
                </a:lnTo>
                <a:lnTo>
                  <a:pt x="1485633" y="472667"/>
                </a:lnTo>
                <a:lnTo>
                  <a:pt x="1529524" y="453105"/>
                </a:lnTo>
                <a:lnTo>
                  <a:pt x="1572541" y="431640"/>
                </a:lnTo>
                <a:lnTo>
                  <a:pt x="1614620" y="408298"/>
                </a:lnTo>
                <a:lnTo>
                  <a:pt x="1655694" y="383108"/>
                </a:lnTo>
                <a:lnTo>
                  <a:pt x="1695699" y="356097"/>
                </a:lnTo>
                <a:lnTo>
                  <a:pt x="1734570" y="327291"/>
                </a:lnTo>
                <a:lnTo>
                  <a:pt x="1772243" y="296718"/>
                </a:lnTo>
                <a:lnTo>
                  <a:pt x="1808652" y="264406"/>
                </a:lnTo>
                <a:lnTo>
                  <a:pt x="1843732" y="230381"/>
                </a:lnTo>
                <a:lnTo>
                  <a:pt x="1877419" y="194670"/>
                </a:lnTo>
                <a:lnTo>
                  <a:pt x="1909648" y="157302"/>
                </a:lnTo>
                <a:lnTo>
                  <a:pt x="1843468" y="119684"/>
                </a:lnTo>
                <a:lnTo>
                  <a:pt x="2068068" y="28524"/>
                </a:lnTo>
                <a:lnTo>
                  <a:pt x="2076024" y="215112"/>
                </a:lnTo>
                <a:lnTo>
                  <a:pt x="2011387" y="215112"/>
                </a:lnTo>
                <a:lnTo>
                  <a:pt x="1979155" y="253893"/>
                </a:lnTo>
                <a:lnTo>
                  <a:pt x="1945517" y="291131"/>
                </a:lnTo>
                <a:lnTo>
                  <a:pt x="1910529" y="326801"/>
                </a:lnTo>
                <a:lnTo>
                  <a:pt x="1874247" y="360879"/>
                </a:lnTo>
                <a:lnTo>
                  <a:pt x="1836729" y="393339"/>
                </a:lnTo>
                <a:lnTo>
                  <a:pt x="1798029" y="424159"/>
                </a:lnTo>
                <a:lnTo>
                  <a:pt x="1758206" y="453313"/>
                </a:lnTo>
                <a:lnTo>
                  <a:pt x="1717314" y="480776"/>
                </a:lnTo>
                <a:lnTo>
                  <a:pt x="1675367" y="506549"/>
                </a:lnTo>
                <a:lnTo>
                  <a:pt x="1632551" y="530535"/>
                </a:lnTo>
                <a:lnTo>
                  <a:pt x="1588793" y="552780"/>
                </a:lnTo>
                <a:lnTo>
                  <a:pt x="1576159" y="558575"/>
                </a:lnTo>
                <a:close/>
              </a:path>
              <a:path w="2077720" h="674370">
                <a:moveTo>
                  <a:pt x="2077631" y="252780"/>
                </a:moveTo>
                <a:lnTo>
                  <a:pt x="2011387" y="215112"/>
                </a:lnTo>
                <a:lnTo>
                  <a:pt x="2076024" y="215112"/>
                </a:lnTo>
                <a:lnTo>
                  <a:pt x="2077631" y="252780"/>
                </a:lnTo>
                <a:close/>
              </a:path>
            </a:pathLst>
          </a:custGeom>
          <a:solidFill>
            <a:srgbClr val="AE0B2A"/>
          </a:solidFill>
        </p:spPr>
        <p:txBody>
          <a:bodyPr wrap="square" lIns="0" tIns="0" rIns="0" bIns="0" rtlCol="0"/>
          <a:lstStyle/>
          <a:p/>
        </p:txBody>
      </p:sp>
      <p:sp>
        <p:nvSpPr>
          <p:cNvPr id="8" name="object 4"/>
          <p:cNvSpPr/>
          <p:nvPr/>
        </p:nvSpPr>
        <p:spPr>
          <a:xfrm>
            <a:off x="1963369" y="5022050"/>
            <a:ext cx="2079625" cy="674370"/>
          </a:xfrm>
          <a:custGeom>
            <a:avLst/>
            <a:gdLst/>
            <a:ahLst/>
            <a:cxnLst/>
            <a:rect l="l" t="t" r="r" b="b"/>
            <a:pathLst>
              <a:path w="2079625" h="674370">
                <a:moveTo>
                  <a:pt x="1065056" y="674072"/>
                </a:moveTo>
                <a:lnTo>
                  <a:pt x="1014868" y="673242"/>
                </a:lnTo>
                <a:lnTo>
                  <a:pt x="964514" y="670331"/>
                </a:lnTo>
                <a:lnTo>
                  <a:pt x="914321" y="665345"/>
                </a:lnTo>
                <a:lnTo>
                  <a:pt x="864617" y="658329"/>
                </a:lnTo>
                <a:lnTo>
                  <a:pt x="815455" y="649316"/>
                </a:lnTo>
                <a:lnTo>
                  <a:pt x="766886" y="638338"/>
                </a:lnTo>
                <a:lnTo>
                  <a:pt x="718962" y="625429"/>
                </a:lnTo>
                <a:lnTo>
                  <a:pt x="671735" y="610620"/>
                </a:lnTo>
                <a:lnTo>
                  <a:pt x="625257" y="593947"/>
                </a:lnTo>
                <a:lnTo>
                  <a:pt x="579580" y="575441"/>
                </a:lnTo>
                <a:lnTo>
                  <a:pt x="534756" y="555135"/>
                </a:lnTo>
                <a:lnTo>
                  <a:pt x="490837" y="533063"/>
                </a:lnTo>
                <a:lnTo>
                  <a:pt x="447873" y="509257"/>
                </a:lnTo>
                <a:lnTo>
                  <a:pt x="405918" y="483750"/>
                </a:lnTo>
                <a:lnTo>
                  <a:pt x="365024" y="456576"/>
                </a:lnTo>
                <a:lnTo>
                  <a:pt x="325241" y="427768"/>
                </a:lnTo>
                <a:lnTo>
                  <a:pt x="286623" y="397357"/>
                </a:lnTo>
                <a:lnTo>
                  <a:pt x="249221" y="365378"/>
                </a:lnTo>
                <a:lnTo>
                  <a:pt x="213086" y="331864"/>
                </a:lnTo>
                <a:lnTo>
                  <a:pt x="178153" y="296718"/>
                </a:lnTo>
                <a:lnTo>
                  <a:pt x="144827" y="260360"/>
                </a:lnTo>
                <a:lnTo>
                  <a:pt x="112807" y="222436"/>
                </a:lnTo>
                <a:lnTo>
                  <a:pt x="82263" y="183109"/>
                </a:lnTo>
                <a:lnTo>
                  <a:pt x="53245" y="142411"/>
                </a:lnTo>
                <a:lnTo>
                  <a:pt x="25807" y="100376"/>
                </a:lnTo>
                <a:lnTo>
                  <a:pt x="0" y="57035"/>
                </a:lnTo>
                <a:lnTo>
                  <a:pt x="100431" y="0"/>
                </a:lnTo>
                <a:lnTo>
                  <a:pt x="125759" y="42371"/>
                </a:lnTo>
                <a:lnTo>
                  <a:pt x="152810" y="83361"/>
                </a:lnTo>
                <a:lnTo>
                  <a:pt x="181525" y="122931"/>
                </a:lnTo>
                <a:lnTo>
                  <a:pt x="211845" y="161044"/>
                </a:lnTo>
                <a:lnTo>
                  <a:pt x="243711" y="197661"/>
                </a:lnTo>
                <a:lnTo>
                  <a:pt x="277063" y="232745"/>
                </a:lnTo>
                <a:lnTo>
                  <a:pt x="311842" y="266256"/>
                </a:lnTo>
                <a:lnTo>
                  <a:pt x="347988" y="298158"/>
                </a:lnTo>
                <a:lnTo>
                  <a:pt x="385443" y="328412"/>
                </a:lnTo>
                <a:lnTo>
                  <a:pt x="424146" y="356980"/>
                </a:lnTo>
                <a:lnTo>
                  <a:pt x="464040" y="383824"/>
                </a:lnTo>
                <a:lnTo>
                  <a:pt x="505064" y="408905"/>
                </a:lnTo>
                <a:lnTo>
                  <a:pt x="547159" y="432187"/>
                </a:lnTo>
                <a:lnTo>
                  <a:pt x="590266" y="453630"/>
                </a:lnTo>
                <a:lnTo>
                  <a:pt x="634326" y="473197"/>
                </a:lnTo>
                <a:lnTo>
                  <a:pt x="679279" y="490849"/>
                </a:lnTo>
                <a:lnTo>
                  <a:pt x="725066" y="506549"/>
                </a:lnTo>
                <a:lnTo>
                  <a:pt x="771628" y="520259"/>
                </a:lnTo>
                <a:lnTo>
                  <a:pt x="818906" y="531940"/>
                </a:lnTo>
                <a:lnTo>
                  <a:pt x="866839" y="541554"/>
                </a:lnTo>
                <a:lnTo>
                  <a:pt x="915370" y="549064"/>
                </a:lnTo>
                <a:lnTo>
                  <a:pt x="964438" y="554431"/>
                </a:lnTo>
                <a:lnTo>
                  <a:pt x="1013698" y="557605"/>
                </a:lnTo>
                <a:lnTo>
                  <a:pt x="1062798" y="558575"/>
                </a:lnTo>
                <a:lnTo>
                  <a:pt x="1577363" y="558575"/>
                </a:lnTo>
                <a:lnTo>
                  <a:pt x="1545372" y="573238"/>
                </a:lnTo>
                <a:lnTo>
                  <a:pt x="1499951" y="591883"/>
                </a:lnTo>
                <a:lnTo>
                  <a:pt x="1453799" y="608690"/>
                </a:lnTo>
                <a:lnTo>
                  <a:pt x="1406974" y="623636"/>
                </a:lnTo>
                <a:lnTo>
                  <a:pt x="1359530" y="636696"/>
                </a:lnTo>
                <a:lnTo>
                  <a:pt x="1311526" y="647845"/>
                </a:lnTo>
                <a:lnTo>
                  <a:pt x="1263016" y="657058"/>
                </a:lnTo>
                <a:lnTo>
                  <a:pt x="1214058" y="664313"/>
                </a:lnTo>
                <a:lnTo>
                  <a:pt x="1164708" y="669582"/>
                </a:lnTo>
                <a:lnTo>
                  <a:pt x="1115022" y="672844"/>
                </a:lnTo>
                <a:lnTo>
                  <a:pt x="1065056" y="674072"/>
                </a:lnTo>
                <a:close/>
              </a:path>
              <a:path w="2079625" h="674370">
                <a:moveTo>
                  <a:pt x="1577363" y="558575"/>
                </a:moveTo>
                <a:lnTo>
                  <a:pt x="1062798" y="558575"/>
                </a:lnTo>
                <a:lnTo>
                  <a:pt x="1111673" y="557370"/>
                </a:lnTo>
                <a:lnTo>
                  <a:pt x="1160257" y="554016"/>
                </a:lnTo>
                <a:lnTo>
                  <a:pt x="1208487" y="548541"/>
                </a:lnTo>
                <a:lnTo>
                  <a:pt x="1256297" y="540971"/>
                </a:lnTo>
                <a:lnTo>
                  <a:pt x="1303621" y="531335"/>
                </a:lnTo>
                <a:lnTo>
                  <a:pt x="1350396" y="519659"/>
                </a:lnTo>
                <a:lnTo>
                  <a:pt x="1396555" y="505971"/>
                </a:lnTo>
                <a:lnTo>
                  <a:pt x="1442035" y="490298"/>
                </a:lnTo>
                <a:lnTo>
                  <a:pt x="1486769" y="472667"/>
                </a:lnTo>
                <a:lnTo>
                  <a:pt x="1530694" y="453105"/>
                </a:lnTo>
                <a:lnTo>
                  <a:pt x="1573744" y="431640"/>
                </a:lnTo>
                <a:lnTo>
                  <a:pt x="1615855" y="408298"/>
                </a:lnTo>
                <a:lnTo>
                  <a:pt x="1656960" y="383108"/>
                </a:lnTo>
                <a:lnTo>
                  <a:pt x="1696996" y="356097"/>
                </a:lnTo>
                <a:lnTo>
                  <a:pt x="1735897" y="327291"/>
                </a:lnTo>
                <a:lnTo>
                  <a:pt x="1773598" y="296718"/>
                </a:lnTo>
                <a:lnTo>
                  <a:pt x="1810035" y="264406"/>
                </a:lnTo>
                <a:lnTo>
                  <a:pt x="1845142" y="230381"/>
                </a:lnTo>
                <a:lnTo>
                  <a:pt x="1878855" y="194670"/>
                </a:lnTo>
                <a:lnTo>
                  <a:pt x="1911108" y="157302"/>
                </a:lnTo>
                <a:lnTo>
                  <a:pt x="1844865" y="119684"/>
                </a:lnTo>
                <a:lnTo>
                  <a:pt x="2069642" y="28524"/>
                </a:lnTo>
                <a:lnTo>
                  <a:pt x="2077610" y="215112"/>
                </a:lnTo>
                <a:lnTo>
                  <a:pt x="2012911" y="215112"/>
                </a:lnTo>
                <a:lnTo>
                  <a:pt x="1980656" y="253893"/>
                </a:lnTo>
                <a:lnTo>
                  <a:pt x="1946994" y="291131"/>
                </a:lnTo>
                <a:lnTo>
                  <a:pt x="1911981" y="326801"/>
                </a:lnTo>
                <a:lnTo>
                  <a:pt x="1875673" y="360879"/>
                </a:lnTo>
                <a:lnTo>
                  <a:pt x="1838126" y="393339"/>
                </a:lnTo>
                <a:lnTo>
                  <a:pt x="1799398" y="424159"/>
                </a:lnTo>
                <a:lnTo>
                  <a:pt x="1759545" y="453313"/>
                </a:lnTo>
                <a:lnTo>
                  <a:pt x="1718623" y="480776"/>
                </a:lnTo>
                <a:lnTo>
                  <a:pt x="1676645" y="506549"/>
                </a:lnTo>
                <a:lnTo>
                  <a:pt x="1633797" y="530535"/>
                </a:lnTo>
                <a:lnTo>
                  <a:pt x="1590006" y="552780"/>
                </a:lnTo>
                <a:lnTo>
                  <a:pt x="1577363" y="558575"/>
                </a:lnTo>
                <a:close/>
              </a:path>
              <a:path w="2079625" h="674370">
                <a:moveTo>
                  <a:pt x="2079218" y="252780"/>
                </a:moveTo>
                <a:lnTo>
                  <a:pt x="2012911" y="215112"/>
                </a:lnTo>
                <a:lnTo>
                  <a:pt x="2077610" y="215112"/>
                </a:lnTo>
                <a:lnTo>
                  <a:pt x="2079218" y="252780"/>
                </a:lnTo>
                <a:close/>
              </a:path>
            </a:pathLst>
          </a:custGeom>
          <a:solidFill>
            <a:srgbClr val="AE0B2A"/>
          </a:solidFill>
        </p:spPr>
        <p:txBody>
          <a:bodyPr wrap="square" lIns="0" tIns="0" rIns="0" bIns="0" rtlCol="0"/>
          <a:lstStyle/>
          <a:p/>
        </p:txBody>
      </p:sp>
      <p:sp>
        <p:nvSpPr>
          <p:cNvPr id="9" name="object 5"/>
          <p:cNvSpPr/>
          <p:nvPr/>
        </p:nvSpPr>
        <p:spPr>
          <a:xfrm>
            <a:off x="638809" y="3119856"/>
            <a:ext cx="2054225" cy="1689100"/>
          </a:xfrm>
          <a:custGeom>
            <a:avLst/>
            <a:gdLst/>
            <a:ahLst/>
            <a:cxnLst/>
            <a:rect l="l" t="t" r="r" b="b"/>
            <a:pathLst>
              <a:path w="2054225" h="1689100">
                <a:moveTo>
                  <a:pt x="1945652" y="12699"/>
                </a:moveTo>
                <a:lnTo>
                  <a:pt x="107975" y="12699"/>
                </a:lnTo>
                <a:lnTo>
                  <a:pt x="115938" y="0"/>
                </a:lnTo>
                <a:lnTo>
                  <a:pt x="1937994" y="0"/>
                </a:lnTo>
                <a:lnTo>
                  <a:pt x="1945652" y="12699"/>
                </a:lnTo>
                <a:close/>
              </a:path>
              <a:path w="2054225" h="1689100">
                <a:moveTo>
                  <a:pt x="105333" y="25399"/>
                </a:moveTo>
                <a:lnTo>
                  <a:pt x="77901" y="25399"/>
                </a:lnTo>
                <a:lnTo>
                  <a:pt x="85128" y="12699"/>
                </a:lnTo>
                <a:lnTo>
                  <a:pt x="112839" y="12699"/>
                </a:lnTo>
                <a:lnTo>
                  <a:pt x="105333" y="25399"/>
                </a:lnTo>
                <a:close/>
              </a:path>
              <a:path w="2054225" h="1689100">
                <a:moveTo>
                  <a:pt x="1975992" y="25399"/>
                </a:moveTo>
                <a:lnTo>
                  <a:pt x="1948294" y="25399"/>
                </a:lnTo>
                <a:lnTo>
                  <a:pt x="1940788" y="12699"/>
                </a:lnTo>
                <a:lnTo>
                  <a:pt x="1968766" y="12699"/>
                </a:lnTo>
                <a:lnTo>
                  <a:pt x="1975992" y="25399"/>
                </a:lnTo>
                <a:close/>
              </a:path>
              <a:path w="2054225" h="1689100">
                <a:moveTo>
                  <a:pt x="84683" y="38099"/>
                </a:moveTo>
                <a:lnTo>
                  <a:pt x="64096" y="38099"/>
                </a:lnTo>
                <a:lnTo>
                  <a:pt x="70637" y="25399"/>
                </a:lnTo>
                <a:lnTo>
                  <a:pt x="91655" y="25399"/>
                </a:lnTo>
                <a:lnTo>
                  <a:pt x="84683" y="38099"/>
                </a:lnTo>
                <a:close/>
              </a:path>
              <a:path w="2054225" h="1689100">
                <a:moveTo>
                  <a:pt x="1989772" y="38099"/>
                </a:moveTo>
                <a:lnTo>
                  <a:pt x="1968944" y="38099"/>
                </a:lnTo>
                <a:lnTo>
                  <a:pt x="1961972" y="25399"/>
                </a:lnTo>
                <a:lnTo>
                  <a:pt x="1982990" y="25399"/>
                </a:lnTo>
                <a:lnTo>
                  <a:pt x="1989772" y="38099"/>
                </a:lnTo>
                <a:close/>
              </a:path>
              <a:path w="2054225" h="1689100">
                <a:moveTo>
                  <a:pt x="65849" y="50799"/>
                </a:moveTo>
                <a:lnTo>
                  <a:pt x="51282" y="50799"/>
                </a:lnTo>
                <a:lnTo>
                  <a:pt x="57556" y="38099"/>
                </a:lnTo>
                <a:lnTo>
                  <a:pt x="72148" y="38099"/>
                </a:lnTo>
                <a:lnTo>
                  <a:pt x="65849" y="50799"/>
                </a:lnTo>
                <a:close/>
              </a:path>
              <a:path w="2054225" h="1689100">
                <a:moveTo>
                  <a:pt x="2002358" y="50799"/>
                </a:moveTo>
                <a:lnTo>
                  <a:pt x="1987778" y="50799"/>
                </a:lnTo>
                <a:lnTo>
                  <a:pt x="1981479" y="38099"/>
                </a:lnTo>
                <a:lnTo>
                  <a:pt x="1996071" y="38099"/>
                </a:lnTo>
                <a:lnTo>
                  <a:pt x="2002358" y="50799"/>
                </a:lnTo>
                <a:close/>
              </a:path>
              <a:path w="2054225" h="1689100">
                <a:moveTo>
                  <a:pt x="54495" y="63499"/>
                </a:moveTo>
                <a:lnTo>
                  <a:pt x="39662" y="63499"/>
                </a:lnTo>
                <a:lnTo>
                  <a:pt x="45300" y="50799"/>
                </a:lnTo>
                <a:lnTo>
                  <a:pt x="60261" y="50799"/>
                </a:lnTo>
                <a:lnTo>
                  <a:pt x="54495" y="63499"/>
                </a:lnTo>
                <a:close/>
              </a:path>
              <a:path w="2054225" h="1689100">
                <a:moveTo>
                  <a:pt x="2014169" y="63499"/>
                </a:moveTo>
                <a:lnTo>
                  <a:pt x="1999132" y="63499"/>
                </a:lnTo>
                <a:lnTo>
                  <a:pt x="1993366" y="50799"/>
                </a:lnTo>
                <a:lnTo>
                  <a:pt x="2008543" y="50799"/>
                </a:lnTo>
                <a:lnTo>
                  <a:pt x="2014169" y="63499"/>
                </a:lnTo>
                <a:close/>
              </a:path>
              <a:path w="2054225" h="1689100">
                <a:moveTo>
                  <a:pt x="44399" y="76199"/>
                </a:moveTo>
                <a:lnTo>
                  <a:pt x="29260" y="76199"/>
                </a:lnTo>
                <a:lnTo>
                  <a:pt x="34378" y="63499"/>
                </a:lnTo>
                <a:lnTo>
                  <a:pt x="49479" y="63499"/>
                </a:lnTo>
                <a:lnTo>
                  <a:pt x="44399" y="76199"/>
                </a:lnTo>
                <a:close/>
              </a:path>
              <a:path w="2054225" h="1689100">
                <a:moveTo>
                  <a:pt x="2024367" y="76199"/>
                </a:moveTo>
                <a:lnTo>
                  <a:pt x="2009241" y="76199"/>
                </a:lnTo>
                <a:lnTo>
                  <a:pt x="2004148" y="63499"/>
                </a:lnTo>
                <a:lnTo>
                  <a:pt x="2019261" y="63499"/>
                </a:lnTo>
                <a:lnTo>
                  <a:pt x="2024367" y="76199"/>
                </a:lnTo>
                <a:close/>
              </a:path>
              <a:path w="2054225" h="1689100">
                <a:moveTo>
                  <a:pt x="35598" y="88899"/>
                </a:moveTo>
                <a:lnTo>
                  <a:pt x="20650" y="88899"/>
                </a:lnTo>
                <a:lnTo>
                  <a:pt x="24866" y="76199"/>
                </a:lnTo>
                <a:lnTo>
                  <a:pt x="40005" y="76199"/>
                </a:lnTo>
                <a:lnTo>
                  <a:pt x="35598" y="88899"/>
                </a:lnTo>
                <a:close/>
              </a:path>
              <a:path w="2054225" h="1689100">
                <a:moveTo>
                  <a:pt x="2032977" y="88899"/>
                </a:moveTo>
                <a:lnTo>
                  <a:pt x="2018029" y="88899"/>
                </a:lnTo>
                <a:lnTo>
                  <a:pt x="2013623" y="76199"/>
                </a:lnTo>
                <a:lnTo>
                  <a:pt x="2028926" y="76199"/>
                </a:lnTo>
                <a:lnTo>
                  <a:pt x="2032977" y="88899"/>
                </a:lnTo>
                <a:close/>
              </a:path>
              <a:path w="2054225" h="1689100">
                <a:moveTo>
                  <a:pt x="22136" y="114299"/>
                </a:moveTo>
                <a:lnTo>
                  <a:pt x="10287" y="114299"/>
                </a:lnTo>
                <a:lnTo>
                  <a:pt x="13360" y="101599"/>
                </a:lnTo>
                <a:lnTo>
                  <a:pt x="16814" y="88899"/>
                </a:lnTo>
                <a:lnTo>
                  <a:pt x="31851" y="88899"/>
                </a:lnTo>
                <a:lnTo>
                  <a:pt x="28168" y="101599"/>
                </a:lnTo>
                <a:lnTo>
                  <a:pt x="25095" y="101599"/>
                </a:lnTo>
                <a:lnTo>
                  <a:pt x="22136" y="114299"/>
                </a:lnTo>
                <a:close/>
              </a:path>
              <a:path w="2054225" h="1689100">
                <a:moveTo>
                  <a:pt x="2043455" y="114299"/>
                </a:moveTo>
                <a:lnTo>
                  <a:pt x="2031491" y="114299"/>
                </a:lnTo>
                <a:lnTo>
                  <a:pt x="2028545" y="101599"/>
                </a:lnTo>
                <a:lnTo>
                  <a:pt x="2025459" y="101599"/>
                </a:lnTo>
                <a:lnTo>
                  <a:pt x="2021776" y="88899"/>
                </a:lnTo>
                <a:lnTo>
                  <a:pt x="2036940" y="88899"/>
                </a:lnTo>
                <a:lnTo>
                  <a:pt x="2040394" y="101599"/>
                </a:lnTo>
                <a:lnTo>
                  <a:pt x="2043455" y="114299"/>
                </a:lnTo>
                <a:close/>
              </a:path>
              <a:path w="2054225" h="1689100">
                <a:moveTo>
                  <a:pt x="15811" y="139700"/>
                </a:moveTo>
                <a:lnTo>
                  <a:pt x="3416" y="139700"/>
                </a:lnTo>
                <a:lnTo>
                  <a:pt x="5308" y="126999"/>
                </a:lnTo>
                <a:lnTo>
                  <a:pt x="7594" y="114299"/>
                </a:lnTo>
                <a:lnTo>
                  <a:pt x="22237" y="114299"/>
                </a:lnTo>
                <a:lnTo>
                  <a:pt x="19659" y="126999"/>
                </a:lnTo>
                <a:lnTo>
                  <a:pt x="17627" y="126999"/>
                </a:lnTo>
                <a:lnTo>
                  <a:pt x="15811" y="139700"/>
                </a:lnTo>
                <a:close/>
              </a:path>
              <a:path w="2054225" h="1689100">
                <a:moveTo>
                  <a:pt x="2050275" y="139700"/>
                </a:moveTo>
                <a:lnTo>
                  <a:pt x="2037816" y="139700"/>
                </a:lnTo>
                <a:lnTo>
                  <a:pt x="2036000" y="126999"/>
                </a:lnTo>
                <a:lnTo>
                  <a:pt x="2033968" y="126999"/>
                </a:lnTo>
                <a:lnTo>
                  <a:pt x="2031390" y="114299"/>
                </a:lnTo>
                <a:lnTo>
                  <a:pt x="2046122" y="114299"/>
                </a:lnTo>
                <a:lnTo>
                  <a:pt x="2048395" y="126999"/>
                </a:lnTo>
                <a:lnTo>
                  <a:pt x="2050275" y="139700"/>
                </a:lnTo>
                <a:close/>
              </a:path>
              <a:path w="2054225" h="1689100">
                <a:moveTo>
                  <a:pt x="12890" y="165100"/>
                </a:moveTo>
                <a:lnTo>
                  <a:pt x="215" y="165100"/>
                </a:lnTo>
                <a:lnTo>
                  <a:pt x="838" y="152400"/>
                </a:lnTo>
                <a:lnTo>
                  <a:pt x="1943" y="139700"/>
                </a:lnTo>
                <a:lnTo>
                  <a:pt x="14503" y="139700"/>
                </a:lnTo>
                <a:lnTo>
                  <a:pt x="13474" y="152400"/>
                </a:lnTo>
                <a:lnTo>
                  <a:pt x="12890" y="165100"/>
                </a:lnTo>
                <a:close/>
              </a:path>
              <a:path w="2054225" h="1689100">
                <a:moveTo>
                  <a:pt x="2053424" y="165100"/>
                </a:moveTo>
                <a:lnTo>
                  <a:pt x="2040737" y="165100"/>
                </a:lnTo>
                <a:lnTo>
                  <a:pt x="2040115" y="152400"/>
                </a:lnTo>
                <a:lnTo>
                  <a:pt x="2039137" y="139700"/>
                </a:lnTo>
                <a:lnTo>
                  <a:pt x="2051735" y="139700"/>
                </a:lnTo>
                <a:lnTo>
                  <a:pt x="2052789" y="152400"/>
                </a:lnTo>
                <a:lnTo>
                  <a:pt x="2053424" y="165100"/>
                </a:lnTo>
                <a:close/>
              </a:path>
              <a:path w="2054225" h="1689100">
                <a:moveTo>
                  <a:pt x="13512" y="1536700"/>
                </a:moveTo>
                <a:lnTo>
                  <a:pt x="838" y="1536700"/>
                </a:lnTo>
                <a:lnTo>
                  <a:pt x="215" y="1524000"/>
                </a:lnTo>
                <a:lnTo>
                  <a:pt x="0" y="1511300"/>
                </a:lnTo>
                <a:lnTo>
                  <a:pt x="0" y="165100"/>
                </a:lnTo>
                <a:lnTo>
                  <a:pt x="12700" y="165100"/>
                </a:lnTo>
                <a:lnTo>
                  <a:pt x="12700" y="1511300"/>
                </a:lnTo>
                <a:lnTo>
                  <a:pt x="12903" y="1524000"/>
                </a:lnTo>
                <a:lnTo>
                  <a:pt x="13512" y="1536700"/>
                </a:lnTo>
                <a:close/>
              </a:path>
              <a:path w="2054225" h="1689100">
                <a:moveTo>
                  <a:pt x="2052789" y="1536700"/>
                </a:moveTo>
                <a:lnTo>
                  <a:pt x="2040127" y="1536700"/>
                </a:lnTo>
                <a:lnTo>
                  <a:pt x="2040737" y="1524000"/>
                </a:lnTo>
                <a:lnTo>
                  <a:pt x="2040928" y="1511300"/>
                </a:lnTo>
                <a:lnTo>
                  <a:pt x="2040928" y="165100"/>
                </a:lnTo>
                <a:lnTo>
                  <a:pt x="2053628" y="165100"/>
                </a:lnTo>
                <a:lnTo>
                  <a:pt x="2053628" y="1511300"/>
                </a:lnTo>
                <a:lnTo>
                  <a:pt x="2053424" y="1524000"/>
                </a:lnTo>
                <a:lnTo>
                  <a:pt x="2052789" y="1536700"/>
                </a:lnTo>
                <a:close/>
              </a:path>
              <a:path w="2054225" h="1689100">
                <a:moveTo>
                  <a:pt x="19748" y="1562100"/>
                </a:moveTo>
                <a:lnTo>
                  <a:pt x="5232" y="1562100"/>
                </a:lnTo>
                <a:lnTo>
                  <a:pt x="3416" y="1549400"/>
                </a:lnTo>
                <a:lnTo>
                  <a:pt x="1892" y="1536700"/>
                </a:lnTo>
                <a:lnTo>
                  <a:pt x="14452" y="1536700"/>
                </a:lnTo>
                <a:lnTo>
                  <a:pt x="15875" y="1549400"/>
                </a:lnTo>
                <a:lnTo>
                  <a:pt x="17551" y="1549400"/>
                </a:lnTo>
                <a:lnTo>
                  <a:pt x="19748" y="1562100"/>
                </a:lnTo>
                <a:close/>
              </a:path>
              <a:path w="2054225" h="1689100">
                <a:moveTo>
                  <a:pt x="2048319" y="1562100"/>
                </a:moveTo>
                <a:lnTo>
                  <a:pt x="2033879" y="1562100"/>
                </a:lnTo>
                <a:lnTo>
                  <a:pt x="2036076" y="1549400"/>
                </a:lnTo>
                <a:lnTo>
                  <a:pt x="2037753" y="1549400"/>
                </a:lnTo>
                <a:lnTo>
                  <a:pt x="2039175" y="1536700"/>
                </a:lnTo>
                <a:lnTo>
                  <a:pt x="2051685" y="1536700"/>
                </a:lnTo>
                <a:lnTo>
                  <a:pt x="2050211" y="1549400"/>
                </a:lnTo>
                <a:lnTo>
                  <a:pt x="2048319" y="1562100"/>
                </a:lnTo>
                <a:close/>
              </a:path>
              <a:path w="2054225" h="1689100">
                <a:moveTo>
                  <a:pt x="28295" y="1587500"/>
                </a:moveTo>
                <a:lnTo>
                  <a:pt x="13246" y="1587500"/>
                </a:lnTo>
                <a:lnTo>
                  <a:pt x="10185" y="1574800"/>
                </a:lnTo>
                <a:lnTo>
                  <a:pt x="7505" y="1562100"/>
                </a:lnTo>
                <a:lnTo>
                  <a:pt x="19659" y="1562100"/>
                </a:lnTo>
                <a:lnTo>
                  <a:pt x="22237" y="1574800"/>
                </a:lnTo>
                <a:lnTo>
                  <a:pt x="24968" y="1574800"/>
                </a:lnTo>
                <a:lnTo>
                  <a:pt x="28295" y="1587500"/>
                </a:lnTo>
                <a:close/>
              </a:path>
              <a:path w="2054225" h="1689100">
                <a:moveTo>
                  <a:pt x="2040394" y="1587500"/>
                </a:moveTo>
                <a:lnTo>
                  <a:pt x="2025332" y="1587500"/>
                </a:lnTo>
                <a:lnTo>
                  <a:pt x="2028659" y="1574800"/>
                </a:lnTo>
                <a:lnTo>
                  <a:pt x="2031390" y="1574800"/>
                </a:lnTo>
                <a:lnTo>
                  <a:pt x="2033968" y="1562100"/>
                </a:lnTo>
                <a:lnTo>
                  <a:pt x="2046033" y="1562100"/>
                </a:lnTo>
                <a:lnTo>
                  <a:pt x="2043455" y="1574800"/>
                </a:lnTo>
                <a:lnTo>
                  <a:pt x="2040394" y="1587500"/>
                </a:lnTo>
                <a:close/>
              </a:path>
              <a:path w="2054225" h="1689100">
                <a:moveTo>
                  <a:pt x="35763" y="1600200"/>
                </a:moveTo>
                <a:lnTo>
                  <a:pt x="20650" y="1600200"/>
                </a:lnTo>
                <a:lnTo>
                  <a:pt x="16687" y="1587500"/>
                </a:lnTo>
                <a:lnTo>
                  <a:pt x="31711" y="1587500"/>
                </a:lnTo>
                <a:lnTo>
                  <a:pt x="35763" y="1600200"/>
                </a:lnTo>
                <a:close/>
              </a:path>
              <a:path w="2054225" h="1689100">
                <a:moveTo>
                  <a:pt x="2032977" y="1600200"/>
                </a:moveTo>
                <a:lnTo>
                  <a:pt x="2017864" y="1600200"/>
                </a:lnTo>
                <a:lnTo>
                  <a:pt x="2021916" y="1587500"/>
                </a:lnTo>
                <a:lnTo>
                  <a:pt x="2036813" y="1587500"/>
                </a:lnTo>
                <a:lnTo>
                  <a:pt x="2032977" y="1600200"/>
                </a:lnTo>
                <a:close/>
              </a:path>
              <a:path w="2054225" h="1689100">
                <a:moveTo>
                  <a:pt x="54711" y="1625600"/>
                </a:moveTo>
                <a:lnTo>
                  <a:pt x="34188" y="1625600"/>
                </a:lnTo>
                <a:lnTo>
                  <a:pt x="29260" y="1612900"/>
                </a:lnTo>
                <a:lnTo>
                  <a:pt x="24701" y="1600200"/>
                </a:lnTo>
                <a:lnTo>
                  <a:pt x="39827" y="1600200"/>
                </a:lnTo>
                <a:lnTo>
                  <a:pt x="44577" y="1612900"/>
                </a:lnTo>
                <a:lnTo>
                  <a:pt x="49288" y="1612900"/>
                </a:lnTo>
                <a:lnTo>
                  <a:pt x="54711" y="1625600"/>
                </a:lnTo>
                <a:close/>
              </a:path>
              <a:path w="2054225" h="1689100">
                <a:moveTo>
                  <a:pt x="2019261" y="1625600"/>
                </a:moveTo>
                <a:lnTo>
                  <a:pt x="1998916" y="1625600"/>
                </a:lnTo>
                <a:lnTo>
                  <a:pt x="2004339" y="1612900"/>
                </a:lnTo>
                <a:lnTo>
                  <a:pt x="2009051" y="1612900"/>
                </a:lnTo>
                <a:lnTo>
                  <a:pt x="2013800" y="1600200"/>
                </a:lnTo>
                <a:lnTo>
                  <a:pt x="2028761" y="1600200"/>
                </a:lnTo>
                <a:lnTo>
                  <a:pt x="2024367" y="1612900"/>
                </a:lnTo>
                <a:lnTo>
                  <a:pt x="2019261" y="1625600"/>
                </a:lnTo>
                <a:close/>
              </a:path>
              <a:path w="2054225" h="1689100">
                <a:moveTo>
                  <a:pt x="66078" y="1638300"/>
                </a:moveTo>
                <a:lnTo>
                  <a:pt x="45085" y="1638300"/>
                </a:lnTo>
                <a:lnTo>
                  <a:pt x="39458" y="1625600"/>
                </a:lnTo>
                <a:lnTo>
                  <a:pt x="60032" y="1625600"/>
                </a:lnTo>
                <a:lnTo>
                  <a:pt x="66078" y="1638300"/>
                </a:lnTo>
                <a:close/>
              </a:path>
              <a:path w="2054225" h="1689100">
                <a:moveTo>
                  <a:pt x="2008327" y="1638300"/>
                </a:moveTo>
                <a:lnTo>
                  <a:pt x="1987550" y="1638300"/>
                </a:lnTo>
                <a:lnTo>
                  <a:pt x="1993595" y="1625600"/>
                </a:lnTo>
                <a:lnTo>
                  <a:pt x="2013965" y="1625600"/>
                </a:lnTo>
                <a:lnTo>
                  <a:pt x="2008327" y="1638300"/>
                </a:lnTo>
                <a:close/>
              </a:path>
              <a:path w="2054225" h="1689100">
                <a:moveTo>
                  <a:pt x="78435" y="1651000"/>
                </a:moveTo>
                <a:lnTo>
                  <a:pt x="57556" y="1651000"/>
                </a:lnTo>
                <a:lnTo>
                  <a:pt x="51054" y="1638300"/>
                </a:lnTo>
                <a:lnTo>
                  <a:pt x="71907" y="1638300"/>
                </a:lnTo>
                <a:lnTo>
                  <a:pt x="78435" y="1651000"/>
                </a:lnTo>
                <a:close/>
              </a:path>
              <a:path w="2054225" h="1689100">
                <a:moveTo>
                  <a:pt x="1996071" y="1651000"/>
                </a:moveTo>
                <a:lnTo>
                  <a:pt x="1975192" y="1651000"/>
                </a:lnTo>
                <a:lnTo>
                  <a:pt x="1981720" y="1638300"/>
                </a:lnTo>
                <a:lnTo>
                  <a:pt x="2002358" y="1638300"/>
                </a:lnTo>
                <a:lnTo>
                  <a:pt x="1996071" y="1651000"/>
                </a:lnTo>
                <a:close/>
              </a:path>
              <a:path w="2054225" h="1689100">
                <a:moveTo>
                  <a:pt x="98552" y="1663700"/>
                </a:moveTo>
                <a:lnTo>
                  <a:pt x="77647" y="1663700"/>
                </a:lnTo>
                <a:lnTo>
                  <a:pt x="70637" y="1651000"/>
                </a:lnTo>
                <a:lnTo>
                  <a:pt x="91389" y="1651000"/>
                </a:lnTo>
                <a:lnTo>
                  <a:pt x="98552" y="1663700"/>
                </a:lnTo>
                <a:close/>
              </a:path>
              <a:path w="2054225" h="1689100">
                <a:moveTo>
                  <a:pt x="1975992" y="1663700"/>
                </a:moveTo>
                <a:lnTo>
                  <a:pt x="1955088" y="1663700"/>
                </a:lnTo>
                <a:lnTo>
                  <a:pt x="1962238" y="1651000"/>
                </a:lnTo>
                <a:lnTo>
                  <a:pt x="1982749" y="1651000"/>
                </a:lnTo>
                <a:lnTo>
                  <a:pt x="1975992" y="1663700"/>
                </a:lnTo>
                <a:close/>
              </a:path>
              <a:path w="2054225" h="1689100">
                <a:moveTo>
                  <a:pt x="127723" y="1676400"/>
                </a:moveTo>
                <a:lnTo>
                  <a:pt x="99910" y="1676400"/>
                </a:lnTo>
                <a:lnTo>
                  <a:pt x="92290" y="1663700"/>
                </a:lnTo>
                <a:lnTo>
                  <a:pt x="119926" y="1663700"/>
                </a:lnTo>
                <a:lnTo>
                  <a:pt x="127723" y="1676400"/>
                </a:lnTo>
                <a:close/>
              </a:path>
              <a:path w="2054225" h="1689100">
                <a:moveTo>
                  <a:pt x="1961070" y="1676400"/>
                </a:moveTo>
                <a:lnTo>
                  <a:pt x="1925904" y="1676400"/>
                </a:lnTo>
                <a:lnTo>
                  <a:pt x="1933702" y="1663700"/>
                </a:lnTo>
                <a:lnTo>
                  <a:pt x="1968500" y="1663700"/>
                </a:lnTo>
                <a:lnTo>
                  <a:pt x="1961070" y="1676400"/>
                </a:lnTo>
                <a:close/>
              </a:path>
              <a:path w="2054225" h="1689100">
                <a:moveTo>
                  <a:pt x="1929599" y="1689100"/>
                </a:moveTo>
                <a:lnTo>
                  <a:pt x="123736" y="1689100"/>
                </a:lnTo>
                <a:lnTo>
                  <a:pt x="115646" y="1676400"/>
                </a:lnTo>
                <a:lnTo>
                  <a:pt x="1937702" y="1676400"/>
                </a:lnTo>
                <a:lnTo>
                  <a:pt x="1929599" y="1689100"/>
                </a:lnTo>
                <a:close/>
              </a:path>
            </a:pathLst>
          </a:custGeom>
          <a:solidFill>
            <a:srgbClr val="512F86"/>
          </a:solidFill>
          <a:ln>
            <a:solidFill>
              <a:srgbClr val="AE0B2A"/>
            </a:solidFill>
          </a:ln>
        </p:spPr>
        <p:txBody>
          <a:bodyPr wrap="square" lIns="0" tIns="0" rIns="0" bIns="0" rtlCol="0"/>
          <a:lstStyle/>
          <a:p/>
        </p:txBody>
      </p:sp>
      <p:sp>
        <p:nvSpPr>
          <p:cNvPr id="10" name="object 6"/>
          <p:cNvSpPr/>
          <p:nvPr/>
        </p:nvSpPr>
        <p:spPr>
          <a:xfrm>
            <a:off x="1098041" y="4449673"/>
            <a:ext cx="1815464" cy="721995"/>
          </a:xfrm>
          <a:custGeom>
            <a:avLst/>
            <a:gdLst/>
            <a:ahLst/>
            <a:cxnLst/>
            <a:rect l="l" t="t" r="r" b="b"/>
            <a:pathLst>
              <a:path w="1815464" h="721995">
                <a:moveTo>
                  <a:pt x="1743278" y="721525"/>
                </a:moveTo>
                <a:lnTo>
                  <a:pt x="72199" y="721525"/>
                </a:lnTo>
                <a:lnTo>
                  <a:pt x="58048" y="720126"/>
                </a:lnTo>
                <a:lnTo>
                  <a:pt x="21145" y="700392"/>
                </a:lnTo>
                <a:lnTo>
                  <a:pt x="1400" y="663519"/>
                </a:lnTo>
                <a:lnTo>
                  <a:pt x="0" y="649376"/>
                </a:lnTo>
                <a:lnTo>
                  <a:pt x="0" y="72148"/>
                </a:lnTo>
                <a:lnTo>
                  <a:pt x="12130" y="32118"/>
                </a:lnTo>
                <a:lnTo>
                  <a:pt x="44572" y="5489"/>
                </a:lnTo>
                <a:lnTo>
                  <a:pt x="72199" y="0"/>
                </a:lnTo>
                <a:lnTo>
                  <a:pt x="1743278" y="0"/>
                </a:lnTo>
                <a:lnTo>
                  <a:pt x="1783324" y="12119"/>
                </a:lnTo>
                <a:lnTo>
                  <a:pt x="1809973" y="44535"/>
                </a:lnTo>
                <a:lnTo>
                  <a:pt x="1815464" y="72148"/>
                </a:lnTo>
                <a:lnTo>
                  <a:pt x="1815464" y="649376"/>
                </a:lnTo>
                <a:lnTo>
                  <a:pt x="1803340" y="689406"/>
                </a:lnTo>
                <a:lnTo>
                  <a:pt x="1770899" y="716035"/>
                </a:lnTo>
                <a:lnTo>
                  <a:pt x="1743278" y="721525"/>
                </a:lnTo>
                <a:close/>
              </a:path>
            </a:pathLst>
          </a:custGeom>
          <a:solidFill>
            <a:srgbClr val="AE0B2A"/>
          </a:solidFill>
        </p:spPr>
        <p:txBody>
          <a:bodyPr wrap="square" lIns="0" tIns="0" rIns="0" bIns="0" rtlCol="0"/>
          <a:lstStyle/>
          <a:p/>
        </p:txBody>
      </p:sp>
      <p:sp>
        <p:nvSpPr>
          <p:cNvPr id="11" name="object 7"/>
          <p:cNvSpPr txBox="1"/>
          <p:nvPr/>
        </p:nvSpPr>
        <p:spPr>
          <a:xfrm>
            <a:off x="1421257" y="4625568"/>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pitchFamily="34" charset="-122"/>
                <a:cs typeface="微软雅黑" panose="020B0503020204020204" pitchFamily="34" charset="-122"/>
              </a:rPr>
              <a:t>主数据建设</a:t>
            </a:r>
            <a:endParaRPr sz="1800">
              <a:latin typeface="微软雅黑" panose="020B0503020204020204" pitchFamily="34" charset="-122"/>
              <a:cs typeface="微软雅黑" panose="020B0503020204020204" pitchFamily="34" charset="-122"/>
            </a:endParaRPr>
          </a:p>
        </p:txBody>
      </p:sp>
      <p:sp>
        <p:nvSpPr>
          <p:cNvPr id="12" name="object 8"/>
          <p:cNvSpPr/>
          <p:nvPr/>
        </p:nvSpPr>
        <p:spPr>
          <a:xfrm>
            <a:off x="4781968" y="2224754"/>
            <a:ext cx="2307590" cy="739775"/>
          </a:xfrm>
          <a:custGeom>
            <a:avLst/>
            <a:gdLst/>
            <a:ahLst/>
            <a:cxnLst/>
            <a:rect l="l" t="t" r="r" b="b"/>
            <a:pathLst>
              <a:path w="2307590" h="739775">
                <a:moveTo>
                  <a:pt x="100444" y="739577"/>
                </a:moveTo>
                <a:lnTo>
                  <a:pt x="0" y="682580"/>
                </a:lnTo>
                <a:lnTo>
                  <a:pt x="25512" y="639556"/>
                </a:lnTo>
                <a:lnTo>
                  <a:pt x="52477" y="597690"/>
                </a:lnTo>
                <a:lnTo>
                  <a:pt x="80854" y="557006"/>
                </a:lnTo>
                <a:lnTo>
                  <a:pt x="110602" y="517532"/>
                </a:lnTo>
                <a:lnTo>
                  <a:pt x="141678" y="479293"/>
                </a:lnTo>
                <a:lnTo>
                  <a:pt x="174042" y="442316"/>
                </a:lnTo>
                <a:lnTo>
                  <a:pt x="207723" y="406556"/>
                </a:lnTo>
                <a:lnTo>
                  <a:pt x="242467" y="372250"/>
                </a:lnTo>
                <a:lnTo>
                  <a:pt x="278445" y="339213"/>
                </a:lnTo>
                <a:lnTo>
                  <a:pt x="315545" y="307542"/>
                </a:lnTo>
                <a:lnTo>
                  <a:pt x="353726" y="277264"/>
                </a:lnTo>
                <a:lnTo>
                  <a:pt x="392946" y="248403"/>
                </a:lnTo>
                <a:lnTo>
                  <a:pt x="433164" y="220986"/>
                </a:lnTo>
                <a:lnTo>
                  <a:pt x="474338" y="195039"/>
                </a:lnTo>
                <a:lnTo>
                  <a:pt x="516428" y="170588"/>
                </a:lnTo>
                <a:lnTo>
                  <a:pt x="559391" y="147660"/>
                </a:lnTo>
                <a:lnTo>
                  <a:pt x="603187" y="126280"/>
                </a:lnTo>
                <a:lnTo>
                  <a:pt x="647774" y="106475"/>
                </a:lnTo>
                <a:lnTo>
                  <a:pt x="693110" y="88270"/>
                </a:lnTo>
                <a:lnTo>
                  <a:pt x="739155" y="71692"/>
                </a:lnTo>
                <a:lnTo>
                  <a:pt x="785866" y="56767"/>
                </a:lnTo>
                <a:lnTo>
                  <a:pt x="833204" y="43520"/>
                </a:lnTo>
                <a:lnTo>
                  <a:pt x="881125" y="31979"/>
                </a:lnTo>
                <a:lnTo>
                  <a:pt x="929589" y="22168"/>
                </a:lnTo>
                <a:lnTo>
                  <a:pt x="978554" y="14115"/>
                </a:lnTo>
                <a:lnTo>
                  <a:pt x="1027979" y="7845"/>
                </a:lnTo>
                <a:lnTo>
                  <a:pt x="1077823" y="3384"/>
                </a:lnTo>
                <a:lnTo>
                  <a:pt x="1127797" y="767"/>
                </a:lnTo>
                <a:lnTo>
                  <a:pt x="1177611" y="0"/>
                </a:lnTo>
                <a:lnTo>
                  <a:pt x="1227223" y="1063"/>
                </a:lnTo>
                <a:lnTo>
                  <a:pt x="1276586" y="3936"/>
                </a:lnTo>
                <a:lnTo>
                  <a:pt x="1325657" y="8599"/>
                </a:lnTo>
                <a:lnTo>
                  <a:pt x="1374391" y="15033"/>
                </a:lnTo>
                <a:lnTo>
                  <a:pt x="1422743" y="23216"/>
                </a:lnTo>
                <a:lnTo>
                  <a:pt x="1470668" y="33130"/>
                </a:lnTo>
                <a:lnTo>
                  <a:pt x="1518121" y="44755"/>
                </a:lnTo>
                <a:lnTo>
                  <a:pt x="1565059" y="58069"/>
                </a:lnTo>
                <a:lnTo>
                  <a:pt x="1611436" y="73054"/>
                </a:lnTo>
                <a:lnTo>
                  <a:pt x="1657208" y="89690"/>
                </a:lnTo>
                <a:lnTo>
                  <a:pt x="1702331" y="107955"/>
                </a:lnTo>
                <a:lnTo>
                  <a:pt x="1719022" y="115423"/>
                </a:lnTo>
                <a:lnTo>
                  <a:pt x="1175577" y="115423"/>
                </a:lnTo>
                <a:lnTo>
                  <a:pt x="1126752" y="116305"/>
                </a:lnTo>
                <a:lnTo>
                  <a:pt x="1077772" y="119132"/>
                </a:lnTo>
                <a:lnTo>
                  <a:pt x="1028942" y="123897"/>
                </a:lnTo>
                <a:lnTo>
                  <a:pt x="980565" y="130561"/>
                </a:lnTo>
                <a:lnTo>
                  <a:pt x="932689" y="139093"/>
                </a:lnTo>
                <a:lnTo>
                  <a:pt x="885361" y="149463"/>
                </a:lnTo>
                <a:lnTo>
                  <a:pt x="838626" y="161643"/>
                </a:lnTo>
                <a:lnTo>
                  <a:pt x="792532" y="175602"/>
                </a:lnTo>
                <a:lnTo>
                  <a:pt x="747126" y="191311"/>
                </a:lnTo>
                <a:lnTo>
                  <a:pt x="702453" y="208740"/>
                </a:lnTo>
                <a:lnTo>
                  <a:pt x="658561" y="227860"/>
                </a:lnTo>
                <a:lnTo>
                  <a:pt x="615495" y="248642"/>
                </a:lnTo>
                <a:lnTo>
                  <a:pt x="573303" y="271054"/>
                </a:lnTo>
                <a:lnTo>
                  <a:pt x="532032" y="295069"/>
                </a:lnTo>
                <a:lnTo>
                  <a:pt x="491727" y="320656"/>
                </a:lnTo>
                <a:lnTo>
                  <a:pt x="452326" y="347868"/>
                </a:lnTo>
                <a:lnTo>
                  <a:pt x="414204" y="376429"/>
                </a:lnTo>
                <a:lnTo>
                  <a:pt x="376999" y="406626"/>
                </a:lnTo>
                <a:lnTo>
                  <a:pt x="341108" y="438137"/>
                </a:lnTo>
                <a:lnTo>
                  <a:pt x="306336" y="471142"/>
                </a:lnTo>
                <a:lnTo>
                  <a:pt x="272811" y="505542"/>
                </a:lnTo>
                <a:lnTo>
                  <a:pt x="240579" y="541307"/>
                </a:lnTo>
                <a:lnTo>
                  <a:pt x="209686" y="578408"/>
                </a:lnTo>
                <a:lnTo>
                  <a:pt x="180180" y="616815"/>
                </a:lnTo>
                <a:lnTo>
                  <a:pt x="152106" y="656499"/>
                </a:lnTo>
                <a:lnTo>
                  <a:pt x="125512" y="697430"/>
                </a:lnTo>
                <a:lnTo>
                  <a:pt x="100444" y="739577"/>
                </a:lnTo>
                <a:close/>
              </a:path>
              <a:path w="2307590" h="739775">
                <a:moveTo>
                  <a:pt x="2296426" y="711079"/>
                </a:moveTo>
                <a:lnTo>
                  <a:pt x="2072894" y="618966"/>
                </a:lnTo>
                <a:lnTo>
                  <a:pt x="2139251" y="581310"/>
                </a:lnTo>
                <a:lnTo>
                  <a:pt x="2107969" y="543536"/>
                </a:lnTo>
                <a:lnTo>
                  <a:pt x="2075368" y="507201"/>
                </a:lnTo>
                <a:lnTo>
                  <a:pt x="2041498" y="472326"/>
                </a:lnTo>
                <a:lnTo>
                  <a:pt x="2006410" y="438933"/>
                </a:lnTo>
                <a:lnTo>
                  <a:pt x="1970154" y="407044"/>
                </a:lnTo>
                <a:lnTo>
                  <a:pt x="1932781" y="376682"/>
                </a:lnTo>
                <a:lnTo>
                  <a:pt x="1894222" y="347786"/>
                </a:lnTo>
                <a:lnTo>
                  <a:pt x="1854886" y="320625"/>
                </a:lnTo>
                <a:lnTo>
                  <a:pt x="1814466" y="294975"/>
                </a:lnTo>
                <a:lnTo>
                  <a:pt x="1773131" y="270939"/>
                </a:lnTo>
                <a:lnTo>
                  <a:pt x="1730931" y="248539"/>
                </a:lnTo>
                <a:lnTo>
                  <a:pt x="1687919" y="227798"/>
                </a:lnTo>
                <a:lnTo>
                  <a:pt x="1644144" y="208738"/>
                </a:lnTo>
                <a:lnTo>
                  <a:pt x="1599657" y="191381"/>
                </a:lnTo>
                <a:lnTo>
                  <a:pt x="1554508" y="175748"/>
                </a:lnTo>
                <a:lnTo>
                  <a:pt x="1508748" y="161862"/>
                </a:lnTo>
                <a:lnTo>
                  <a:pt x="1462428" y="149745"/>
                </a:lnTo>
                <a:lnTo>
                  <a:pt x="1415598" y="139419"/>
                </a:lnTo>
                <a:lnTo>
                  <a:pt x="1368310" y="130906"/>
                </a:lnTo>
                <a:lnTo>
                  <a:pt x="1320613" y="124227"/>
                </a:lnTo>
                <a:lnTo>
                  <a:pt x="1272558" y="119406"/>
                </a:lnTo>
                <a:lnTo>
                  <a:pt x="1224196" y="116464"/>
                </a:lnTo>
                <a:lnTo>
                  <a:pt x="1175577" y="115423"/>
                </a:lnTo>
                <a:lnTo>
                  <a:pt x="1719022" y="115423"/>
                </a:lnTo>
                <a:lnTo>
                  <a:pt x="1790447" y="149298"/>
                </a:lnTo>
                <a:lnTo>
                  <a:pt x="1833352" y="172335"/>
                </a:lnTo>
                <a:lnTo>
                  <a:pt x="1875428" y="196922"/>
                </a:lnTo>
                <a:lnTo>
                  <a:pt x="1916631" y="223040"/>
                </a:lnTo>
                <a:lnTo>
                  <a:pt x="1956916" y="250669"/>
                </a:lnTo>
                <a:lnTo>
                  <a:pt x="1996239" y="279788"/>
                </a:lnTo>
                <a:lnTo>
                  <a:pt x="2034555" y="310377"/>
                </a:lnTo>
                <a:lnTo>
                  <a:pt x="2071819" y="342417"/>
                </a:lnTo>
                <a:lnTo>
                  <a:pt x="2107986" y="375888"/>
                </a:lnTo>
                <a:lnTo>
                  <a:pt x="2143013" y="410769"/>
                </a:lnTo>
                <a:lnTo>
                  <a:pt x="2176854" y="447041"/>
                </a:lnTo>
                <a:lnTo>
                  <a:pt x="2209465" y="484684"/>
                </a:lnTo>
                <a:lnTo>
                  <a:pt x="2240800" y="523677"/>
                </a:lnTo>
                <a:lnTo>
                  <a:pt x="2305403" y="523677"/>
                </a:lnTo>
                <a:lnTo>
                  <a:pt x="2296426" y="711079"/>
                </a:lnTo>
                <a:close/>
              </a:path>
              <a:path w="2307590" h="739775">
                <a:moveTo>
                  <a:pt x="2305403" y="523677"/>
                </a:moveTo>
                <a:lnTo>
                  <a:pt x="2240800" y="523677"/>
                </a:lnTo>
                <a:lnTo>
                  <a:pt x="2307208" y="485984"/>
                </a:lnTo>
                <a:lnTo>
                  <a:pt x="2305403" y="523677"/>
                </a:lnTo>
                <a:close/>
              </a:path>
            </a:pathLst>
          </a:custGeom>
          <a:solidFill>
            <a:srgbClr val="AE0B2A"/>
          </a:solidFill>
        </p:spPr>
        <p:txBody>
          <a:bodyPr wrap="square" lIns="0" tIns="0" rIns="0" bIns="0" rtlCol="0"/>
          <a:lstStyle/>
          <a:p/>
        </p:txBody>
      </p:sp>
      <p:sp>
        <p:nvSpPr>
          <p:cNvPr id="13" name="object 9"/>
          <p:cNvSpPr/>
          <p:nvPr/>
        </p:nvSpPr>
        <p:spPr>
          <a:xfrm>
            <a:off x="3456114" y="3119856"/>
            <a:ext cx="2056130" cy="1689100"/>
          </a:xfrm>
          <a:custGeom>
            <a:avLst/>
            <a:gdLst/>
            <a:ahLst/>
            <a:cxnLst/>
            <a:rect l="l" t="t" r="r" b="b"/>
            <a:pathLst>
              <a:path w="2056129" h="1689100">
                <a:moveTo>
                  <a:pt x="1947506" y="12699"/>
                </a:moveTo>
                <a:lnTo>
                  <a:pt x="108076" y="12699"/>
                </a:lnTo>
                <a:lnTo>
                  <a:pt x="116039" y="0"/>
                </a:lnTo>
                <a:lnTo>
                  <a:pt x="1939836" y="0"/>
                </a:lnTo>
                <a:lnTo>
                  <a:pt x="1947506" y="12699"/>
                </a:lnTo>
                <a:close/>
              </a:path>
              <a:path w="2056129" h="1689100">
                <a:moveTo>
                  <a:pt x="105422" y="25399"/>
                </a:moveTo>
                <a:lnTo>
                  <a:pt x="77711" y="25399"/>
                </a:lnTo>
                <a:lnTo>
                  <a:pt x="85217" y="12699"/>
                </a:lnTo>
                <a:lnTo>
                  <a:pt x="112941" y="12699"/>
                </a:lnTo>
                <a:lnTo>
                  <a:pt x="105422" y="25399"/>
                </a:lnTo>
                <a:close/>
              </a:path>
              <a:path w="2056129" h="1689100">
                <a:moveTo>
                  <a:pt x="1977872" y="25399"/>
                </a:moveTo>
                <a:lnTo>
                  <a:pt x="1950161" y="25399"/>
                </a:lnTo>
                <a:lnTo>
                  <a:pt x="1942655" y="12699"/>
                </a:lnTo>
                <a:lnTo>
                  <a:pt x="1970646" y="12699"/>
                </a:lnTo>
                <a:lnTo>
                  <a:pt x="1977872" y="25399"/>
                </a:lnTo>
                <a:close/>
              </a:path>
              <a:path w="2056129" h="1689100">
                <a:moveTo>
                  <a:pt x="84759" y="38099"/>
                </a:moveTo>
                <a:lnTo>
                  <a:pt x="64160" y="38099"/>
                </a:lnTo>
                <a:lnTo>
                  <a:pt x="70954" y="25399"/>
                </a:lnTo>
                <a:lnTo>
                  <a:pt x="91732" y="25399"/>
                </a:lnTo>
                <a:lnTo>
                  <a:pt x="84759" y="38099"/>
                </a:lnTo>
                <a:close/>
              </a:path>
              <a:path w="2056129" h="1689100">
                <a:moveTo>
                  <a:pt x="1991664" y="38099"/>
                </a:moveTo>
                <a:lnTo>
                  <a:pt x="1970824" y="38099"/>
                </a:lnTo>
                <a:lnTo>
                  <a:pt x="1963864" y="25399"/>
                </a:lnTo>
                <a:lnTo>
                  <a:pt x="1984641" y="25399"/>
                </a:lnTo>
                <a:lnTo>
                  <a:pt x="1991664" y="38099"/>
                </a:lnTo>
                <a:close/>
              </a:path>
              <a:path w="2056129" h="1689100">
                <a:moveTo>
                  <a:pt x="65900" y="50799"/>
                </a:moveTo>
                <a:lnTo>
                  <a:pt x="51320" y="50799"/>
                </a:lnTo>
                <a:lnTo>
                  <a:pt x="57607" y="38099"/>
                </a:lnTo>
                <a:lnTo>
                  <a:pt x="72199" y="38099"/>
                </a:lnTo>
                <a:lnTo>
                  <a:pt x="65900" y="50799"/>
                </a:lnTo>
                <a:close/>
              </a:path>
              <a:path w="2056129" h="1689100">
                <a:moveTo>
                  <a:pt x="2004263" y="50799"/>
                </a:moveTo>
                <a:lnTo>
                  <a:pt x="1989683" y="50799"/>
                </a:lnTo>
                <a:lnTo>
                  <a:pt x="1983384" y="38099"/>
                </a:lnTo>
                <a:lnTo>
                  <a:pt x="1997976" y="38099"/>
                </a:lnTo>
                <a:lnTo>
                  <a:pt x="2004263" y="50799"/>
                </a:lnTo>
                <a:close/>
              </a:path>
              <a:path w="2056129" h="1689100">
                <a:moveTo>
                  <a:pt x="54533" y="63499"/>
                </a:moveTo>
                <a:lnTo>
                  <a:pt x="39700" y="63499"/>
                </a:lnTo>
                <a:lnTo>
                  <a:pt x="45338" y="50799"/>
                </a:lnTo>
                <a:lnTo>
                  <a:pt x="60299" y="50799"/>
                </a:lnTo>
                <a:lnTo>
                  <a:pt x="54533" y="63499"/>
                </a:lnTo>
                <a:close/>
              </a:path>
              <a:path w="2056129" h="1689100">
                <a:moveTo>
                  <a:pt x="2016086" y="63499"/>
                </a:moveTo>
                <a:lnTo>
                  <a:pt x="2001050" y="63499"/>
                </a:lnTo>
                <a:lnTo>
                  <a:pt x="1995284" y="50799"/>
                </a:lnTo>
                <a:lnTo>
                  <a:pt x="2010460" y="50799"/>
                </a:lnTo>
                <a:lnTo>
                  <a:pt x="2016086" y="63499"/>
                </a:lnTo>
                <a:close/>
              </a:path>
              <a:path w="2056129" h="1689100">
                <a:moveTo>
                  <a:pt x="44424" y="76199"/>
                </a:moveTo>
                <a:lnTo>
                  <a:pt x="29286" y="76199"/>
                </a:lnTo>
                <a:lnTo>
                  <a:pt x="34213" y="63499"/>
                </a:lnTo>
                <a:lnTo>
                  <a:pt x="49517" y="63499"/>
                </a:lnTo>
                <a:lnTo>
                  <a:pt x="44424" y="76199"/>
                </a:lnTo>
                <a:close/>
              </a:path>
              <a:path w="2056129" h="1689100">
                <a:moveTo>
                  <a:pt x="2026297" y="76199"/>
                </a:moveTo>
                <a:lnTo>
                  <a:pt x="2011159" y="76199"/>
                </a:lnTo>
                <a:lnTo>
                  <a:pt x="2006066" y="63499"/>
                </a:lnTo>
                <a:lnTo>
                  <a:pt x="2021370" y="63499"/>
                </a:lnTo>
                <a:lnTo>
                  <a:pt x="2026297" y="76199"/>
                </a:lnTo>
                <a:close/>
              </a:path>
              <a:path w="2056129" h="1689100">
                <a:moveTo>
                  <a:pt x="35623" y="88899"/>
                </a:moveTo>
                <a:lnTo>
                  <a:pt x="20523" y="88899"/>
                </a:lnTo>
                <a:lnTo>
                  <a:pt x="24892" y="76199"/>
                </a:lnTo>
                <a:lnTo>
                  <a:pt x="40030" y="76199"/>
                </a:lnTo>
                <a:lnTo>
                  <a:pt x="35623" y="88899"/>
                </a:lnTo>
                <a:close/>
              </a:path>
              <a:path w="2056129" h="1689100">
                <a:moveTo>
                  <a:pt x="2035060" y="88899"/>
                </a:moveTo>
                <a:lnTo>
                  <a:pt x="2019960" y="88899"/>
                </a:lnTo>
                <a:lnTo>
                  <a:pt x="2015553" y="76199"/>
                </a:lnTo>
                <a:lnTo>
                  <a:pt x="2030704" y="76199"/>
                </a:lnTo>
                <a:lnTo>
                  <a:pt x="2035060" y="88899"/>
                </a:lnTo>
                <a:close/>
              </a:path>
              <a:path w="2056129" h="1689100">
                <a:moveTo>
                  <a:pt x="22136" y="114299"/>
                </a:moveTo>
                <a:lnTo>
                  <a:pt x="10287" y="114299"/>
                </a:lnTo>
                <a:lnTo>
                  <a:pt x="13373" y="101599"/>
                </a:lnTo>
                <a:lnTo>
                  <a:pt x="16827" y="88899"/>
                </a:lnTo>
                <a:lnTo>
                  <a:pt x="31876" y="88899"/>
                </a:lnTo>
                <a:lnTo>
                  <a:pt x="28181" y="101599"/>
                </a:lnTo>
                <a:lnTo>
                  <a:pt x="25095" y="101599"/>
                </a:lnTo>
                <a:lnTo>
                  <a:pt x="22136" y="114299"/>
                </a:lnTo>
                <a:close/>
              </a:path>
              <a:path w="2056129" h="1689100">
                <a:moveTo>
                  <a:pt x="2045398" y="114299"/>
                </a:moveTo>
                <a:lnTo>
                  <a:pt x="2033447" y="114299"/>
                </a:lnTo>
                <a:lnTo>
                  <a:pt x="2030488" y="101599"/>
                </a:lnTo>
                <a:lnTo>
                  <a:pt x="2027402" y="101599"/>
                </a:lnTo>
                <a:lnTo>
                  <a:pt x="2023706" y="88899"/>
                </a:lnTo>
                <a:lnTo>
                  <a:pt x="2038883" y="88899"/>
                </a:lnTo>
                <a:lnTo>
                  <a:pt x="2042337" y="101599"/>
                </a:lnTo>
                <a:lnTo>
                  <a:pt x="2045398" y="114299"/>
                </a:lnTo>
                <a:close/>
              </a:path>
              <a:path w="2056129" h="1689100">
                <a:moveTo>
                  <a:pt x="15811" y="139700"/>
                </a:moveTo>
                <a:lnTo>
                  <a:pt x="3428" y="139700"/>
                </a:lnTo>
                <a:lnTo>
                  <a:pt x="5308" y="126999"/>
                </a:lnTo>
                <a:lnTo>
                  <a:pt x="7607" y="114299"/>
                </a:lnTo>
                <a:lnTo>
                  <a:pt x="22250" y="114299"/>
                </a:lnTo>
                <a:lnTo>
                  <a:pt x="19659" y="126999"/>
                </a:lnTo>
                <a:lnTo>
                  <a:pt x="17627" y="126999"/>
                </a:lnTo>
                <a:lnTo>
                  <a:pt x="15811" y="139700"/>
                </a:lnTo>
                <a:close/>
              </a:path>
              <a:path w="2056129" h="1689100">
                <a:moveTo>
                  <a:pt x="2052167" y="139700"/>
                </a:moveTo>
                <a:lnTo>
                  <a:pt x="2039772" y="139700"/>
                </a:lnTo>
                <a:lnTo>
                  <a:pt x="2037956" y="126999"/>
                </a:lnTo>
                <a:lnTo>
                  <a:pt x="2035924" y="126999"/>
                </a:lnTo>
                <a:lnTo>
                  <a:pt x="2033346" y="114299"/>
                </a:lnTo>
                <a:lnTo>
                  <a:pt x="2048065" y="114299"/>
                </a:lnTo>
                <a:lnTo>
                  <a:pt x="2050351" y="126999"/>
                </a:lnTo>
                <a:lnTo>
                  <a:pt x="2052167" y="139700"/>
                </a:lnTo>
                <a:close/>
              </a:path>
              <a:path w="2056129" h="1689100">
                <a:moveTo>
                  <a:pt x="12890" y="165100"/>
                </a:moveTo>
                <a:lnTo>
                  <a:pt x="203" y="165100"/>
                </a:lnTo>
                <a:lnTo>
                  <a:pt x="838" y="152400"/>
                </a:lnTo>
                <a:lnTo>
                  <a:pt x="1943" y="139700"/>
                </a:lnTo>
                <a:lnTo>
                  <a:pt x="14503" y="139700"/>
                </a:lnTo>
                <a:lnTo>
                  <a:pt x="13474" y="152400"/>
                </a:lnTo>
                <a:lnTo>
                  <a:pt x="12890" y="165100"/>
                </a:lnTo>
                <a:close/>
              </a:path>
              <a:path w="2056129" h="1689100">
                <a:moveTo>
                  <a:pt x="2055380" y="165100"/>
                </a:moveTo>
                <a:lnTo>
                  <a:pt x="2042693" y="165100"/>
                </a:lnTo>
                <a:lnTo>
                  <a:pt x="2042083" y="152400"/>
                </a:lnTo>
                <a:lnTo>
                  <a:pt x="2041093" y="139700"/>
                </a:lnTo>
                <a:lnTo>
                  <a:pt x="2053691" y="139700"/>
                </a:lnTo>
                <a:lnTo>
                  <a:pt x="2054745" y="152400"/>
                </a:lnTo>
                <a:lnTo>
                  <a:pt x="2055380" y="165100"/>
                </a:lnTo>
                <a:close/>
              </a:path>
              <a:path w="2056129" h="1689100">
                <a:moveTo>
                  <a:pt x="13512" y="1536700"/>
                </a:moveTo>
                <a:lnTo>
                  <a:pt x="838" y="1536700"/>
                </a:lnTo>
                <a:lnTo>
                  <a:pt x="203" y="1524000"/>
                </a:lnTo>
                <a:lnTo>
                  <a:pt x="0" y="1511300"/>
                </a:lnTo>
                <a:lnTo>
                  <a:pt x="0" y="165100"/>
                </a:lnTo>
                <a:lnTo>
                  <a:pt x="12700" y="165100"/>
                </a:lnTo>
                <a:lnTo>
                  <a:pt x="12700" y="1511300"/>
                </a:lnTo>
                <a:lnTo>
                  <a:pt x="12903" y="1524000"/>
                </a:lnTo>
                <a:lnTo>
                  <a:pt x="13512" y="1536700"/>
                </a:lnTo>
                <a:close/>
              </a:path>
              <a:path w="2056129" h="1689100">
                <a:moveTo>
                  <a:pt x="2054745" y="1536700"/>
                </a:moveTo>
                <a:lnTo>
                  <a:pt x="2042083" y="1536700"/>
                </a:lnTo>
                <a:lnTo>
                  <a:pt x="2042693" y="1524000"/>
                </a:lnTo>
                <a:lnTo>
                  <a:pt x="2042883" y="1511300"/>
                </a:lnTo>
                <a:lnTo>
                  <a:pt x="2042883" y="165100"/>
                </a:lnTo>
                <a:lnTo>
                  <a:pt x="2055583" y="165100"/>
                </a:lnTo>
                <a:lnTo>
                  <a:pt x="2055583" y="1511300"/>
                </a:lnTo>
                <a:lnTo>
                  <a:pt x="2055380" y="1524000"/>
                </a:lnTo>
                <a:lnTo>
                  <a:pt x="2054745" y="1536700"/>
                </a:lnTo>
                <a:close/>
              </a:path>
              <a:path w="2056129" h="1689100">
                <a:moveTo>
                  <a:pt x="19748" y="1562100"/>
                </a:moveTo>
                <a:lnTo>
                  <a:pt x="5232" y="1562100"/>
                </a:lnTo>
                <a:lnTo>
                  <a:pt x="3365" y="1549400"/>
                </a:lnTo>
                <a:lnTo>
                  <a:pt x="1892" y="1536700"/>
                </a:lnTo>
                <a:lnTo>
                  <a:pt x="14452" y="1536700"/>
                </a:lnTo>
                <a:lnTo>
                  <a:pt x="15875" y="1549400"/>
                </a:lnTo>
                <a:lnTo>
                  <a:pt x="17551" y="1549400"/>
                </a:lnTo>
                <a:lnTo>
                  <a:pt x="19748" y="1562100"/>
                </a:lnTo>
                <a:close/>
              </a:path>
              <a:path w="2056129" h="1689100">
                <a:moveTo>
                  <a:pt x="2050275" y="1562100"/>
                </a:moveTo>
                <a:lnTo>
                  <a:pt x="2035835" y="1562100"/>
                </a:lnTo>
                <a:lnTo>
                  <a:pt x="2038032" y="1549400"/>
                </a:lnTo>
                <a:lnTo>
                  <a:pt x="2039708" y="1549400"/>
                </a:lnTo>
                <a:lnTo>
                  <a:pt x="2041131" y="1536700"/>
                </a:lnTo>
                <a:lnTo>
                  <a:pt x="2053640" y="1536700"/>
                </a:lnTo>
                <a:lnTo>
                  <a:pt x="2052167" y="1549400"/>
                </a:lnTo>
                <a:lnTo>
                  <a:pt x="2050275" y="1562100"/>
                </a:lnTo>
                <a:close/>
              </a:path>
              <a:path w="2056129" h="1689100">
                <a:moveTo>
                  <a:pt x="28308" y="1587500"/>
                </a:moveTo>
                <a:lnTo>
                  <a:pt x="13246" y="1587500"/>
                </a:lnTo>
                <a:lnTo>
                  <a:pt x="10185" y="1574800"/>
                </a:lnTo>
                <a:lnTo>
                  <a:pt x="7518" y="1562100"/>
                </a:lnTo>
                <a:lnTo>
                  <a:pt x="19659" y="1562100"/>
                </a:lnTo>
                <a:lnTo>
                  <a:pt x="22250" y="1574800"/>
                </a:lnTo>
                <a:lnTo>
                  <a:pt x="24980" y="1574800"/>
                </a:lnTo>
                <a:lnTo>
                  <a:pt x="28308" y="1587500"/>
                </a:lnTo>
                <a:close/>
              </a:path>
              <a:path w="2056129" h="1689100">
                <a:moveTo>
                  <a:pt x="2042210" y="1587500"/>
                </a:moveTo>
                <a:lnTo>
                  <a:pt x="2027275" y="1587500"/>
                </a:lnTo>
                <a:lnTo>
                  <a:pt x="2030602" y="1574800"/>
                </a:lnTo>
                <a:lnTo>
                  <a:pt x="2033346" y="1574800"/>
                </a:lnTo>
                <a:lnTo>
                  <a:pt x="2035924" y="1562100"/>
                </a:lnTo>
                <a:lnTo>
                  <a:pt x="2047976" y="1562100"/>
                </a:lnTo>
                <a:lnTo>
                  <a:pt x="2045296" y="1574800"/>
                </a:lnTo>
                <a:lnTo>
                  <a:pt x="2042210" y="1587500"/>
                </a:lnTo>
                <a:close/>
              </a:path>
              <a:path w="2056129" h="1689100">
                <a:moveTo>
                  <a:pt x="35775" y="1600200"/>
                </a:moveTo>
                <a:lnTo>
                  <a:pt x="20523" y="1600200"/>
                </a:lnTo>
                <a:lnTo>
                  <a:pt x="16700" y="1587500"/>
                </a:lnTo>
                <a:lnTo>
                  <a:pt x="31724" y="1587500"/>
                </a:lnTo>
                <a:lnTo>
                  <a:pt x="35775" y="1600200"/>
                </a:lnTo>
                <a:close/>
              </a:path>
              <a:path w="2056129" h="1689100">
                <a:moveTo>
                  <a:pt x="2035060" y="1600200"/>
                </a:moveTo>
                <a:lnTo>
                  <a:pt x="2019808" y="1600200"/>
                </a:lnTo>
                <a:lnTo>
                  <a:pt x="2023859" y="1587500"/>
                </a:lnTo>
                <a:lnTo>
                  <a:pt x="2038756" y="1587500"/>
                </a:lnTo>
                <a:lnTo>
                  <a:pt x="2035060" y="1600200"/>
                </a:lnTo>
                <a:close/>
              </a:path>
              <a:path w="2056129" h="1689100">
                <a:moveTo>
                  <a:pt x="54749" y="1625600"/>
                </a:moveTo>
                <a:lnTo>
                  <a:pt x="34213" y="1625600"/>
                </a:lnTo>
                <a:lnTo>
                  <a:pt x="29286" y="1612900"/>
                </a:lnTo>
                <a:lnTo>
                  <a:pt x="24726" y="1600200"/>
                </a:lnTo>
                <a:lnTo>
                  <a:pt x="39852" y="1600200"/>
                </a:lnTo>
                <a:lnTo>
                  <a:pt x="44602" y="1612900"/>
                </a:lnTo>
                <a:lnTo>
                  <a:pt x="49314" y="1612900"/>
                </a:lnTo>
                <a:lnTo>
                  <a:pt x="54749" y="1625600"/>
                </a:lnTo>
                <a:close/>
              </a:path>
              <a:path w="2056129" h="1689100">
                <a:moveTo>
                  <a:pt x="2021370" y="1625600"/>
                </a:moveTo>
                <a:lnTo>
                  <a:pt x="2000834" y="1625600"/>
                </a:lnTo>
                <a:lnTo>
                  <a:pt x="2006269" y="1612900"/>
                </a:lnTo>
                <a:lnTo>
                  <a:pt x="2010981" y="1612900"/>
                </a:lnTo>
                <a:lnTo>
                  <a:pt x="2015731" y="1600200"/>
                </a:lnTo>
                <a:lnTo>
                  <a:pt x="2030704" y="1600200"/>
                </a:lnTo>
                <a:lnTo>
                  <a:pt x="2026297" y="1612900"/>
                </a:lnTo>
                <a:lnTo>
                  <a:pt x="2021370" y="1625600"/>
                </a:lnTo>
                <a:close/>
              </a:path>
              <a:path w="2056129" h="1689100">
                <a:moveTo>
                  <a:pt x="66128" y="1638300"/>
                </a:moveTo>
                <a:lnTo>
                  <a:pt x="45338" y="1638300"/>
                </a:lnTo>
                <a:lnTo>
                  <a:pt x="39497" y="1625600"/>
                </a:lnTo>
                <a:lnTo>
                  <a:pt x="60083" y="1625600"/>
                </a:lnTo>
                <a:lnTo>
                  <a:pt x="66128" y="1638300"/>
                </a:lnTo>
                <a:close/>
              </a:path>
              <a:path w="2056129" h="1689100">
                <a:moveTo>
                  <a:pt x="2010244" y="1638300"/>
                </a:moveTo>
                <a:lnTo>
                  <a:pt x="1989455" y="1638300"/>
                </a:lnTo>
                <a:lnTo>
                  <a:pt x="1995512" y="1625600"/>
                </a:lnTo>
                <a:lnTo>
                  <a:pt x="2015883" y="1625600"/>
                </a:lnTo>
                <a:lnTo>
                  <a:pt x="2010244" y="1638300"/>
                </a:lnTo>
                <a:close/>
              </a:path>
              <a:path w="2056129" h="1689100">
                <a:moveTo>
                  <a:pt x="78498" y="1651000"/>
                </a:moveTo>
                <a:lnTo>
                  <a:pt x="57607" y="1651000"/>
                </a:lnTo>
                <a:lnTo>
                  <a:pt x="51320" y="1638300"/>
                </a:lnTo>
                <a:lnTo>
                  <a:pt x="71958" y="1638300"/>
                </a:lnTo>
                <a:lnTo>
                  <a:pt x="78498" y="1651000"/>
                </a:lnTo>
                <a:close/>
              </a:path>
              <a:path w="2056129" h="1689100">
                <a:moveTo>
                  <a:pt x="1997976" y="1651000"/>
                </a:moveTo>
                <a:lnTo>
                  <a:pt x="1977085" y="1651000"/>
                </a:lnTo>
                <a:lnTo>
                  <a:pt x="1983625" y="1638300"/>
                </a:lnTo>
                <a:lnTo>
                  <a:pt x="2004263" y="1638300"/>
                </a:lnTo>
                <a:lnTo>
                  <a:pt x="1997976" y="1651000"/>
                </a:lnTo>
                <a:close/>
              </a:path>
              <a:path w="2056129" h="1689100">
                <a:moveTo>
                  <a:pt x="98628" y="1663700"/>
                </a:moveTo>
                <a:lnTo>
                  <a:pt x="77711" y="1663700"/>
                </a:lnTo>
                <a:lnTo>
                  <a:pt x="70700" y="1651000"/>
                </a:lnTo>
                <a:lnTo>
                  <a:pt x="91465" y="1651000"/>
                </a:lnTo>
                <a:lnTo>
                  <a:pt x="98628" y="1663700"/>
                </a:lnTo>
                <a:close/>
              </a:path>
              <a:path w="2056129" h="1689100">
                <a:moveTo>
                  <a:pt x="1977618" y="1663700"/>
                </a:moveTo>
                <a:lnTo>
                  <a:pt x="1956955" y="1663700"/>
                </a:lnTo>
                <a:lnTo>
                  <a:pt x="1964118" y="1651000"/>
                </a:lnTo>
                <a:lnTo>
                  <a:pt x="1984628" y="1651000"/>
                </a:lnTo>
                <a:lnTo>
                  <a:pt x="1977618" y="1663700"/>
                </a:lnTo>
                <a:close/>
              </a:path>
              <a:path w="2056129" h="1689100">
                <a:moveTo>
                  <a:pt x="127838" y="1676400"/>
                </a:moveTo>
                <a:lnTo>
                  <a:pt x="99999" y="1676400"/>
                </a:lnTo>
                <a:lnTo>
                  <a:pt x="92379" y="1663700"/>
                </a:lnTo>
                <a:lnTo>
                  <a:pt x="120027" y="1663700"/>
                </a:lnTo>
                <a:lnTo>
                  <a:pt x="127838" y="1676400"/>
                </a:lnTo>
                <a:close/>
              </a:path>
              <a:path w="2056129" h="1689100">
                <a:moveTo>
                  <a:pt x="1962937" y="1676400"/>
                </a:moveTo>
                <a:lnTo>
                  <a:pt x="1927745" y="1676400"/>
                </a:lnTo>
                <a:lnTo>
                  <a:pt x="1935556" y="1663700"/>
                </a:lnTo>
                <a:lnTo>
                  <a:pt x="1970379" y="1663700"/>
                </a:lnTo>
                <a:lnTo>
                  <a:pt x="1962937" y="1676400"/>
                </a:lnTo>
                <a:close/>
              </a:path>
              <a:path w="2056129" h="1689100">
                <a:moveTo>
                  <a:pt x="1931441" y="1689100"/>
                </a:moveTo>
                <a:lnTo>
                  <a:pt x="123850" y="1689100"/>
                </a:lnTo>
                <a:lnTo>
                  <a:pt x="115747" y="1676400"/>
                </a:lnTo>
                <a:lnTo>
                  <a:pt x="1939544" y="1676400"/>
                </a:lnTo>
                <a:lnTo>
                  <a:pt x="1931441" y="1689100"/>
                </a:lnTo>
                <a:close/>
              </a:path>
            </a:pathLst>
          </a:custGeom>
          <a:solidFill>
            <a:srgbClr val="512F86"/>
          </a:solidFill>
          <a:ln>
            <a:solidFill>
              <a:srgbClr val="AE0B2A"/>
            </a:solidFill>
          </a:ln>
        </p:spPr>
        <p:txBody>
          <a:bodyPr wrap="square" lIns="0" tIns="0" rIns="0" bIns="0" rtlCol="0"/>
          <a:lstStyle/>
          <a:p/>
        </p:txBody>
      </p:sp>
      <p:sp>
        <p:nvSpPr>
          <p:cNvPr id="14" name="object 10"/>
          <p:cNvSpPr/>
          <p:nvPr/>
        </p:nvSpPr>
        <p:spPr>
          <a:xfrm>
            <a:off x="3917315" y="2765437"/>
            <a:ext cx="1813560" cy="721995"/>
          </a:xfrm>
          <a:custGeom>
            <a:avLst/>
            <a:gdLst/>
            <a:ahLst/>
            <a:cxnLst/>
            <a:rect l="l" t="t" r="r" b="b"/>
            <a:pathLst>
              <a:path w="1813560" h="721995">
                <a:moveTo>
                  <a:pt x="1741385" y="721537"/>
                </a:moveTo>
                <a:lnTo>
                  <a:pt x="72110" y="721537"/>
                </a:lnTo>
                <a:lnTo>
                  <a:pt x="57976" y="720137"/>
                </a:lnTo>
                <a:lnTo>
                  <a:pt x="21120" y="700405"/>
                </a:lnTo>
                <a:lnTo>
                  <a:pt x="1397" y="663525"/>
                </a:lnTo>
                <a:lnTo>
                  <a:pt x="0" y="649389"/>
                </a:lnTo>
                <a:lnTo>
                  <a:pt x="0" y="72161"/>
                </a:lnTo>
                <a:lnTo>
                  <a:pt x="12114" y="32126"/>
                </a:lnTo>
                <a:lnTo>
                  <a:pt x="44515" y="5494"/>
                </a:lnTo>
                <a:lnTo>
                  <a:pt x="72110" y="0"/>
                </a:lnTo>
                <a:lnTo>
                  <a:pt x="1741385" y="0"/>
                </a:lnTo>
                <a:lnTo>
                  <a:pt x="1781392" y="12124"/>
                </a:lnTo>
                <a:lnTo>
                  <a:pt x="1808008" y="44546"/>
                </a:lnTo>
                <a:lnTo>
                  <a:pt x="1813496" y="72161"/>
                </a:lnTo>
                <a:lnTo>
                  <a:pt x="1813496" y="649389"/>
                </a:lnTo>
                <a:lnTo>
                  <a:pt x="1801382" y="689411"/>
                </a:lnTo>
                <a:lnTo>
                  <a:pt x="1768981" y="716043"/>
                </a:lnTo>
                <a:lnTo>
                  <a:pt x="1741385" y="721537"/>
                </a:lnTo>
                <a:close/>
              </a:path>
            </a:pathLst>
          </a:custGeom>
          <a:solidFill>
            <a:srgbClr val="AE0B2A"/>
          </a:solidFill>
        </p:spPr>
        <p:txBody>
          <a:bodyPr wrap="square" lIns="0" tIns="0" rIns="0" bIns="0" rtlCol="0"/>
          <a:lstStyle/>
          <a:p/>
        </p:txBody>
      </p:sp>
      <p:sp>
        <p:nvSpPr>
          <p:cNvPr id="15" name="object 11"/>
          <p:cNvSpPr txBox="1"/>
          <p:nvPr/>
        </p:nvSpPr>
        <p:spPr>
          <a:xfrm>
            <a:off x="4124959" y="2941332"/>
            <a:ext cx="13970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pitchFamily="34" charset="-122"/>
                <a:cs typeface="微软雅黑" panose="020B0503020204020204" pitchFamily="34" charset="-122"/>
              </a:rPr>
              <a:t>真实世界模型</a:t>
            </a:r>
            <a:endParaRPr sz="1800">
              <a:latin typeface="微软雅黑" panose="020B0503020204020204" pitchFamily="34" charset="-122"/>
              <a:cs typeface="微软雅黑" panose="020B0503020204020204" pitchFamily="34" charset="-122"/>
            </a:endParaRPr>
          </a:p>
        </p:txBody>
      </p:sp>
      <p:sp>
        <p:nvSpPr>
          <p:cNvPr id="16" name="object 12"/>
          <p:cNvSpPr/>
          <p:nvPr/>
        </p:nvSpPr>
        <p:spPr>
          <a:xfrm>
            <a:off x="6275374" y="3119856"/>
            <a:ext cx="2054225" cy="1689100"/>
          </a:xfrm>
          <a:custGeom>
            <a:avLst/>
            <a:gdLst/>
            <a:ahLst/>
            <a:cxnLst/>
            <a:rect l="l" t="t" r="r" b="b"/>
            <a:pathLst>
              <a:path w="2054225" h="1689100">
                <a:moveTo>
                  <a:pt x="1945652" y="12699"/>
                </a:moveTo>
                <a:lnTo>
                  <a:pt x="107988" y="12699"/>
                </a:lnTo>
                <a:lnTo>
                  <a:pt x="115938" y="0"/>
                </a:lnTo>
                <a:lnTo>
                  <a:pt x="1937994" y="0"/>
                </a:lnTo>
                <a:lnTo>
                  <a:pt x="1945652" y="12699"/>
                </a:lnTo>
                <a:close/>
              </a:path>
              <a:path w="2054225" h="1689100">
                <a:moveTo>
                  <a:pt x="105333" y="25399"/>
                </a:moveTo>
                <a:lnTo>
                  <a:pt x="77901" y="25399"/>
                </a:lnTo>
                <a:lnTo>
                  <a:pt x="85128" y="12699"/>
                </a:lnTo>
                <a:lnTo>
                  <a:pt x="112839" y="12699"/>
                </a:lnTo>
                <a:lnTo>
                  <a:pt x="105333" y="25399"/>
                </a:lnTo>
                <a:close/>
              </a:path>
              <a:path w="2054225" h="1689100">
                <a:moveTo>
                  <a:pt x="1975993" y="25399"/>
                </a:moveTo>
                <a:lnTo>
                  <a:pt x="1948294" y="25399"/>
                </a:lnTo>
                <a:lnTo>
                  <a:pt x="1940788" y="12699"/>
                </a:lnTo>
                <a:lnTo>
                  <a:pt x="1968766" y="12699"/>
                </a:lnTo>
                <a:lnTo>
                  <a:pt x="1975993" y="25399"/>
                </a:lnTo>
                <a:close/>
              </a:path>
              <a:path w="2054225" h="1689100">
                <a:moveTo>
                  <a:pt x="84696" y="38099"/>
                </a:moveTo>
                <a:lnTo>
                  <a:pt x="64096" y="38099"/>
                </a:lnTo>
                <a:lnTo>
                  <a:pt x="70637" y="25399"/>
                </a:lnTo>
                <a:lnTo>
                  <a:pt x="91655" y="25399"/>
                </a:lnTo>
                <a:lnTo>
                  <a:pt x="84696" y="38099"/>
                </a:lnTo>
                <a:close/>
              </a:path>
              <a:path w="2054225" h="1689100">
                <a:moveTo>
                  <a:pt x="1989772" y="38099"/>
                </a:moveTo>
                <a:lnTo>
                  <a:pt x="1968944" y="38099"/>
                </a:lnTo>
                <a:lnTo>
                  <a:pt x="1961972" y="25399"/>
                </a:lnTo>
                <a:lnTo>
                  <a:pt x="1983003" y="25399"/>
                </a:lnTo>
                <a:lnTo>
                  <a:pt x="1989772" y="38099"/>
                </a:lnTo>
                <a:close/>
              </a:path>
              <a:path w="2054225" h="1689100">
                <a:moveTo>
                  <a:pt x="65849" y="50799"/>
                </a:moveTo>
                <a:lnTo>
                  <a:pt x="51282" y="50799"/>
                </a:lnTo>
                <a:lnTo>
                  <a:pt x="57556" y="38099"/>
                </a:lnTo>
                <a:lnTo>
                  <a:pt x="72148" y="38099"/>
                </a:lnTo>
                <a:lnTo>
                  <a:pt x="65849" y="50799"/>
                </a:lnTo>
                <a:close/>
              </a:path>
              <a:path w="2054225" h="1689100">
                <a:moveTo>
                  <a:pt x="2002358" y="50799"/>
                </a:moveTo>
                <a:lnTo>
                  <a:pt x="1987778" y="50799"/>
                </a:lnTo>
                <a:lnTo>
                  <a:pt x="1981479" y="38099"/>
                </a:lnTo>
                <a:lnTo>
                  <a:pt x="1996071" y="38099"/>
                </a:lnTo>
                <a:lnTo>
                  <a:pt x="2002358" y="50799"/>
                </a:lnTo>
                <a:close/>
              </a:path>
              <a:path w="2054225" h="1689100">
                <a:moveTo>
                  <a:pt x="54508" y="63499"/>
                </a:moveTo>
                <a:lnTo>
                  <a:pt x="39662" y="63499"/>
                </a:lnTo>
                <a:lnTo>
                  <a:pt x="45300" y="50799"/>
                </a:lnTo>
                <a:lnTo>
                  <a:pt x="60261" y="50799"/>
                </a:lnTo>
                <a:lnTo>
                  <a:pt x="54508" y="63499"/>
                </a:lnTo>
                <a:close/>
              </a:path>
              <a:path w="2054225" h="1689100">
                <a:moveTo>
                  <a:pt x="2014169" y="63499"/>
                </a:moveTo>
                <a:lnTo>
                  <a:pt x="1999132" y="63499"/>
                </a:lnTo>
                <a:lnTo>
                  <a:pt x="1993379" y="50799"/>
                </a:lnTo>
                <a:lnTo>
                  <a:pt x="2008543" y="50799"/>
                </a:lnTo>
                <a:lnTo>
                  <a:pt x="2014169" y="63499"/>
                </a:lnTo>
                <a:close/>
              </a:path>
              <a:path w="2054225" h="1689100">
                <a:moveTo>
                  <a:pt x="44399" y="76199"/>
                </a:moveTo>
                <a:lnTo>
                  <a:pt x="29260" y="76199"/>
                </a:lnTo>
                <a:lnTo>
                  <a:pt x="34378" y="63499"/>
                </a:lnTo>
                <a:lnTo>
                  <a:pt x="49491" y="63499"/>
                </a:lnTo>
                <a:lnTo>
                  <a:pt x="44399" y="76199"/>
                </a:lnTo>
                <a:close/>
              </a:path>
              <a:path w="2054225" h="1689100">
                <a:moveTo>
                  <a:pt x="2024367" y="76199"/>
                </a:moveTo>
                <a:lnTo>
                  <a:pt x="2009241" y="76199"/>
                </a:lnTo>
                <a:lnTo>
                  <a:pt x="2004148" y="63499"/>
                </a:lnTo>
                <a:lnTo>
                  <a:pt x="2019261" y="63499"/>
                </a:lnTo>
                <a:lnTo>
                  <a:pt x="2024367" y="76199"/>
                </a:lnTo>
                <a:close/>
              </a:path>
              <a:path w="2054225" h="1689100">
                <a:moveTo>
                  <a:pt x="35598" y="88899"/>
                </a:moveTo>
                <a:lnTo>
                  <a:pt x="20650" y="88899"/>
                </a:lnTo>
                <a:lnTo>
                  <a:pt x="24866" y="76199"/>
                </a:lnTo>
                <a:lnTo>
                  <a:pt x="40004" y="76199"/>
                </a:lnTo>
                <a:lnTo>
                  <a:pt x="35598" y="88899"/>
                </a:lnTo>
                <a:close/>
              </a:path>
              <a:path w="2054225" h="1689100">
                <a:moveTo>
                  <a:pt x="2032977" y="88899"/>
                </a:moveTo>
                <a:lnTo>
                  <a:pt x="2018029" y="88899"/>
                </a:lnTo>
                <a:lnTo>
                  <a:pt x="2013623" y="76199"/>
                </a:lnTo>
                <a:lnTo>
                  <a:pt x="2028926" y="76199"/>
                </a:lnTo>
                <a:lnTo>
                  <a:pt x="2032977" y="88899"/>
                </a:lnTo>
                <a:close/>
              </a:path>
              <a:path w="2054225" h="1689100">
                <a:moveTo>
                  <a:pt x="22136" y="114299"/>
                </a:moveTo>
                <a:lnTo>
                  <a:pt x="10287" y="114299"/>
                </a:lnTo>
                <a:lnTo>
                  <a:pt x="13360" y="101599"/>
                </a:lnTo>
                <a:lnTo>
                  <a:pt x="16814" y="88899"/>
                </a:lnTo>
                <a:lnTo>
                  <a:pt x="31864" y="88899"/>
                </a:lnTo>
                <a:lnTo>
                  <a:pt x="28168" y="101599"/>
                </a:lnTo>
                <a:lnTo>
                  <a:pt x="25095" y="101599"/>
                </a:lnTo>
                <a:lnTo>
                  <a:pt x="22136" y="114299"/>
                </a:lnTo>
                <a:close/>
              </a:path>
              <a:path w="2054225" h="1689100">
                <a:moveTo>
                  <a:pt x="2043455" y="114299"/>
                </a:moveTo>
                <a:lnTo>
                  <a:pt x="2031491" y="114299"/>
                </a:lnTo>
                <a:lnTo>
                  <a:pt x="2028545" y="101599"/>
                </a:lnTo>
                <a:lnTo>
                  <a:pt x="2025459" y="101599"/>
                </a:lnTo>
                <a:lnTo>
                  <a:pt x="2021776" y="88899"/>
                </a:lnTo>
                <a:lnTo>
                  <a:pt x="2036940" y="88899"/>
                </a:lnTo>
                <a:lnTo>
                  <a:pt x="2040394" y="101599"/>
                </a:lnTo>
                <a:lnTo>
                  <a:pt x="2043455" y="114299"/>
                </a:lnTo>
                <a:close/>
              </a:path>
              <a:path w="2054225" h="1689100">
                <a:moveTo>
                  <a:pt x="15811" y="139700"/>
                </a:moveTo>
                <a:lnTo>
                  <a:pt x="3428" y="139700"/>
                </a:lnTo>
                <a:lnTo>
                  <a:pt x="5308" y="126999"/>
                </a:lnTo>
                <a:lnTo>
                  <a:pt x="7594" y="114299"/>
                </a:lnTo>
                <a:lnTo>
                  <a:pt x="22237" y="114299"/>
                </a:lnTo>
                <a:lnTo>
                  <a:pt x="19659" y="126999"/>
                </a:lnTo>
                <a:lnTo>
                  <a:pt x="17627" y="126999"/>
                </a:lnTo>
                <a:lnTo>
                  <a:pt x="15811" y="139700"/>
                </a:lnTo>
                <a:close/>
              </a:path>
              <a:path w="2054225" h="1689100">
                <a:moveTo>
                  <a:pt x="2050211" y="139700"/>
                </a:moveTo>
                <a:lnTo>
                  <a:pt x="2037816" y="139700"/>
                </a:lnTo>
                <a:lnTo>
                  <a:pt x="2036000" y="126999"/>
                </a:lnTo>
                <a:lnTo>
                  <a:pt x="2033968" y="126999"/>
                </a:lnTo>
                <a:lnTo>
                  <a:pt x="2031390" y="114299"/>
                </a:lnTo>
                <a:lnTo>
                  <a:pt x="2046122" y="114299"/>
                </a:lnTo>
                <a:lnTo>
                  <a:pt x="2048395" y="126999"/>
                </a:lnTo>
                <a:lnTo>
                  <a:pt x="2050211" y="139700"/>
                </a:lnTo>
                <a:close/>
              </a:path>
              <a:path w="2054225" h="1689100">
                <a:moveTo>
                  <a:pt x="12890" y="165100"/>
                </a:moveTo>
                <a:lnTo>
                  <a:pt x="215" y="165100"/>
                </a:lnTo>
                <a:lnTo>
                  <a:pt x="838" y="152400"/>
                </a:lnTo>
                <a:lnTo>
                  <a:pt x="1943" y="139700"/>
                </a:lnTo>
                <a:lnTo>
                  <a:pt x="14503" y="139700"/>
                </a:lnTo>
                <a:lnTo>
                  <a:pt x="13474" y="152400"/>
                </a:lnTo>
                <a:lnTo>
                  <a:pt x="12890" y="165100"/>
                </a:lnTo>
                <a:close/>
              </a:path>
              <a:path w="2054225" h="1689100">
                <a:moveTo>
                  <a:pt x="2053412" y="165100"/>
                </a:moveTo>
                <a:lnTo>
                  <a:pt x="2040737" y="165100"/>
                </a:lnTo>
                <a:lnTo>
                  <a:pt x="2040115" y="152400"/>
                </a:lnTo>
                <a:lnTo>
                  <a:pt x="2039137" y="139700"/>
                </a:lnTo>
                <a:lnTo>
                  <a:pt x="2051735" y="139700"/>
                </a:lnTo>
                <a:lnTo>
                  <a:pt x="2052789" y="152400"/>
                </a:lnTo>
                <a:lnTo>
                  <a:pt x="2053412" y="165100"/>
                </a:lnTo>
                <a:close/>
              </a:path>
              <a:path w="2054225" h="1689100">
                <a:moveTo>
                  <a:pt x="13512" y="1536700"/>
                </a:moveTo>
                <a:lnTo>
                  <a:pt x="838" y="1536700"/>
                </a:lnTo>
                <a:lnTo>
                  <a:pt x="215" y="1524000"/>
                </a:lnTo>
                <a:lnTo>
                  <a:pt x="0" y="1511300"/>
                </a:lnTo>
                <a:lnTo>
                  <a:pt x="0" y="165100"/>
                </a:lnTo>
                <a:lnTo>
                  <a:pt x="12700" y="165100"/>
                </a:lnTo>
                <a:lnTo>
                  <a:pt x="12700" y="1511300"/>
                </a:lnTo>
                <a:lnTo>
                  <a:pt x="12903" y="1524000"/>
                </a:lnTo>
                <a:lnTo>
                  <a:pt x="13512" y="1536700"/>
                </a:lnTo>
                <a:close/>
              </a:path>
              <a:path w="2054225" h="1689100">
                <a:moveTo>
                  <a:pt x="2052789" y="1536700"/>
                </a:moveTo>
                <a:lnTo>
                  <a:pt x="2040127" y="1536700"/>
                </a:lnTo>
                <a:lnTo>
                  <a:pt x="2040737" y="1524000"/>
                </a:lnTo>
                <a:lnTo>
                  <a:pt x="2040928" y="1511300"/>
                </a:lnTo>
                <a:lnTo>
                  <a:pt x="2040928" y="165100"/>
                </a:lnTo>
                <a:lnTo>
                  <a:pt x="2053628" y="165100"/>
                </a:lnTo>
                <a:lnTo>
                  <a:pt x="2053628" y="1511300"/>
                </a:lnTo>
                <a:lnTo>
                  <a:pt x="2053424" y="1524000"/>
                </a:lnTo>
                <a:lnTo>
                  <a:pt x="2052789" y="1536700"/>
                </a:lnTo>
                <a:close/>
              </a:path>
              <a:path w="2054225" h="1689100">
                <a:moveTo>
                  <a:pt x="19748" y="1562100"/>
                </a:moveTo>
                <a:lnTo>
                  <a:pt x="5232" y="1562100"/>
                </a:lnTo>
                <a:lnTo>
                  <a:pt x="3365" y="1549400"/>
                </a:lnTo>
                <a:lnTo>
                  <a:pt x="1892" y="1536700"/>
                </a:lnTo>
                <a:lnTo>
                  <a:pt x="14452" y="1536700"/>
                </a:lnTo>
                <a:lnTo>
                  <a:pt x="15875" y="1549400"/>
                </a:lnTo>
                <a:lnTo>
                  <a:pt x="17551" y="1549400"/>
                </a:lnTo>
                <a:lnTo>
                  <a:pt x="19748" y="1562100"/>
                </a:lnTo>
                <a:close/>
              </a:path>
              <a:path w="2054225" h="1689100">
                <a:moveTo>
                  <a:pt x="2048319" y="1562100"/>
                </a:moveTo>
                <a:lnTo>
                  <a:pt x="2033879" y="1562100"/>
                </a:lnTo>
                <a:lnTo>
                  <a:pt x="2036076" y="1549400"/>
                </a:lnTo>
                <a:lnTo>
                  <a:pt x="2037753" y="1549400"/>
                </a:lnTo>
                <a:lnTo>
                  <a:pt x="2039175" y="1536700"/>
                </a:lnTo>
                <a:lnTo>
                  <a:pt x="2051684" y="1536700"/>
                </a:lnTo>
                <a:lnTo>
                  <a:pt x="2050211" y="1549400"/>
                </a:lnTo>
                <a:lnTo>
                  <a:pt x="2048319" y="1562100"/>
                </a:lnTo>
                <a:close/>
              </a:path>
              <a:path w="2054225" h="1689100">
                <a:moveTo>
                  <a:pt x="28295" y="1587500"/>
                </a:moveTo>
                <a:lnTo>
                  <a:pt x="13246" y="1587500"/>
                </a:lnTo>
                <a:lnTo>
                  <a:pt x="10185" y="1574800"/>
                </a:lnTo>
                <a:lnTo>
                  <a:pt x="7505" y="1562100"/>
                </a:lnTo>
                <a:lnTo>
                  <a:pt x="19659" y="1562100"/>
                </a:lnTo>
                <a:lnTo>
                  <a:pt x="22237" y="1574800"/>
                </a:lnTo>
                <a:lnTo>
                  <a:pt x="24968" y="1574800"/>
                </a:lnTo>
                <a:lnTo>
                  <a:pt x="28295" y="1587500"/>
                </a:lnTo>
                <a:close/>
              </a:path>
              <a:path w="2054225" h="1689100">
                <a:moveTo>
                  <a:pt x="2040394" y="1587500"/>
                </a:moveTo>
                <a:lnTo>
                  <a:pt x="2025332" y="1587500"/>
                </a:lnTo>
                <a:lnTo>
                  <a:pt x="2028659" y="1574800"/>
                </a:lnTo>
                <a:lnTo>
                  <a:pt x="2031390" y="1574800"/>
                </a:lnTo>
                <a:lnTo>
                  <a:pt x="2033968" y="1562100"/>
                </a:lnTo>
                <a:lnTo>
                  <a:pt x="2046033" y="1562100"/>
                </a:lnTo>
                <a:lnTo>
                  <a:pt x="2043455" y="1574800"/>
                </a:lnTo>
                <a:lnTo>
                  <a:pt x="2040394" y="1587500"/>
                </a:lnTo>
                <a:close/>
              </a:path>
              <a:path w="2054225" h="1689100">
                <a:moveTo>
                  <a:pt x="35763" y="1600200"/>
                </a:moveTo>
                <a:lnTo>
                  <a:pt x="20650" y="1600200"/>
                </a:lnTo>
                <a:lnTo>
                  <a:pt x="16687" y="1587500"/>
                </a:lnTo>
                <a:lnTo>
                  <a:pt x="31711" y="1587500"/>
                </a:lnTo>
                <a:lnTo>
                  <a:pt x="35763" y="1600200"/>
                </a:lnTo>
                <a:close/>
              </a:path>
              <a:path w="2054225" h="1689100">
                <a:moveTo>
                  <a:pt x="2032977" y="1600200"/>
                </a:moveTo>
                <a:lnTo>
                  <a:pt x="2017864" y="1600200"/>
                </a:lnTo>
                <a:lnTo>
                  <a:pt x="2021916" y="1587500"/>
                </a:lnTo>
                <a:lnTo>
                  <a:pt x="2036813" y="1587500"/>
                </a:lnTo>
                <a:lnTo>
                  <a:pt x="2032977" y="1600200"/>
                </a:lnTo>
                <a:close/>
              </a:path>
              <a:path w="2054225" h="1689100">
                <a:moveTo>
                  <a:pt x="54711" y="1625600"/>
                </a:moveTo>
                <a:lnTo>
                  <a:pt x="34188" y="1625600"/>
                </a:lnTo>
                <a:lnTo>
                  <a:pt x="29260" y="1612900"/>
                </a:lnTo>
                <a:lnTo>
                  <a:pt x="24701" y="1600200"/>
                </a:lnTo>
                <a:lnTo>
                  <a:pt x="39827" y="1600200"/>
                </a:lnTo>
                <a:lnTo>
                  <a:pt x="44576" y="1612900"/>
                </a:lnTo>
                <a:lnTo>
                  <a:pt x="49288" y="1612900"/>
                </a:lnTo>
                <a:lnTo>
                  <a:pt x="54711" y="1625600"/>
                </a:lnTo>
                <a:close/>
              </a:path>
              <a:path w="2054225" h="1689100">
                <a:moveTo>
                  <a:pt x="2019261" y="1625600"/>
                </a:moveTo>
                <a:lnTo>
                  <a:pt x="1998916" y="1625600"/>
                </a:lnTo>
                <a:lnTo>
                  <a:pt x="2004339" y="1612900"/>
                </a:lnTo>
                <a:lnTo>
                  <a:pt x="2009051" y="1612900"/>
                </a:lnTo>
                <a:lnTo>
                  <a:pt x="2013800" y="1600200"/>
                </a:lnTo>
                <a:lnTo>
                  <a:pt x="2028761" y="1600200"/>
                </a:lnTo>
                <a:lnTo>
                  <a:pt x="2024367" y="1612900"/>
                </a:lnTo>
                <a:lnTo>
                  <a:pt x="2019261" y="1625600"/>
                </a:lnTo>
                <a:close/>
              </a:path>
              <a:path w="2054225" h="1689100">
                <a:moveTo>
                  <a:pt x="66090" y="1638300"/>
                </a:moveTo>
                <a:lnTo>
                  <a:pt x="45084" y="1638300"/>
                </a:lnTo>
                <a:lnTo>
                  <a:pt x="39458" y="1625600"/>
                </a:lnTo>
                <a:lnTo>
                  <a:pt x="60032" y="1625600"/>
                </a:lnTo>
                <a:lnTo>
                  <a:pt x="66090" y="1638300"/>
                </a:lnTo>
                <a:close/>
              </a:path>
              <a:path w="2054225" h="1689100">
                <a:moveTo>
                  <a:pt x="2008327" y="1638300"/>
                </a:moveTo>
                <a:lnTo>
                  <a:pt x="1987550" y="1638300"/>
                </a:lnTo>
                <a:lnTo>
                  <a:pt x="1993595" y="1625600"/>
                </a:lnTo>
                <a:lnTo>
                  <a:pt x="2013965" y="1625600"/>
                </a:lnTo>
                <a:lnTo>
                  <a:pt x="2008327" y="1638300"/>
                </a:lnTo>
                <a:close/>
              </a:path>
              <a:path w="2054225" h="1689100">
                <a:moveTo>
                  <a:pt x="78447" y="1651000"/>
                </a:moveTo>
                <a:lnTo>
                  <a:pt x="57556" y="1651000"/>
                </a:lnTo>
                <a:lnTo>
                  <a:pt x="51053" y="1638300"/>
                </a:lnTo>
                <a:lnTo>
                  <a:pt x="71907" y="1638300"/>
                </a:lnTo>
                <a:lnTo>
                  <a:pt x="78447" y="1651000"/>
                </a:lnTo>
                <a:close/>
              </a:path>
              <a:path w="2054225" h="1689100">
                <a:moveTo>
                  <a:pt x="1996071" y="1651000"/>
                </a:moveTo>
                <a:lnTo>
                  <a:pt x="1975192" y="1651000"/>
                </a:lnTo>
                <a:lnTo>
                  <a:pt x="1981720" y="1638300"/>
                </a:lnTo>
                <a:lnTo>
                  <a:pt x="2002358" y="1638300"/>
                </a:lnTo>
                <a:lnTo>
                  <a:pt x="1996071" y="1651000"/>
                </a:lnTo>
                <a:close/>
              </a:path>
              <a:path w="2054225" h="1689100">
                <a:moveTo>
                  <a:pt x="98551" y="1663700"/>
                </a:moveTo>
                <a:lnTo>
                  <a:pt x="77647" y="1663700"/>
                </a:lnTo>
                <a:lnTo>
                  <a:pt x="70637" y="1651000"/>
                </a:lnTo>
                <a:lnTo>
                  <a:pt x="91389" y="1651000"/>
                </a:lnTo>
                <a:lnTo>
                  <a:pt x="98551" y="1663700"/>
                </a:lnTo>
                <a:close/>
              </a:path>
              <a:path w="2054225" h="1689100">
                <a:moveTo>
                  <a:pt x="1975993" y="1663700"/>
                </a:moveTo>
                <a:lnTo>
                  <a:pt x="1955088" y="1663700"/>
                </a:lnTo>
                <a:lnTo>
                  <a:pt x="1962238" y="1651000"/>
                </a:lnTo>
                <a:lnTo>
                  <a:pt x="1982749" y="1651000"/>
                </a:lnTo>
                <a:lnTo>
                  <a:pt x="1975993" y="1663700"/>
                </a:lnTo>
                <a:close/>
              </a:path>
              <a:path w="2054225" h="1689100">
                <a:moveTo>
                  <a:pt x="127723" y="1676400"/>
                </a:moveTo>
                <a:lnTo>
                  <a:pt x="99910" y="1676400"/>
                </a:lnTo>
                <a:lnTo>
                  <a:pt x="92290" y="1663700"/>
                </a:lnTo>
                <a:lnTo>
                  <a:pt x="119926" y="1663700"/>
                </a:lnTo>
                <a:lnTo>
                  <a:pt x="127723" y="1676400"/>
                </a:lnTo>
                <a:close/>
              </a:path>
              <a:path w="2054225" h="1689100">
                <a:moveTo>
                  <a:pt x="1961070" y="1676400"/>
                </a:moveTo>
                <a:lnTo>
                  <a:pt x="1925904" y="1676400"/>
                </a:lnTo>
                <a:lnTo>
                  <a:pt x="1933702" y="1663700"/>
                </a:lnTo>
                <a:lnTo>
                  <a:pt x="1968500" y="1663700"/>
                </a:lnTo>
                <a:lnTo>
                  <a:pt x="1961070" y="1676400"/>
                </a:lnTo>
                <a:close/>
              </a:path>
              <a:path w="2054225" h="1689100">
                <a:moveTo>
                  <a:pt x="1929599" y="1689100"/>
                </a:moveTo>
                <a:lnTo>
                  <a:pt x="123736" y="1689100"/>
                </a:lnTo>
                <a:lnTo>
                  <a:pt x="115646" y="1676400"/>
                </a:lnTo>
                <a:lnTo>
                  <a:pt x="1937702" y="1676400"/>
                </a:lnTo>
                <a:lnTo>
                  <a:pt x="1929599" y="1689100"/>
                </a:lnTo>
                <a:close/>
              </a:path>
            </a:pathLst>
          </a:custGeom>
          <a:solidFill>
            <a:srgbClr val="512F86"/>
          </a:solidFill>
          <a:ln>
            <a:solidFill>
              <a:srgbClr val="AE0B2A"/>
            </a:solidFill>
          </a:ln>
        </p:spPr>
        <p:txBody>
          <a:bodyPr wrap="square" lIns="0" tIns="0" rIns="0" bIns="0" rtlCol="0"/>
          <a:lstStyle/>
          <a:p/>
        </p:txBody>
      </p:sp>
      <p:sp>
        <p:nvSpPr>
          <p:cNvPr id="17" name="object 13"/>
          <p:cNvSpPr/>
          <p:nvPr/>
        </p:nvSpPr>
        <p:spPr>
          <a:xfrm>
            <a:off x="6734606" y="4449673"/>
            <a:ext cx="1815464" cy="721995"/>
          </a:xfrm>
          <a:custGeom>
            <a:avLst/>
            <a:gdLst/>
            <a:ahLst/>
            <a:cxnLst/>
            <a:rect l="l" t="t" r="r" b="b"/>
            <a:pathLst>
              <a:path w="1815465" h="721995">
                <a:moveTo>
                  <a:pt x="1743278" y="721525"/>
                </a:moveTo>
                <a:lnTo>
                  <a:pt x="72199" y="721525"/>
                </a:lnTo>
                <a:lnTo>
                  <a:pt x="58048" y="720126"/>
                </a:lnTo>
                <a:lnTo>
                  <a:pt x="21145" y="700392"/>
                </a:lnTo>
                <a:lnTo>
                  <a:pt x="1400" y="663519"/>
                </a:lnTo>
                <a:lnTo>
                  <a:pt x="0" y="649376"/>
                </a:lnTo>
                <a:lnTo>
                  <a:pt x="0" y="72148"/>
                </a:lnTo>
                <a:lnTo>
                  <a:pt x="12130" y="32118"/>
                </a:lnTo>
                <a:lnTo>
                  <a:pt x="44572" y="5489"/>
                </a:lnTo>
                <a:lnTo>
                  <a:pt x="72199" y="0"/>
                </a:lnTo>
                <a:lnTo>
                  <a:pt x="1743278" y="0"/>
                </a:lnTo>
                <a:lnTo>
                  <a:pt x="1783324" y="12119"/>
                </a:lnTo>
                <a:lnTo>
                  <a:pt x="1809969" y="44535"/>
                </a:lnTo>
                <a:lnTo>
                  <a:pt x="1815465" y="72148"/>
                </a:lnTo>
                <a:lnTo>
                  <a:pt x="1815465" y="649376"/>
                </a:lnTo>
                <a:lnTo>
                  <a:pt x="1803334" y="689406"/>
                </a:lnTo>
                <a:lnTo>
                  <a:pt x="1770899" y="716035"/>
                </a:lnTo>
                <a:lnTo>
                  <a:pt x="1743278" y="721525"/>
                </a:lnTo>
                <a:close/>
              </a:path>
            </a:pathLst>
          </a:custGeom>
          <a:solidFill>
            <a:srgbClr val="AE0B2A"/>
          </a:solidFill>
        </p:spPr>
        <p:txBody>
          <a:bodyPr wrap="square" lIns="0" tIns="0" rIns="0" bIns="0" rtlCol="0"/>
          <a:lstStyle/>
          <a:p/>
        </p:txBody>
      </p:sp>
      <p:sp>
        <p:nvSpPr>
          <p:cNvPr id="18" name="object 14"/>
          <p:cNvSpPr txBox="1"/>
          <p:nvPr/>
        </p:nvSpPr>
        <p:spPr>
          <a:xfrm>
            <a:off x="7172121" y="4625568"/>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pitchFamily="34" charset="-122"/>
                <a:cs typeface="微软雅黑" panose="020B0503020204020204" pitchFamily="34" charset="-122"/>
              </a:rPr>
              <a:t>数据仓库</a:t>
            </a:r>
            <a:endParaRPr sz="1800">
              <a:latin typeface="微软雅黑" panose="020B0503020204020204" pitchFamily="34" charset="-122"/>
              <a:cs typeface="微软雅黑" panose="020B0503020204020204" pitchFamily="34" charset="-122"/>
            </a:endParaRPr>
          </a:p>
        </p:txBody>
      </p:sp>
      <p:sp>
        <p:nvSpPr>
          <p:cNvPr id="19" name="object 15"/>
          <p:cNvSpPr/>
          <p:nvPr/>
        </p:nvSpPr>
        <p:spPr>
          <a:xfrm>
            <a:off x="9120123" y="3119856"/>
            <a:ext cx="2054225" cy="1689100"/>
          </a:xfrm>
          <a:custGeom>
            <a:avLst/>
            <a:gdLst/>
            <a:ahLst/>
            <a:cxnLst/>
            <a:rect l="l" t="t" r="r" b="b"/>
            <a:pathLst>
              <a:path w="2054225" h="1689100">
                <a:moveTo>
                  <a:pt x="1945652" y="12699"/>
                </a:moveTo>
                <a:lnTo>
                  <a:pt x="107975" y="12699"/>
                </a:lnTo>
                <a:lnTo>
                  <a:pt x="115938" y="0"/>
                </a:lnTo>
                <a:lnTo>
                  <a:pt x="1937994" y="0"/>
                </a:lnTo>
                <a:lnTo>
                  <a:pt x="1945652" y="12699"/>
                </a:lnTo>
                <a:close/>
              </a:path>
              <a:path w="2054225" h="1689100">
                <a:moveTo>
                  <a:pt x="105333" y="25399"/>
                </a:moveTo>
                <a:lnTo>
                  <a:pt x="77901" y="25399"/>
                </a:lnTo>
                <a:lnTo>
                  <a:pt x="85128" y="12699"/>
                </a:lnTo>
                <a:lnTo>
                  <a:pt x="112839" y="12699"/>
                </a:lnTo>
                <a:lnTo>
                  <a:pt x="105333" y="25399"/>
                </a:lnTo>
                <a:close/>
              </a:path>
              <a:path w="2054225" h="1689100">
                <a:moveTo>
                  <a:pt x="1975993" y="25399"/>
                </a:moveTo>
                <a:lnTo>
                  <a:pt x="1948294" y="25399"/>
                </a:lnTo>
                <a:lnTo>
                  <a:pt x="1940788" y="12699"/>
                </a:lnTo>
                <a:lnTo>
                  <a:pt x="1968766" y="12699"/>
                </a:lnTo>
                <a:lnTo>
                  <a:pt x="1975993" y="25399"/>
                </a:lnTo>
                <a:close/>
              </a:path>
              <a:path w="2054225" h="1689100">
                <a:moveTo>
                  <a:pt x="84683" y="38099"/>
                </a:moveTo>
                <a:lnTo>
                  <a:pt x="64096" y="38099"/>
                </a:lnTo>
                <a:lnTo>
                  <a:pt x="70878" y="25399"/>
                </a:lnTo>
                <a:lnTo>
                  <a:pt x="91655" y="25399"/>
                </a:lnTo>
                <a:lnTo>
                  <a:pt x="84683" y="38099"/>
                </a:lnTo>
                <a:close/>
              </a:path>
              <a:path w="2054225" h="1689100">
                <a:moveTo>
                  <a:pt x="1989772" y="38099"/>
                </a:moveTo>
                <a:lnTo>
                  <a:pt x="1968944" y="38099"/>
                </a:lnTo>
                <a:lnTo>
                  <a:pt x="1961972" y="25399"/>
                </a:lnTo>
                <a:lnTo>
                  <a:pt x="1982990" y="25399"/>
                </a:lnTo>
                <a:lnTo>
                  <a:pt x="1989772" y="38099"/>
                </a:lnTo>
                <a:close/>
              </a:path>
              <a:path w="2054225" h="1689100">
                <a:moveTo>
                  <a:pt x="65849" y="50799"/>
                </a:moveTo>
                <a:lnTo>
                  <a:pt x="51282" y="50799"/>
                </a:lnTo>
                <a:lnTo>
                  <a:pt x="57556" y="38099"/>
                </a:lnTo>
                <a:lnTo>
                  <a:pt x="72148" y="38099"/>
                </a:lnTo>
                <a:lnTo>
                  <a:pt x="65849" y="50799"/>
                </a:lnTo>
                <a:close/>
              </a:path>
              <a:path w="2054225" h="1689100">
                <a:moveTo>
                  <a:pt x="2002358" y="50799"/>
                </a:moveTo>
                <a:lnTo>
                  <a:pt x="1987778" y="50799"/>
                </a:lnTo>
                <a:lnTo>
                  <a:pt x="1981479" y="38099"/>
                </a:lnTo>
                <a:lnTo>
                  <a:pt x="1996071" y="38099"/>
                </a:lnTo>
                <a:lnTo>
                  <a:pt x="2002358" y="50799"/>
                </a:lnTo>
                <a:close/>
              </a:path>
              <a:path w="2054225" h="1689100">
                <a:moveTo>
                  <a:pt x="54495" y="63499"/>
                </a:moveTo>
                <a:lnTo>
                  <a:pt x="39662" y="63499"/>
                </a:lnTo>
                <a:lnTo>
                  <a:pt x="45300" y="50799"/>
                </a:lnTo>
                <a:lnTo>
                  <a:pt x="60261" y="50799"/>
                </a:lnTo>
                <a:lnTo>
                  <a:pt x="54495" y="63499"/>
                </a:lnTo>
                <a:close/>
              </a:path>
              <a:path w="2054225" h="1689100">
                <a:moveTo>
                  <a:pt x="2014169" y="63499"/>
                </a:moveTo>
                <a:lnTo>
                  <a:pt x="1999132" y="63499"/>
                </a:lnTo>
                <a:lnTo>
                  <a:pt x="1993366" y="50799"/>
                </a:lnTo>
                <a:lnTo>
                  <a:pt x="2008543" y="50799"/>
                </a:lnTo>
                <a:lnTo>
                  <a:pt x="2014169" y="63499"/>
                </a:lnTo>
                <a:close/>
              </a:path>
              <a:path w="2054225" h="1689100">
                <a:moveTo>
                  <a:pt x="44399" y="76199"/>
                </a:moveTo>
                <a:lnTo>
                  <a:pt x="29260" y="76199"/>
                </a:lnTo>
                <a:lnTo>
                  <a:pt x="34378" y="63499"/>
                </a:lnTo>
                <a:lnTo>
                  <a:pt x="49479" y="63499"/>
                </a:lnTo>
                <a:lnTo>
                  <a:pt x="44399" y="76199"/>
                </a:lnTo>
                <a:close/>
              </a:path>
              <a:path w="2054225" h="1689100">
                <a:moveTo>
                  <a:pt x="2024367" y="76199"/>
                </a:moveTo>
                <a:lnTo>
                  <a:pt x="2009241" y="76199"/>
                </a:lnTo>
                <a:lnTo>
                  <a:pt x="2004148" y="63499"/>
                </a:lnTo>
                <a:lnTo>
                  <a:pt x="2019261" y="63499"/>
                </a:lnTo>
                <a:lnTo>
                  <a:pt x="2024367" y="76199"/>
                </a:lnTo>
                <a:close/>
              </a:path>
              <a:path w="2054225" h="1689100">
                <a:moveTo>
                  <a:pt x="35598" y="88899"/>
                </a:moveTo>
                <a:lnTo>
                  <a:pt x="20650" y="88899"/>
                </a:lnTo>
                <a:lnTo>
                  <a:pt x="24866" y="76199"/>
                </a:lnTo>
                <a:lnTo>
                  <a:pt x="40004" y="76199"/>
                </a:lnTo>
                <a:lnTo>
                  <a:pt x="35598" y="88899"/>
                </a:lnTo>
                <a:close/>
              </a:path>
              <a:path w="2054225" h="1689100">
                <a:moveTo>
                  <a:pt x="2032977" y="88899"/>
                </a:moveTo>
                <a:lnTo>
                  <a:pt x="2018029" y="88899"/>
                </a:lnTo>
                <a:lnTo>
                  <a:pt x="2013623" y="76199"/>
                </a:lnTo>
                <a:lnTo>
                  <a:pt x="2028926" y="76199"/>
                </a:lnTo>
                <a:lnTo>
                  <a:pt x="2032977" y="88899"/>
                </a:lnTo>
                <a:close/>
              </a:path>
              <a:path w="2054225" h="1689100">
                <a:moveTo>
                  <a:pt x="22136" y="114299"/>
                </a:moveTo>
                <a:lnTo>
                  <a:pt x="10286" y="114299"/>
                </a:lnTo>
                <a:lnTo>
                  <a:pt x="13360" y="101599"/>
                </a:lnTo>
                <a:lnTo>
                  <a:pt x="16814" y="88899"/>
                </a:lnTo>
                <a:lnTo>
                  <a:pt x="31851" y="88899"/>
                </a:lnTo>
                <a:lnTo>
                  <a:pt x="28168" y="101599"/>
                </a:lnTo>
                <a:lnTo>
                  <a:pt x="25095" y="101599"/>
                </a:lnTo>
                <a:lnTo>
                  <a:pt x="22136" y="114299"/>
                </a:lnTo>
                <a:close/>
              </a:path>
              <a:path w="2054225" h="1689100">
                <a:moveTo>
                  <a:pt x="2043455" y="114299"/>
                </a:moveTo>
                <a:lnTo>
                  <a:pt x="2031492" y="114299"/>
                </a:lnTo>
                <a:lnTo>
                  <a:pt x="2028545" y="101599"/>
                </a:lnTo>
                <a:lnTo>
                  <a:pt x="2025459" y="101599"/>
                </a:lnTo>
                <a:lnTo>
                  <a:pt x="2021776" y="88899"/>
                </a:lnTo>
                <a:lnTo>
                  <a:pt x="2036940" y="88899"/>
                </a:lnTo>
                <a:lnTo>
                  <a:pt x="2040394" y="101599"/>
                </a:lnTo>
                <a:lnTo>
                  <a:pt x="2043455" y="114299"/>
                </a:lnTo>
                <a:close/>
              </a:path>
              <a:path w="2054225" h="1689100">
                <a:moveTo>
                  <a:pt x="15811" y="139700"/>
                </a:moveTo>
                <a:lnTo>
                  <a:pt x="3416" y="139700"/>
                </a:lnTo>
                <a:lnTo>
                  <a:pt x="5308" y="126999"/>
                </a:lnTo>
                <a:lnTo>
                  <a:pt x="7594" y="114299"/>
                </a:lnTo>
                <a:lnTo>
                  <a:pt x="22237" y="114299"/>
                </a:lnTo>
                <a:lnTo>
                  <a:pt x="19659" y="126999"/>
                </a:lnTo>
                <a:lnTo>
                  <a:pt x="17627" y="126999"/>
                </a:lnTo>
                <a:lnTo>
                  <a:pt x="15811" y="139700"/>
                </a:lnTo>
                <a:close/>
              </a:path>
              <a:path w="2054225" h="1689100">
                <a:moveTo>
                  <a:pt x="2050211" y="139700"/>
                </a:moveTo>
                <a:lnTo>
                  <a:pt x="2037816" y="139700"/>
                </a:lnTo>
                <a:lnTo>
                  <a:pt x="2036000" y="126999"/>
                </a:lnTo>
                <a:lnTo>
                  <a:pt x="2033968" y="126999"/>
                </a:lnTo>
                <a:lnTo>
                  <a:pt x="2031390" y="114299"/>
                </a:lnTo>
                <a:lnTo>
                  <a:pt x="2046122" y="114299"/>
                </a:lnTo>
                <a:lnTo>
                  <a:pt x="2048395" y="126999"/>
                </a:lnTo>
                <a:lnTo>
                  <a:pt x="2050211" y="139700"/>
                </a:lnTo>
                <a:close/>
              </a:path>
              <a:path w="2054225" h="1689100">
                <a:moveTo>
                  <a:pt x="12890" y="165100"/>
                </a:moveTo>
                <a:lnTo>
                  <a:pt x="215" y="165100"/>
                </a:lnTo>
                <a:lnTo>
                  <a:pt x="838" y="152400"/>
                </a:lnTo>
                <a:lnTo>
                  <a:pt x="1943" y="139700"/>
                </a:lnTo>
                <a:lnTo>
                  <a:pt x="14503" y="139700"/>
                </a:lnTo>
                <a:lnTo>
                  <a:pt x="13474" y="152400"/>
                </a:lnTo>
                <a:lnTo>
                  <a:pt x="12890" y="165100"/>
                </a:lnTo>
                <a:close/>
              </a:path>
              <a:path w="2054225" h="1689100">
                <a:moveTo>
                  <a:pt x="2053412" y="165100"/>
                </a:moveTo>
                <a:lnTo>
                  <a:pt x="2040737" y="165100"/>
                </a:lnTo>
                <a:lnTo>
                  <a:pt x="2040115" y="152400"/>
                </a:lnTo>
                <a:lnTo>
                  <a:pt x="2039137" y="139700"/>
                </a:lnTo>
                <a:lnTo>
                  <a:pt x="2051735" y="139700"/>
                </a:lnTo>
                <a:lnTo>
                  <a:pt x="2052789" y="152400"/>
                </a:lnTo>
                <a:lnTo>
                  <a:pt x="2053412" y="165100"/>
                </a:lnTo>
                <a:close/>
              </a:path>
              <a:path w="2054225" h="1689100">
                <a:moveTo>
                  <a:pt x="13512" y="1536700"/>
                </a:moveTo>
                <a:lnTo>
                  <a:pt x="838" y="1536700"/>
                </a:lnTo>
                <a:lnTo>
                  <a:pt x="215" y="1524000"/>
                </a:lnTo>
                <a:lnTo>
                  <a:pt x="0" y="1511300"/>
                </a:lnTo>
                <a:lnTo>
                  <a:pt x="0" y="165100"/>
                </a:lnTo>
                <a:lnTo>
                  <a:pt x="12700" y="165100"/>
                </a:lnTo>
                <a:lnTo>
                  <a:pt x="12700" y="1511300"/>
                </a:lnTo>
                <a:lnTo>
                  <a:pt x="12903" y="1524000"/>
                </a:lnTo>
                <a:lnTo>
                  <a:pt x="13512" y="1536700"/>
                </a:lnTo>
                <a:close/>
              </a:path>
              <a:path w="2054225" h="1689100">
                <a:moveTo>
                  <a:pt x="2052789" y="1536700"/>
                </a:moveTo>
                <a:lnTo>
                  <a:pt x="2040127" y="1536700"/>
                </a:lnTo>
                <a:lnTo>
                  <a:pt x="2040737" y="1524000"/>
                </a:lnTo>
                <a:lnTo>
                  <a:pt x="2040928" y="1511300"/>
                </a:lnTo>
                <a:lnTo>
                  <a:pt x="2040928" y="165100"/>
                </a:lnTo>
                <a:lnTo>
                  <a:pt x="2053628" y="165100"/>
                </a:lnTo>
                <a:lnTo>
                  <a:pt x="2053628" y="1511300"/>
                </a:lnTo>
                <a:lnTo>
                  <a:pt x="2053424" y="1524000"/>
                </a:lnTo>
                <a:lnTo>
                  <a:pt x="2052789" y="1536700"/>
                </a:lnTo>
                <a:close/>
              </a:path>
              <a:path w="2054225" h="1689100">
                <a:moveTo>
                  <a:pt x="19748" y="1562100"/>
                </a:moveTo>
                <a:lnTo>
                  <a:pt x="5232" y="1562100"/>
                </a:lnTo>
                <a:lnTo>
                  <a:pt x="3416" y="1549400"/>
                </a:lnTo>
                <a:lnTo>
                  <a:pt x="1892" y="1536700"/>
                </a:lnTo>
                <a:lnTo>
                  <a:pt x="14452" y="1536700"/>
                </a:lnTo>
                <a:lnTo>
                  <a:pt x="15875" y="1549400"/>
                </a:lnTo>
                <a:lnTo>
                  <a:pt x="17551" y="1549400"/>
                </a:lnTo>
                <a:lnTo>
                  <a:pt x="19748" y="1562100"/>
                </a:lnTo>
                <a:close/>
              </a:path>
              <a:path w="2054225" h="1689100">
                <a:moveTo>
                  <a:pt x="2048319" y="1562100"/>
                </a:moveTo>
                <a:lnTo>
                  <a:pt x="2033879" y="1562100"/>
                </a:lnTo>
                <a:lnTo>
                  <a:pt x="2036076" y="1549400"/>
                </a:lnTo>
                <a:lnTo>
                  <a:pt x="2037753" y="1549400"/>
                </a:lnTo>
                <a:lnTo>
                  <a:pt x="2039175" y="1536700"/>
                </a:lnTo>
                <a:lnTo>
                  <a:pt x="2051684" y="1536700"/>
                </a:lnTo>
                <a:lnTo>
                  <a:pt x="2050211" y="1549400"/>
                </a:lnTo>
                <a:lnTo>
                  <a:pt x="2048319" y="1562100"/>
                </a:lnTo>
                <a:close/>
              </a:path>
              <a:path w="2054225" h="1689100">
                <a:moveTo>
                  <a:pt x="28295" y="1587500"/>
                </a:moveTo>
                <a:lnTo>
                  <a:pt x="13246" y="1587500"/>
                </a:lnTo>
                <a:lnTo>
                  <a:pt x="10185" y="1574800"/>
                </a:lnTo>
                <a:lnTo>
                  <a:pt x="7505" y="1562100"/>
                </a:lnTo>
                <a:lnTo>
                  <a:pt x="19659" y="1562100"/>
                </a:lnTo>
                <a:lnTo>
                  <a:pt x="22237" y="1574800"/>
                </a:lnTo>
                <a:lnTo>
                  <a:pt x="24968" y="1574800"/>
                </a:lnTo>
                <a:lnTo>
                  <a:pt x="28295" y="1587500"/>
                </a:lnTo>
                <a:close/>
              </a:path>
              <a:path w="2054225" h="1689100">
                <a:moveTo>
                  <a:pt x="2040394" y="1587500"/>
                </a:moveTo>
                <a:lnTo>
                  <a:pt x="2025332" y="1587500"/>
                </a:lnTo>
                <a:lnTo>
                  <a:pt x="2028659" y="1574800"/>
                </a:lnTo>
                <a:lnTo>
                  <a:pt x="2031390" y="1574800"/>
                </a:lnTo>
                <a:lnTo>
                  <a:pt x="2033968" y="1562100"/>
                </a:lnTo>
                <a:lnTo>
                  <a:pt x="2046033" y="1562100"/>
                </a:lnTo>
                <a:lnTo>
                  <a:pt x="2043455" y="1574800"/>
                </a:lnTo>
                <a:lnTo>
                  <a:pt x="2040394" y="1587500"/>
                </a:lnTo>
                <a:close/>
              </a:path>
              <a:path w="2054225" h="1689100">
                <a:moveTo>
                  <a:pt x="35763" y="1600200"/>
                </a:moveTo>
                <a:lnTo>
                  <a:pt x="20650" y="1600200"/>
                </a:lnTo>
                <a:lnTo>
                  <a:pt x="16687" y="1587500"/>
                </a:lnTo>
                <a:lnTo>
                  <a:pt x="31711" y="1587500"/>
                </a:lnTo>
                <a:lnTo>
                  <a:pt x="35763" y="1600200"/>
                </a:lnTo>
                <a:close/>
              </a:path>
              <a:path w="2054225" h="1689100">
                <a:moveTo>
                  <a:pt x="2032977" y="1600200"/>
                </a:moveTo>
                <a:lnTo>
                  <a:pt x="2017864" y="1600200"/>
                </a:lnTo>
                <a:lnTo>
                  <a:pt x="2021916" y="1587500"/>
                </a:lnTo>
                <a:lnTo>
                  <a:pt x="2036813" y="1587500"/>
                </a:lnTo>
                <a:lnTo>
                  <a:pt x="2032977" y="1600200"/>
                </a:lnTo>
                <a:close/>
              </a:path>
              <a:path w="2054225" h="1689100">
                <a:moveTo>
                  <a:pt x="54711" y="1625600"/>
                </a:moveTo>
                <a:lnTo>
                  <a:pt x="34188" y="1625600"/>
                </a:lnTo>
                <a:lnTo>
                  <a:pt x="29260" y="1612900"/>
                </a:lnTo>
                <a:lnTo>
                  <a:pt x="24701" y="1600200"/>
                </a:lnTo>
                <a:lnTo>
                  <a:pt x="39827" y="1600200"/>
                </a:lnTo>
                <a:lnTo>
                  <a:pt x="44576" y="1612900"/>
                </a:lnTo>
                <a:lnTo>
                  <a:pt x="49288" y="1612900"/>
                </a:lnTo>
                <a:lnTo>
                  <a:pt x="54711" y="1625600"/>
                </a:lnTo>
                <a:close/>
              </a:path>
              <a:path w="2054225" h="1689100">
                <a:moveTo>
                  <a:pt x="2019261" y="1625600"/>
                </a:moveTo>
                <a:lnTo>
                  <a:pt x="1998916" y="1625600"/>
                </a:lnTo>
                <a:lnTo>
                  <a:pt x="2004339" y="1612900"/>
                </a:lnTo>
                <a:lnTo>
                  <a:pt x="2009051" y="1612900"/>
                </a:lnTo>
                <a:lnTo>
                  <a:pt x="2013800" y="1600200"/>
                </a:lnTo>
                <a:lnTo>
                  <a:pt x="2028761" y="1600200"/>
                </a:lnTo>
                <a:lnTo>
                  <a:pt x="2024367" y="1612900"/>
                </a:lnTo>
                <a:lnTo>
                  <a:pt x="2019261" y="1625600"/>
                </a:lnTo>
                <a:close/>
              </a:path>
              <a:path w="2054225" h="1689100">
                <a:moveTo>
                  <a:pt x="66078" y="1638300"/>
                </a:moveTo>
                <a:lnTo>
                  <a:pt x="45084" y="1638300"/>
                </a:lnTo>
                <a:lnTo>
                  <a:pt x="39458" y="1625600"/>
                </a:lnTo>
                <a:lnTo>
                  <a:pt x="60032" y="1625600"/>
                </a:lnTo>
                <a:lnTo>
                  <a:pt x="66078" y="1638300"/>
                </a:lnTo>
                <a:close/>
              </a:path>
              <a:path w="2054225" h="1689100">
                <a:moveTo>
                  <a:pt x="2008327" y="1638300"/>
                </a:moveTo>
                <a:lnTo>
                  <a:pt x="1987550" y="1638300"/>
                </a:lnTo>
                <a:lnTo>
                  <a:pt x="1993595" y="1625600"/>
                </a:lnTo>
                <a:lnTo>
                  <a:pt x="2013966" y="1625600"/>
                </a:lnTo>
                <a:lnTo>
                  <a:pt x="2008327" y="1638300"/>
                </a:lnTo>
                <a:close/>
              </a:path>
              <a:path w="2054225" h="1689100">
                <a:moveTo>
                  <a:pt x="78435" y="1651000"/>
                </a:moveTo>
                <a:lnTo>
                  <a:pt x="57556" y="1651000"/>
                </a:lnTo>
                <a:lnTo>
                  <a:pt x="51053" y="1638300"/>
                </a:lnTo>
                <a:lnTo>
                  <a:pt x="71907" y="1638300"/>
                </a:lnTo>
                <a:lnTo>
                  <a:pt x="78435" y="1651000"/>
                </a:lnTo>
                <a:close/>
              </a:path>
              <a:path w="2054225" h="1689100">
                <a:moveTo>
                  <a:pt x="1996071" y="1651000"/>
                </a:moveTo>
                <a:lnTo>
                  <a:pt x="1975192" y="1651000"/>
                </a:lnTo>
                <a:lnTo>
                  <a:pt x="1981720" y="1638300"/>
                </a:lnTo>
                <a:lnTo>
                  <a:pt x="2002358" y="1638300"/>
                </a:lnTo>
                <a:lnTo>
                  <a:pt x="1996071" y="1651000"/>
                </a:lnTo>
                <a:close/>
              </a:path>
              <a:path w="2054225" h="1689100">
                <a:moveTo>
                  <a:pt x="98551" y="1663700"/>
                </a:moveTo>
                <a:lnTo>
                  <a:pt x="77635" y="1663700"/>
                </a:lnTo>
                <a:lnTo>
                  <a:pt x="70637" y="1651000"/>
                </a:lnTo>
                <a:lnTo>
                  <a:pt x="91389" y="1651000"/>
                </a:lnTo>
                <a:lnTo>
                  <a:pt x="98551" y="1663700"/>
                </a:lnTo>
                <a:close/>
              </a:path>
              <a:path w="2054225" h="1689100">
                <a:moveTo>
                  <a:pt x="1975993" y="1663700"/>
                </a:moveTo>
                <a:lnTo>
                  <a:pt x="1955088" y="1663700"/>
                </a:lnTo>
                <a:lnTo>
                  <a:pt x="1962238" y="1651000"/>
                </a:lnTo>
                <a:lnTo>
                  <a:pt x="1982749" y="1651000"/>
                </a:lnTo>
                <a:lnTo>
                  <a:pt x="1975993" y="1663700"/>
                </a:lnTo>
                <a:close/>
              </a:path>
              <a:path w="2054225" h="1689100">
                <a:moveTo>
                  <a:pt x="127723" y="1676400"/>
                </a:moveTo>
                <a:lnTo>
                  <a:pt x="99910" y="1676400"/>
                </a:lnTo>
                <a:lnTo>
                  <a:pt x="92290" y="1663700"/>
                </a:lnTo>
                <a:lnTo>
                  <a:pt x="119926" y="1663700"/>
                </a:lnTo>
                <a:lnTo>
                  <a:pt x="127723" y="1676400"/>
                </a:lnTo>
                <a:close/>
              </a:path>
              <a:path w="2054225" h="1689100">
                <a:moveTo>
                  <a:pt x="1953437" y="1676400"/>
                </a:moveTo>
                <a:lnTo>
                  <a:pt x="1925904" y="1676400"/>
                </a:lnTo>
                <a:lnTo>
                  <a:pt x="1933702" y="1663700"/>
                </a:lnTo>
                <a:lnTo>
                  <a:pt x="1961337" y="1663700"/>
                </a:lnTo>
                <a:lnTo>
                  <a:pt x="1953437" y="1676400"/>
                </a:lnTo>
                <a:close/>
              </a:path>
              <a:path w="2054225" h="1689100">
                <a:moveTo>
                  <a:pt x="1929599" y="1689100"/>
                </a:moveTo>
                <a:lnTo>
                  <a:pt x="123736" y="1689100"/>
                </a:lnTo>
                <a:lnTo>
                  <a:pt x="115646" y="1676400"/>
                </a:lnTo>
                <a:lnTo>
                  <a:pt x="1937702" y="1676400"/>
                </a:lnTo>
                <a:lnTo>
                  <a:pt x="1929599" y="1689100"/>
                </a:lnTo>
                <a:close/>
              </a:path>
            </a:pathLst>
          </a:custGeom>
          <a:solidFill>
            <a:srgbClr val="512F86"/>
          </a:solidFill>
          <a:ln>
            <a:solidFill>
              <a:srgbClr val="AE0B2A"/>
            </a:solidFill>
          </a:ln>
        </p:spPr>
        <p:txBody>
          <a:bodyPr wrap="square" lIns="0" tIns="0" rIns="0" bIns="0" rtlCol="0"/>
          <a:lstStyle/>
          <a:p/>
        </p:txBody>
      </p:sp>
      <p:sp>
        <p:nvSpPr>
          <p:cNvPr id="20" name="object 16"/>
          <p:cNvSpPr/>
          <p:nvPr/>
        </p:nvSpPr>
        <p:spPr>
          <a:xfrm>
            <a:off x="9579356" y="2765437"/>
            <a:ext cx="1815464" cy="721995"/>
          </a:xfrm>
          <a:custGeom>
            <a:avLst/>
            <a:gdLst/>
            <a:ahLst/>
            <a:cxnLst/>
            <a:rect l="l" t="t" r="r" b="b"/>
            <a:pathLst>
              <a:path w="1815465" h="721995">
                <a:moveTo>
                  <a:pt x="1743278" y="721537"/>
                </a:moveTo>
                <a:lnTo>
                  <a:pt x="72199" y="721537"/>
                </a:lnTo>
                <a:lnTo>
                  <a:pt x="58048" y="720137"/>
                </a:lnTo>
                <a:lnTo>
                  <a:pt x="21145" y="700405"/>
                </a:lnTo>
                <a:lnTo>
                  <a:pt x="1400" y="663525"/>
                </a:lnTo>
                <a:lnTo>
                  <a:pt x="0" y="649389"/>
                </a:lnTo>
                <a:lnTo>
                  <a:pt x="0" y="72161"/>
                </a:lnTo>
                <a:lnTo>
                  <a:pt x="12130" y="32126"/>
                </a:lnTo>
                <a:lnTo>
                  <a:pt x="44572" y="5494"/>
                </a:lnTo>
                <a:lnTo>
                  <a:pt x="72199" y="0"/>
                </a:lnTo>
                <a:lnTo>
                  <a:pt x="1743278" y="0"/>
                </a:lnTo>
                <a:lnTo>
                  <a:pt x="1783324" y="12124"/>
                </a:lnTo>
                <a:lnTo>
                  <a:pt x="1809969" y="44546"/>
                </a:lnTo>
                <a:lnTo>
                  <a:pt x="1815465" y="72161"/>
                </a:lnTo>
                <a:lnTo>
                  <a:pt x="1815465" y="649389"/>
                </a:lnTo>
                <a:lnTo>
                  <a:pt x="1803334" y="689411"/>
                </a:lnTo>
                <a:lnTo>
                  <a:pt x="1770899" y="716043"/>
                </a:lnTo>
                <a:lnTo>
                  <a:pt x="1743278" y="721537"/>
                </a:lnTo>
                <a:close/>
              </a:path>
            </a:pathLst>
          </a:custGeom>
          <a:solidFill>
            <a:srgbClr val="AE0B2A"/>
          </a:solidFill>
        </p:spPr>
        <p:txBody>
          <a:bodyPr wrap="square" lIns="0" tIns="0" rIns="0" bIns="0" rtlCol="0"/>
          <a:lstStyle/>
          <a:p/>
        </p:txBody>
      </p:sp>
      <p:sp>
        <p:nvSpPr>
          <p:cNvPr id="21" name="object 17"/>
          <p:cNvSpPr txBox="1"/>
          <p:nvPr/>
        </p:nvSpPr>
        <p:spPr>
          <a:xfrm>
            <a:off x="9673970" y="2941332"/>
            <a:ext cx="16256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pitchFamily="34" charset="-122"/>
                <a:cs typeface="微软雅黑" panose="020B0503020204020204" pitchFamily="34" charset="-122"/>
              </a:rPr>
              <a:t>数据标签和画像</a:t>
            </a:r>
            <a:endParaRPr sz="1800">
              <a:latin typeface="微软雅黑" panose="020B0503020204020204" pitchFamily="34" charset="-122"/>
              <a:cs typeface="微软雅黑" panose="020B0503020204020204" pitchFamily="34" charset="-122"/>
            </a:endParaRPr>
          </a:p>
        </p:txBody>
      </p:sp>
      <p:sp>
        <p:nvSpPr>
          <p:cNvPr id="22" name="object 18"/>
          <p:cNvSpPr txBox="1"/>
          <p:nvPr/>
        </p:nvSpPr>
        <p:spPr>
          <a:xfrm>
            <a:off x="731418" y="3596385"/>
            <a:ext cx="1853564" cy="512445"/>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微软雅黑" panose="020B0503020204020204" pitchFamily="34" charset="-122"/>
                <a:cs typeface="微软雅黑" panose="020B0503020204020204" pitchFamily="34" charset="-122"/>
              </a:rPr>
              <a:t>建立企业数据资产</a:t>
            </a:r>
            <a:r>
              <a:rPr sz="1600" spc="-5" dirty="0">
                <a:latin typeface="微软雅黑" panose="020B0503020204020204" pitchFamily="34" charset="-122"/>
                <a:cs typeface="微软雅黑" panose="020B0503020204020204" pitchFamily="34" charset="-122"/>
              </a:rPr>
              <a:t>统 </a:t>
            </a:r>
            <a:r>
              <a:rPr sz="1600" dirty="0">
                <a:latin typeface="微软雅黑" panose="020B0503020204020204" pitchFamily="34" charset="-122"/>
                <a:cs typeface="微软雅黑" panose="020B0503020204020204" pitchFamily="34" charset="-122"/>
              </a:rPr>
              <a:t>一口径、统一标</a:t>
            </a:r>
            <a:r>
              <a:rPr sz="1600" spc="-5" dirty="0">
                <a:latin typeface="微软雅黑" panose="020B0503020204020204" pitchFamily="34" charset="-122"/>
                <a:cs typeface="微软雅黑" panose="020B0503020204020204" pitchFamily="34" charset="-122"/>
              </a:rPr>
              <a:t>准</a:t>
            </a:r>
            <a:endParaRPr sz="1600">
              <a:latin typeface="微软雅黑" panose="020B0503020204020204" pitchFamily="34" charset="-122"/>
              <a:cs typeface="微软雅黑" panose="020B0503020204020204" pitchFamily="34" charset="-122"/>
            </a:endParaRPr>
          </a:p>
        </p:txBody>
      </p:sp>
      <p:sp>
        <p:nvSpPr>
          <p:cNvPr id="23" name="object 19"/>
          <p:cNvSpPr txBox="1"/>
          <p:nvPr/>
        </p:nvSpPr>
        <p:spPr>
          <a:xfrm>
            <a:off x="3755606" y="3673373"/>
            <a:ext cx="1447165" cy="512445"/>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微软雅黑" panose="020B0503020204020204" pitchFamily="34" charset="-122"/>
                <a:cs typeface="微软雅黑" panose="020B0503020204020204" pitchFamily="34" charset="-122"/>
              </a:rPr>
              <a:t>从实际出发，</a:t>
            </a:r>
            <a:r>
              <a:rPr sz="1600" spc="-5" dirty="0">
                <a:latin typeface="微软雅黑" panose="020B0503020204020204" pitchFamily="34" charset="-122"/>
                <a:cs typeface="微软雅黑" panose="020B0503020204020204" pitchFamily="34" charset="-122"/>
              </a:rPr>
              <a:t>用 </a:t>
            </a:r>
            <a:r>
              <a:rPr sz="1600" dirty="0">
                <a:latin typeface="微软雅黑" panose="020B0503020204020204" pitchFamily="34" charset="-122"/>
                <a:cs typeface="微软雅黑" panose="020B0503020204020204" pitchFamily="34" charset="-122"/>
              </a:rPr>
              <a:t>数据描述业</a:t>
            </a:r>
            <a:r>
              <a:rPr sz="1600" spc="-5" dirty="0">
                <a:latin typeface="微软雅黑" panose="020B0503020204020204" pitchFamily="34" charset="-122"/>
                <a:cs typeface="微软雅黑" panose="020B0503020204020204" pitchFamily="34" charset="-122"/>
              </a:rPr>
              <a:t>务</a:t>
            </a:r>
            <a:endParaRPr sz="1600">
              <a:latin typeface="微软雅黑" panose="020B0503020204020204" pitchFamily="34" charset="-122"/>
              <a:cs typeface="微软雅黑" panose="020B0503020204020204" pitchFamily="34" charset="-122"/>
            </a:endParaRPr>
          </a:p>
        </p:txBody>
      </p:sp>
      <p:sp>
        <p:nvSpPr>
          <p:cNvPr id="24" name="object 20"/>
          <p:cNvSpPr txBox="1"/>
          <p:nvPr/>
        </p:nvSpPr>
        <p:spPr>
          <a:xfrm>
            <a:off x="6447434" y="3639349"/>
            <a:ext cx="1650364" cy="512445"/>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微软雅黑" panose="020B0503020204020204" pitchFamily="34" charset="-122"/>
                <a:cs typeface="微软雅黑" panose="020B0503020204020204" pitchFamily="34" charset="-122"/>
              </a:rPr>
              <a:t>资源整合、统一</a:t>
            </a:r>
            <a:r>
              <a:rPr sz="1600" spc="-5" dirty="0">
                <a:latin typeface="微软雅黑" panose="020B0503020204020204" pitchFamily="34" charset="-122"/>
                <a:cs typeface="微软雅黑" panose="020B0503020204020204" pitchFamily="34" charset="-122"/>
              </a:rPr>
              <a:t>数 </a:t>
            </a:r>
            <a:r>
              <a:rPr sz="1600" dirty="0">
                <a:latin typeface="微软雅黑" panose="020B0503020204020204" pitchFamily="34" charset="-122"/>
                <a:cs typeface="微软雅黑" panose="020B0503020204020204" pitchFamily="34" charset="-122"/>
              </a:rPr>
              <a:t>据，企业决策支</a:t>
            </a:r>
            <a:r>
              <a:rPr sz="1600" spc="-5" dirty="0">
                <a:latin typeface="微软雅黑" panose="020B0503020204020204" pitchFamily="34" charset="-122"/>
                <a:cs typeface="微软雅黑" panose="020B0503020204020204" pitchFamily="34" charset="-122"/>
              </a:rPr>
              <a:t>持</a:t>
            </a:r>
            <a:endParaRPr sz="1600">
              <a:latin typeface="微软雅黑" panose="020B0503020204020204" pitchFamily="34" charset="-122"/>
              <a:cs typeface="微软雅黑" panose="020B0503020204020204" pitchFamily="34" charset="-122"/>
            </a:endParaRPr>
          </a:p>
        </p:txBody>
      </p:sp>
      <p:sp>
        <p:nvSpPr>
          <p:cNvPr id="25" name="object 21"/>
          <p:cNvSpPr txBox="1"/>
          <p:nvPr/>
        </p:nvSpPr>
        <p:spPr>
          <a:xfrm>
            <a:off x="9223120" y="3552799"/>
            <a:ext cx="1853564" cy="1000125"/>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微软雅黑" panose="020B0503020204020204" pitchFamily="34" charset="-122"/>
                <a:cs typeface="微软雅黑" panose="020B0503020204020204" pitchFamily="34" charset="-122"/>
              </a:rPr>
              <a:t>用户信息标签化，</a:t>
            </a:r>
            <a:r>
              <a:rPr sz="1600" spc="-5" dirty="0">
                <a:latin typeface="微软雅黑" panose="020B0503020204020204" pitchFamily="34" charset="-122"/>
                <a:cs typeface="微软雅黑" panose="020B0503020204020204" pitchFamily="34" charset="-122"/>
              </a:rPr>
              <a:t>支 </a:t>
            </a:r>
            <a:r>
              <a:rPr sz="1600" dirty="0">
                <a:latin typeface="微软雅黑" panose="020B0503020204020204" pitchFamily="34" charset="-122"/>
                <a:cs typeface="微软雅黑" panose="020B0503020204020204" pitchFamily="34" charset="-122"/>
              </a:rPr>
              <a:t>持多场景业务应</a:t>
            </a:r>
            <a:r>
              <a:rPr sz="1600" spc="-5" dirty="0">
                <a:latin typeface="微软雅黑" panose="020B0503020204020204" pitchFamily="34" charset="-122"/>
                <a:cs typeface="微软雅黑" panose="020B0503020204020204" pitchFamily="34" charset="-122"/>
              </a:rPr>
              <a:t>用</a:t>
            </a:r>
            <a:endParaRPr sz="1600">
              <a:latin typeface="微软雅黑" panose="020B0503020204020204" pitchFamily="34" charset="-122"/>
              <a:cs typeface="微软雅黑" panose="020B0503020204020204" pitchFamily="34" charset="-122"/>
            </a:endParaRPr>
          </a:p>
          <a:p>
            <a:pPr marL="12700" marR="5080">
              <a:lnSpc>
                <a:spcPct val="100000"/>
              </a:lnSpc>
            </a:pPr>
            <a:r>
              <a:rPr sz="1600" dirty="0">
                <a:latin typeface="微软雅黑" panose="020B0503020204020204" pitchFamily="34" charset="-122"/>
                <a:cs typeface="微软雅黑" panose="020B0503020204020204" pitchFamily="34" charset="-122"/>
              </a:rPr>
              <a:t>（如战略分析、产</a:t>
            </a:r>
            <a:r>
              <a:rPr sz="1600" spc="-5" dirty="0">
                <a:latin typeface="微软雅黑" panose="020B0503020204020204" pitchFamily="34" charset="-122"/>
                <a:cs typeface="微软雅黑" panose="020B0503020204020204" pitchFamily="34" charset="-122"/>
              </a:rPr>
              <a:t>品 </a:t>
            </a:r>
            <a:r>
              <a:rPr sz="1600" dirty="0">
                <a:latin typeface="微软雅黑" panose="020B0503020204020204" pitchFamily="34" charset="-122"/>
                <a:cs typeface="微软雅黑" panose="020B0503020204020204" pitchFamily="34" charset="-122"/>
              </a:rPr>
              <a:t>运营、用户服务等</a:t>
            </a:r>
            <a:r>
              <a:rPr sz="1600" spc="-5" dirty="0">
                <a:latin typeface="微软雅黑" panose="020B0503020204020204" pitchFamily="34" charset="-122"/>
                <a:cs typeface="微软雅黑" panose="020B0503020204020204" pitchFamily="34" charset="-122"/>
              </a:rPr>
              <a:t>）</a:t>
            </a:r>
            <a:endParaRPr sz="1600">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主数据建设</a:t>
            </a:r>
            <a:endParaRPr lang="zh-CN" altLang="en-US" dirty="0"/>
          </a:p>
        </p:txBody>
      </p:sp>
      <p:sp>
        <p:nvSpPr>
          <p:cNvPr id="5" name="文本占位符 4"/>
          <p:cNvSpPr>
            <a:spLocks noGrp="1"/>
          </p:cNvSpPr>
          <p:nvPr>
            <p:ph type="body" sz="quarter" idx="16"/>
          </p:nvPr>
        </p:nvSpPr>
        <p:spPr>
          <a:xfrm>
            <a:off x="584994" y="1238665"/>
            <a:ext cx="11022012" cy="698777"/>
          </a:xfrm>
        </p:spPr>
        <p:txBody>
          <a:bodyPr/>
          <a:lstStyle/>
          <a:p>
            <a:r>
              <a:rPr lang="zh-CN" altLang="en-US" dirty="0"/>
              <a:t>建立主数据是一个庞大的工程，结合</a:t>
            </a:r>
            <a:r>
              <a:rPr lang="en-US" altLang="zh-CN" dirty="0"/>
              <a:t>DAMA</a:t>
            </a:r>
            <a:r>
              <a:rPr lang="zh-CN" altLang="en-US" dirty="0"/>
              <a:t>理论体系和具体实践经验，提出了以下主数据建设中具体的操作流程，以及在这些流程中所需要完成的具体工作内容：</a:t>
            </a:r>
            <a:endParaRPr lang="zh-CN" altLang="en-US" dirty="0"/>
          </a:p>
        </p:txBody>
      </p:sp>
      <p:graphicFrame>
        <p:nvGraphicFramePr>
          <p:cNvPr id="15" name="object 10"/>
          <p:cNvGraphicFramePr>
            <a:graphicFrameLocks noGrp="1"/>
          </p:cNvGraphicFramePr>
          <p:nvPr/>
        </p:nvGraphicFramePr>
        <p:xfrm>
          <a:off x="584994" y="2344712"/>
          <a:ext cx="10862309" cy="3852129"/>
        </p:xfrm>
        <a:graphic>
          <a:graphicData uri="http://schemas.openxmlformats.org/drawingml/2006/table">
            <a:tbl>
              <a:tblPr firstRow="1" bandRow="1">
                <a:tableStyleId>{2D5ABB26-0587-4C30-8999-92F81FD0307C}</a:tableStyleId>
              </a:tblPr>
              <a:tblGrid>
                <a:gridCol w="2167890"/>
                <a:gridCol w="2178050"/>
                <a:gridCol w="2174240"/>
                <a:gridCol w="2178050"/>
                <a:gridCol w="2164079"/>
              </a:tblGrid>
              <a:tr h="982995">
                <a:tc>
                  <a:txBody>
                    <a:bodyPr/>
                    <a:lstStyle/>
                    <a:p>
                      <a:pPr marL="0" algn="ctr">
                        <a:lnSpc>
                          <a:spcPct val="100000"/>
                        </a:lnSpc>
                      </a:pPr>
                      <a:r>
                        <a:rPr sz="1600" b="1" dirty="0" err="1">
                          <a:solidFill>
                            <a:srgbClr val="FFFFFF"/>
                          </a:solidFill>
                          <a:latin typeface="微软雅黑" panose="020B0503020204020204" pitchFamily="34" charset="-122"/>
                          <a:cs typeface="微软雅黑" panose="020B0503020204020204" pitchFamily="34" charset="-122"/>
                        </a:rPr>
                        <a:t>数据梳</a:t>
                      </a:r>
                      <a:r>
                        <a:rPr sz="1600" b="1" spc="-5" dirty="0" err="1">
                          <a:solidFill>
                            <a:srgbClr val="FFFFFF"/>
                          </a:solidFill>
                          <a:latin typeface="微软雅黑" panose="020B0503020204020204" pitchFamily="34" charset="-122"/>
                          <a:cs typeface="微软雅黑" panose="020B0503020204020204" pitchFamily="34" charset="-122"/>
                        </a:rPr>
                        <a:t>理</a:t>
                      </a:r>
                      <a:endParaRPr sz="1600" dirty="0">
                        <a:latin typeface="微软雅黑" panose="020B0503020204020204" pitchFamily="34" charset="-122"/>
                        <a:cs typeface="微软雅黑" panose="020B0503020204020204" pitchFamily="34" charset="-122"/>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0B2A"/>
                    </a:solidFill>
                  </a:tcPr>
                </a:tc>
                <a:tc>
                  <a:txBody>
                    <a:bodyPr/>
                    <a:lstStyle/>
                    <a:p>
                      <a:pPr marL="516890">
                        <a:lnSpc>
                          <a:spcPct val="100000"/>
                        </a:lnSpc>
                      </a:pPr>
                      <a:r>
                        <a:rPr sz="1600" b="1" dirty="0" err="1">
                          <a:solidFill>
                            <a:srgbClr val="FFFFFF"/>
                          </a:solidFill>
                          <a:latin typeface="微软雅黑" panose="020B0503020204020204" pitchFamily="34" charset="-122"/>
                          <a:cs typeface="微软雅黑" panose="020B0503020204020204" pitchFamily="34" charset="-122"/>
                        </a:rPr>
                        <a:t>数据问题确</a:t>
                      </a:r>
                      <a:r>
                        <a:rPr sz="1600" b="1" spc="-5" dirty="0" err="1">
                          <a:solidFill>
                            <a:srgbClr val="FFFFFF"/>
                          </a:solidFill>
                          <a:latin typeface="微软雅黑" panose="020B0503020204020204" pitchFamily="34" charset="-122"/>
                          <a:cs typeface="微软雅黑" panose="020B0503020204020204" pitchFamily="34" charset="-122"/>
                        </a:rPr>
                        <a:t>认</a:t>
                      </a:r>
                      <a:endParaRPr sz="1600" dirty="0">
                        <a:latin typeface="微软雅黑" panose="020B0503020204020204" pitchFamily="34" charset="-122"/>
                        <a:cs typeface="微软雅黑" panose="020B0503020204020204" pitchFamily="34" charset="-122"/>
                      </a:endParaRPr>
                    </a:p>
                  </a:txBody>
                  <a:tcPr marL="0" marR="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372110">
                        <a:lnSpc>
                          <a:spcPct val="100000"/>
                        </a:lnSpc>
                      </a:pPr>
                      <a:r>
                        <a:rPr sz="1600" b="1" dirty="0" err="1">
                          <a:solidFill>
                            <a:srgbClr val="FFFFFF"/>
                          </a:solidFill>
                          <a:latin typeface="微软雅黑" panose="020B0503020204020204" pitchFamily="34" charset="-122"/>
                          <a:cs typeface="微软雅黑" panose="020B0503020204020204" pitchFamily="34" charset="-122"/>
                        </a:rPr>
                        <a:t>数据标准定</a:t>
                      </a:r>
                      <a:r>
                        <a:rPr sz="1600" b="1" spc="-5" dirty="0" err="1">
                          <a:solidFill>
                            <a:srgbClr val="FFFFFF"/>
                          </a:solidFill>
                          <a:latin typeface="微软雅黑" panose="020B0503020204020204" pitchFamily="34" charset="-122"/>
                          <a:cs typeface="微软雅黑" panose="020B0503020204020204" pitchFamily="34" charset="-122"/>
                        </a:rPr>
                        <a:t>义</a:t>
                      </a:r>
                      <a:endParaRPr sz="1600" dirty="0">
                        <a:latin typeface="微软雅黑" panose="020B0503020204020204" pitchFamily="34" charset="-122"/>
                        <a:cs typeface="微软雅黑" panose="020B0503020204020204" pitchFamily="34" charset="-122"/>
                      </a:endParaRPr>
                    </a:p>
                  </a:txBody>
                  <a:tcPr marL="0" marR="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0B2A"/>
                    </a:solidFill>
                  </a:tcPr>
                </a:tc>
                <a:tc>
                  <a:txBody>
                    <a:bodyPr/>
                    <a:lstStyle/>
                    <a:p>
                      <a:pPr marL="389255" marR="561340" algn="ctr">
                        <a:lnSpc>
                          <a:spcPct val="100000"/>
                        </a:lnSpc>
                        <a:spcBef>
                          <a:spcPts val="5"/>
                        </a:spcBef>
                      </a:pPr>
                      <a:r>
                        <a:rPr sz="1600" b="1" spc="5" dirty="0" err="1">
                          <a:solidFill>
                            <a:srgbClr val="FFFFFF"/>
                          </a:solidFill>
                          <a:latin typeface="微软雅黑" panose="020B0503020204020204" pitchFamily="34" charset="-122"/>
                          <a:cs typeface="微软雅黑" panose="020B0503020204020204" pitchFamily="34" charset="-122"/>
                        </a:rPr>
                        <a:t>数据管理方</a:t>
                      </a:r>
                      <a:r>
                        <a:rPr sz="1600" b="1" dirty="0" err="1">
                          <a:solidFill>
                            <a:srgbClr val="FFFFFF"/>
                          </a:solidFill>
                          <a:latin typeface="微软雅黑" panose="020B0503020204020204" pitchFamily="34" charset="-122"/>
                          <a:cs typeface="微软雅黑" panose="020B0503020204020204" pitchFamily="34" charset="-122"/>
                        </a:rPr>
                        <a:t>案</a:t>
                      </a:r>
                      <a:r>
                        <a:rPr sz="1600" b="1" dirty="0">
                          <a:solidFill>
                            <a:srgbClr val="FFFFFF"/>
                          </a:solidFill>
                          <a:latin typeface="微软雅黑" panose="020B0503020204020204" pitchFamily="34" charset="-122"/>
                          <a:cs typeface="微软雅黑" panose="020B0503020204020204" pitchFamily="34" charset="-122"/>
                        </a:rPr>
                        <a:t> </a:t>
                      </a:r>
                      <a:r>
                        <a:rPr sz="1600" b="1" spc="5" dirty="0">
                          <a:solidFill>
                            <a:srgbClr val="FFFFFF"/>
                          </a:solidFill>
                          <a:latin typeface="微软雅黑" panose="020B0503020204020204" pitchFamily="34" charset="-122"/>
                          <a:cs typeface="微软雅黑" panose="020B0503020204020204" pitchFamily="34" charset="-122"/>
                        </a:rPr>
                        <a:t>管理流程确</a:t>
                      </a:r>
                      <a:r>
                        <a:rPr sz="1600" b="1" dirty="0">
                          <a:solidFill>
                            <a:srgbClr val="FFFFFF"/>
                          </a:solidFill>
                          <a:latin typeface="微软雅黑" panose="020B0503020204020204" pitchFamily="34" charset="-122"/>
                          <a:cs typeface="微软雅黑" panose="020B0503020204020204" pitchFamily="34" charset="-122"/>
                        </a:rPr>
                        <a:t>认</a:t>
                      </a:r>
                      <a:endParaRPr sz="1600" dirty="0">
                        <a:latin typeface="微软雅黑" panose="020B0503020204020204" pitchFamily="34" charset="-122"/>
                        <a:cs typeface="微软雅黑" panose="020B0503020204020204" pitchFamily="34" charset="-122"/>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84150" algn="ctr">
                        <a:lnSpc>
                          <a:spcPct val="100000"/>
                        </a:lnSpc>
                        <a:spcBef>
                          <a:spcPts val="5"/>
                        </a:spcBef>
                      </a:pPr>
                      <a:r>
                        <a:rPr sz="1600" b="1" dirty="0" err="1">
                          <a:solidFill>
                            <a:srgbClr val="FFFFFF"/>
                          </a:solidFill>
                          <a:latin typeface="微软雅黑" panose="020B0503020204020204" pitchFamily="34" charset="-122"/>
                          <a:cs typeface="微软雅黑" panose="020B0503020204020204" pitchFamily="34" charset="-122"/>
                        </a:rPr>
                        <a:t>业务系统接口改</a:t>
                      </a:r>
                      <a:r>
                        <a:rPr sz="1600" b="1" spc="-5" dirty="0" err="1">
                          <a:solidFill>
                            <a:srgbClr val="FFFFFF"/>
                          </a:solidFill>
                          <a:latin typeface="微软雅黑" panose="020B0503020204020204" pitchFamily="34" charset="-122"/>
                          <a:cs typeface="微软雅黑" panose="020B0503020204020204" pitchFamily="34" charset="-122"/>
                        </a:rPr>
                        <a:t>造</a:t>
                      </a:r>
                      <a:endParaRPr sz="1600" dirty="0">
                        <a:latin typeface="微软雅黑" panose="020B0503020204020204" pitchFamily="34" charset="-122"/>
                        <a:cs typeface="微软雅黑" panose="020B0503020204020204" pitchFamily="34" charset="-122"/>
                      </a:endParaRPr>
                    </a:p>
                  </a:txBody>
                  <a:tcPr marL="0" marR="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0B2A"/>
                    </a:solidFill>
                  </a:tcPr>
                </a:tc>
              </a:tr>
              <a:tr h="2869134">
                <a:tc>
                  <a:txBody>
                    <a:bodyPr/>
                    <a:lstStyle/>
                    <a:p>
                      <a:pPr marL="140970">
                        <a:lnSpc>
                          <a:spcPct val="200000"/>
                        </a:lnSpc>
                      </a:pPr>
                      <a:r>
                        <a:rPr sz="1400" b="1" dirty="0" err="1">
                          <a:solidFill>
                            <a:schemeClr val="tx1"/>
                          </a:solidFill>
                          <a:latin typeface="微软雅黑" panose="020B0503020204020204" pitchFamily="34" charset="-122"/>
                          <a:cs typeface="微软雅黑" panose="020B0503020204020204" pitchFamily="34" charset="-122"/>
                        </a:rPr>
                        <a:t>识别主数据</a:t>
                      </a:r>
                      <a:r>
                        <a:rPr sz="1400" b="1" spc="-5" dirty="0">
                          <a:solidFill>
                            <a:schemeClr val="tx1"/>
                          </a:solidFill>
                          <a:latin typeface="微软雅黑" panose="020B0503020204020204" pitchFamily="34" charset="-122"/>
                          <a:cs typeface="微软雅黑" panose="020B0503020204020204" pitchFamily="34" charset="-122"/>
                        </a:rPr>
                        <a:t>：</a:t>
                      </a:r>
                      <a:endParaRPr sz="1400" b="1" dirty="0">
                        <a:solidFill>
                          <a:schemeClr val="tx1"/>
                        </a:solidFill>
                        <a:latin typeface="微软雅黑" panose="020B0503020204020204" pitchFamily="34" charset="-122"/>
                        <a:cs typeface="微软雅黑" panose="020B0503020204020204" pitchFamily="34" charset="-122"/>
                      </a:endParaRPr>
                    </a:p>
                    <a:p>
                      <a:pPr marL="140970" marR="203200" algn="just">
                        <a:lnSpc>
                          <a:spcPct val="200000"/>
                        </a:lnSpc>
                      </a:pPr>
                      <a:r>
                        <a:rPr sz="1400" spc="5" dirty="0" err="1">
                          <a:solidFill>
                            <a:schemeClr val="tx1"/>
                          </a:solidFill>
                          <a:latin typeface="微软雅黑" panose="020B0503020204020204" pitchFamily="34" charset="-122"/>
                          <a:cs typeface="微软雅黑" panose="020B0503020204020204" pitchFamily="34" charset="-122"/>
                        </a:rPr>
                        <a:t>结合目标数据所涉及到</a:t>
                      </a:r>
                      <a:r>
                        <a:rPr sz="1400" dirty="0" err="1">
                          <a:solidFill>
                            <a:schemeClr val="tx1"/>
                          </a:solidFill>
                          <a:latin typeface="微软雅黑" panose="020B0503020204020204" pitchFamily="34" charset="-122"/>
                          <a:cs typeface="微软雅黑" panose="020B0503020204020204" pitchFamily="34" charset="-122"/>
                        </a:rPr>
                        <a:t>的</a:t>
                      </a:r>
                      <a:r>
                        <a:rPr sz="1400" spc="5" dirty="0" err="1">
                          <a:solidFill>
                            <a:schemeClr val="tx1"/>
                          </a:solidFill>
                          <a:latin typeface="微软雅黑" panose="020B0503020204020204" pitchFamily="34" charset="-122"/>
                          <a:cs typeface="微软雅黑" panose="020B0503020204020204" pitchFamily="34" charset="-122"/>
                        </a:rPr>
                        <a:t>业务部门与业务系统，</a:t>
                      </a:r>
                      <a:r>
                        <a:rPr sz="1400" dirty="0" err="1">
                          <a:solidFill>
                            <a:schemeClr val="tx1"/>
                          </a:solidFill>
                          <a:latin typeface="微软雅黑" panose="020B0503020204020204" pitchFamily="34" charset="-122"/>
                          <a:cs typeface="微软雅黑" panose="020B0503020204020204" pitchFamily="34" charset="-122"/>
                        </a:rPr>
                        <a:t>展</a:t>
                      </a:r>
                      <a:r>
                        <a:rPr sz="1400" spc="5" dirty="0" err="1">
                          <a:solidFill>
                            <a:schemeClr val="tx1"/>
                          </a:solidFill>
                          <a:latin typeface="微软雅黑" panose="020B0503020204020204" pitchFamily="34" charset="-122"/>
                          <a:cs typeface="微软雅黑" panose="020B0503020204020204" pitchFamily="34" charset="-122"/>
                        </a:rPr>
                        <a:t>现数据标准梳理与对应</a:t>
                      </a:r>
                      <a:r>
                        <a:rPr sz="1400" dirty="0">
                          <a:solidFill>
                            <a:schemeClr val="tx1"/>
                          </a:solidFill>
                          <a:latin typeface="微软雅黑" panose="020B0503020204020204" pitchFamily="34" charset="-122"/>
                          <a:cs typeface="微软雅黑" panose="020B0503020204020204" pitchFamily="34" charset="-122"/>
                        </a:rPr>
                        <a:t>。</a:t>
                      </a:r>
                      <a:endParaRPr sz="1400" dirty="0">
                        <a:solidFill>
                          <a:schemeClr val="tx1"/>
                        </a:solidFill>
                        <a:latin typeface="微软雅黑" panose="020B0503020204020204" pitchFamily="34" charset="-122"/>
                        <a:cs typeface="微软雅黑" panose="020B0503020204020204" pitchFamily="34" charset="-12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56210" marR="197485" algn="just">
                        <a:lnSpc>
                          <a:spcPct val="200000"/>
                        </a:lnSpc>
                      </a:pPr>
                      <a:r>
                        <a:rPr sz="1400" b="1" spc="5" dirty="0" err="1">
                          <a:solidFill>
                            <a:schemeClr val="tx1"/>
                          </a:solidFill>
                          <a:latin typeface="微软雅黑" panose="020B0503020204020204" pitchFamily="34" charset="-122"/>
                          <a:cs typeface="微软雅黑" panose="020B0503020204020204" pitchFamily="34" charset="-122"/>
                        </a:rPr>
                        <a:t>系统与数据问题</a:t>
                      </a:r>
                      <a:r>
                        <a:rPr sz="1400" b="1" spc="5" dirty="0">
                          <a:solidFill>
                            <a:schemeClr val="tx1"/>
                          </a:solidFill>
                          <a:latin typeface="微软雅黑" panose="020B0503020204020204" pitchFamily="34" charset="-122"/>
                          <a:cs typeface="微软雅黑" panose="020B0503020204020204" pitchFamily="34" charset="-122"/>
                        </a:rPr>
                        <a:t>：</a:t>
                      </a:r>
                      <a:endParaRPr lang="en-US" altLang="zh-CN" sz="1400" b="1" spc="5" dirty="0">
                        <a:solidFill>
                          <a:schemeClr val="tx1"/>
                        </a:solidFill>
                        <a:latin typeface="微软雅黑" panose="020B0503020204020204" pitchFamily="34" charset="-122"/>
                        <a:cs typeface="微软雅黑" panose="020B0503020204020204" pitchFamily="34" charset="-122"/>
                      </a:endParaRPr>
                    </a:p>
                    <a:p>
                      <a:pPr marL="156210" marR="197485" algn="just">
                        <a:lnSpc>
                          <a:spcPct val="200000"/>
                        </a:lnSpc>
                      </a:pPr>
                      <a:r>
                        <a:rPr sz="1400" spc="5" dirty="0" err="1">
                          <a:solidFill>
                            <a:schemeClr val="tx1"/>
                          </a:solidFill>
                          <a:latin typeface="微软雅黑" panose="020B0503020204020204" pitchFamily="34" charset="-122"/>
                          <a:cs typeface="微软雅黑" panose="020B0503020204020204" pitchFamily="34" charset="-122"/>
                        </a:rPr>
                        <a:t>针对</a:t>
                      </a:r>
                      <a:r>
                        <a:rPr sz="1400" dirty="0" err="1">
                          <a:solidFill>
                            <a:schemeClr val="tx1"/>
                          </a:solidFill>
                          <a:latin typeface="微软雅黑" panose="020B0503020204020204" pitchFamily="34" charset="-122"/>
                          <a:cs typeface="微软雅黑" panose="020B0503020204020204" pitchFamily="34" charset="-122"/>
                        </a:rPr>
                        <a:t>梳</a:t>
                      </a:r>
                      <a:r>
                        <a:rPr sz="1400" spc="5" dirty="0" err="1">
                          <a:solidFill>
                            <a:schemeClr val="tx1"/>
                          </a:solidFill>
                          <a:latin typeface="微软雅黑" panose="020B0503020204020204" pitchFamily="34" charset="-122"/>
                          <a:cs typeface="微软雅黑" panose="020B0503020204020204" pitchFamily="34" charset="-122"/>
                        </a:rPr>
                        <a:t>理过程中出现的各种数</a:t>
                      </a:r>
                      <a:r>
                        <a:rPr sz="1400" dirty="0" err="1">
                          <a:solidFill>
                            <a:schemeClr val="tx1"/>
                          </a:solidFill>
                          <a:latin typeface="微软雅黑" panose="020B0503020204020204" pitchFamily="34" charset="-122"/>
                          <a:cs typeface="微软雅黑" panose="020B0503020204020204" pitchFamily="34" charset="-122"/>
                        </a:rPr>
                        <a:t>据</a:t>
                      </a:r>
                      <a:r>
                        <a:rPr sz="1400" spc="5" dirty="0" err="1">
                          <a:solidFill>
                            <a:schemeClr val="tx1"/>
                          </a:solidFill>
                          <a:latin typeface="微软雅黑" panose="020B0503020204020204" pitchFamily="34" charset="-122"/>
                          <a:cs typeface="微软雅黑" panose="020B0503020204020204" pitchFamily="34" charset="-122"/>
                        </a:rPr>
                        <a:t>问题与相关业务部门与</a:t>
                      </a:r>
                      <a:r>
                        <a:rPr sz="1400" dirty="0" err="1">
                          <a:solidFill>
                            <a:schemeClr val="tx1"/>
                          </a:solidFill>
                          <a:latin typeface="微软雅黑" panose="020B0503020204020204" pitchFamily="34" charset="-122"/>
                          <a:cs typeface="微软雅黑" panose="020B0503020204020204" pitchFamily="34" charset="-122"/>
                        </a:rPr>
                        <a:t>业务系统进行确认</a:t>
                      </a:r>
                      <a:r>
                        <a:rPr sz="1400" spc="-5" dirty="0">
                          <a:solidFill>
                            <a:schemeClr val="tx1"/>
                          </a:solidFill>
                          <a:latin typeface="微软雅黑" panose="020B0503020204020204" pitchFamily="34" charset="-122"/>
                          <a:cs typeface="微软雅黑" panose="020B0503020204020204" pitchFamily="34" charset="-122"/>
                        </a:rPr>
                        <a:t>。</a:t>
                      </a:r>
                      <a:endParaRPr sz="1400" dirty="0">
                        <a:solidFill>
                          <a:schemeClr val="tx1"/>
                        </a:solidFill>
                        <a:latin typeface="微软雅黑" panose="020B0503020204020204" pitchFamily="34" charset="-122"/>
                        <a:cs typeface="微软雅黑" panose="020B0503020204020204" pitchFamily="34" charset="-12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a:lnSpc>
                          <a:spcPct val="200000"/>
                        </a:lnSpc>
                      </a:pPr>
                      <a:r>
                        <a:rPr sz="1400" b="1" dirty="0" err="1">
                          <a:solidFill>
                            <a:schemeClr val="tx1"/>
                          </a:solidFill>
                          <a:latin typeface="微软雅黑" panose="020B0503020204020204" pitchFamily="34" charset="-122"/>
                          <a:cs typeface="微软雅黑" panose="020B0503020204020204" pitchFamily="34" charset="-122"/>
                        </a:rPr>
                        <a:t>主数据定义建模</a:t>
                      </a:r>
                      <a:r>
                        <a:rPr sz="1400" b="1" spc="-5" dirty="0">
                          <a:solidFill>
                            <a:schemeClr val="tx1"/>
                          </a:solidFill>
                          <a:latin typeface="微软雅黑" panose="020B0503020204020204" pitchFamily="34" charset="-122"/>
                          <a:cs typeface="微软雅黑" panose="020B0503020204020204" pitchFamily="34" charset="-122"/>
                        </a:rPr>
                        <a:t>：</a:t>
                      </a:r>
                      <a:endParaRPr sz="1400" b="1" dirty="0">
                        <a:solidFill>
                          <a:schemeClr val="tx1"/>
                        </a:solidFill>
                        <a:latin typeface="微软雅黑" panose="020B0503020204020204" pitchFamily="34" charset="-122"/>
                        <a:cs typeface="微软雅黑" panose="020B0503020204020204" pitchFamily="34" charset="-122"/>
                      </a:endParaRPr>
                    </a:p>
                    <a:p>
                      <a:pPr marL="92075" marR="92710" algn="just">
                        <a:lnSpc>
                          <a:spcPct val="200000"/>
                        </a:lnSpc>
                      </a:pPr>
                      <a:r>
                        <a:rPr sz="1400" spc="5" dirty="0" err="1">
                          <a:solidFill>
                            <a:schemeClr val="tx1"/>
                          </a:solidFill>
                          <a:latin typeface="微软雅黑" panose="020B0503020204020204" pitchFamily="34" charset="-122"/>
                          <a:cs typeface="微软雅黑" panose="020B0503020204020204" pitchFamily="34" charset="-122"/>
                        </a:rPr>
                        <a:t>针对数据问题反馈结果，</a:t>
                      </a:r>
                      <a:r>
                        <a:rPr sz="1400" dirty="0" err="1">
                          <a:solidFill>
                            <a:schemeClr val="tx1"/>
                          </a:solidFill>
                          <a:latin typeface="微软雅黑" panose="020B0503020204020204" pitchFamily="34" charset="-122"/>
                          <a:cs typeface="微软雅黑" panose="020B0503020204020204" pitchFamily="34" charset="-122"/>
                        </a:rPr>
                        <a:t>完</a:t>
                      </a:r>
                      <a:r>
                        <a:rPr sz="1400" spc="5" dirty="0" err="1">
                          <a:solidFill>
                            <a:schemeClr val="tx1"/>
                          </a:solidFill>
                          <a:latin typeface="微软雅黑" panose="020B0503020204020204" pitchFamily="34" charset="-122"/>
                          <a:cs typeface="微软雅黑" panose="020B0503020204020204" pitchFamily="34" charset="-122"/>
                        </a:rPr>
                        <a:t>成目标数据技术规则、业</a:t>
                      </a:r>
                      <a:r>
                        <a:rPr sz="1400" dirty="0" err="1">
                          <a:solidFill>
                            <a:schemeClr val="tx1"/>
                          </a:solidFill>
                          <a:latin typeface="微软雅黑" panose="020B0503020204020204" pitchFamily="34" charset="-122"/>
                          <a:cs typeface="微软雅黑" panose="020B0503020204020204" pitchFamily="34" charset="-122"/>
                        </a:rPr>
                        <a:t>务规则、</a:t>
                      </a:r>
                      <a:r>
                        <a:rPr sz="1400" spc="-5" dirty="0" err="1">
                          <a:solidFill>
                            <a:schemeClr val="tx1"/>
                          </a:solidFill>
                          <a:latin typeface="微软雅黑" panose="020B0503020204020204" pitchFamily="34" charset="-122"/>
                          <a:cs typeface="微软雅黑" panose="020B0503020204020204" pitchFamily="34" charset="-122"/>
                        </a:rPr>
                        <a:t>CRUD</a:t>
                      </a:r>
                      <a:r>
                        <a:rPr sz="1400" dirty="0" err="1">
                          <a:solidFill>
                            <a:schemeClr val="tx1"/>
                          </a:solidFill>
                          <a:latin typeface="微软雅黑" panose="020B0503020204020204" pitchFamily="34" charset="-122"/>
                          <a:cs typeface="微软雅黑" panose="020B0503020204020204" pitchFamily="34" charset="-122"/>
                        </a:rPr>
                        <a:t>标准定义以</a:t>
                      </a:r>
                      <a:r>
                        <a:rPr sz="1400" spc="-5" dirty="0" err="1">
                          <a:solidFill>
                            <a:schemeClr val="tx1"/>
                          </a:solidFill>
                          <a:latin typeface="微软雅黑" panose="020B0503020204020204" pitchFamily="34" charset="-122"/>
                          <a:cs typeface="微软雅黑" panose="020B0503020204020204" pitchFamily="34" charset="-122"/>
                        </a:rPr>
                        <a:t>及</a:t>
                      </a:r>
                      <a:r>
                        <a:rPr sz="1400" dirty="0" err="1">
                          <a:solidFill>
                            <a:schemeClr val="tx1"/>
                          </a:solidFill>
                          <a:latin typeface="微软雅黑" panose="020B0503020204020204" pitchFamily="34" charset="-122"/>
                          <a:cs typeface="微软雅黑" panose="020B0503020204020204" pitchFamily="34" charset="-122"/>
                        </a:rPr>
                        <a:t>与业务部门的确认</a:t>
                      </a:r>
                      <a:r>
                        <a:rPr sz="1400" spc="-5" dirty="0">
                          <a:solidFill>
                            <a:schemeClr val="tx1"/>
                          </a:solidFill>
                          <a:latin typeface="微软雅黑" panose="020B0503020204020204" pitchFamily="34" charset="-122"/>
                          <a:cs typeface="微软雅黑" panose="020B0503020204020204" pitchFamily="34" charset="-122"/>
                        </a:rPr>
                        <a:t>。</a:t>
                      </a:r>
                      <a:endParaRPr sz="1400" dirty="0">
                        <a:solidFill>
                          <a:schemeClr val="tx1"/>
                        </a:solidFill>
                        <a:latin typeface="微软雅黑" panose="020B0503020204020204" pitchFamily="34" charset="-122"/>
                        <a:cs typeface="微软雅黑" panose="020B0503020204020204" pitchFamily="34" charset="-12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59385">
                        <a:lnSpc>
                          <a:spcPct val="200000"/>
                        </a:lnSpc>
                      </a:pPr>
                      <a:r>
                        <a:rPr sz="1400" b="1" dirty="0" err="1">
                          <a:solidFill>
                            <a:schemeClr val="tx1"/>
                          </a:solidFill>
                          <a:latin typeface="微软雅黑" panose="020B0503020204020204" pitchFamily="34" charset="-122"/>
                          <a:cs typeface="微软雅黑" panose="020B0503020204020204" pitchFamily="34" charset="-122"/>
                        </a:rPr>
                        <a:t>主数据利用与管理</a:t>
                      </a:r>
                      <a:r>
                        <a:rPr sz="1400" b="1" spc="-5" dirty="0">
                          <a:solidFill>
                            <a:schemeClr val="tx1"/>
                          </a:solidFill>
                          <a:latin typeface="微软雅黑" panose="020B0503020204020204" pitchFamily="34" charset="-122"/>
                          <a:cs typeface="微软雅黑" panose="020B0503020204020204" pitchFamily="34" charset="-122"/>
                        </a:rPr>
                        <a:t>：</a:t>
                      </a:r>
                      <a:endParaRPr sz="1400" b="1" dirty="0">
                        <a:solidFill>
                          <a:schemeClr val="tx1"/>
                        </a:solidFill>
                        <a:latin typeface="微软雅黑" panose="020B0503020204020204" pitchFamily="34" charset="-122"/>
                        <a:cs typeface="微软雅黑" panose="020B0503020204020204" pitchFamily="34" charset="-122"/>
                      </a:endParaRPr>
                    </a:p>
                    <a:p>
                      <a:pPr marL="159385" marR="194945" algn="just">
                        <a:lnSpc>
                          <a:spcPct val="200000"/>
                        </a:lnSpc>
                      </a:pPr>
                      <a:r>
                        <a:rPr sz="1400" spc="5" dirty="0" err="1">
                          <a:solidFill>
                            <a:schemeClr val="tx1"/>
                          </a:solidFill>
                          <a:latin typeface="微软雅黑" panose="020B0503020204020204" pitchFamily="34" charset="-122"/>
                          <a:cs typeface="微软雅黑" panose="020B0503020204020204" pitchFamily="34" charset="-122"/>
                        </a:rPr>
                        <a:t>针对目标数据的管理方</a:t>
                      </a:r>
                      <a:r>
                        <a:rPr sz="1400" dirty="0" err="1">
                          <a:solidFill>
                            <a:schemeClr val="tx1"/>
                          </a:solidFill>
                          <a:latin typeface="微软雅黑" panose="020B0503020204020204" pitchFamily="34" charset="-122"/>
                          <a:cs typeface="微软雅黑" panose="020B0503020204020204" pitchFamily="34" charset="-122"/>
                        </a:rPr>
                        <a:t>案</a:t>
                      </a:r>
                      <a:r>
                        <a:rPr sz="1400" spc="5" dirty="0" err="1">
                          <a:solidFill>
                            <a:schemeClr val="tx1"/>
                          </a:solidFill>
                          <a:latin typeface="微软雅黑" panose="020B0503020204020204" pitchFamily="34" charset="-122"/>
                          <a:cs typeface="微软雅黑" panose="020B0503020204020204" pitchFamily="34" charset="-122"/>
                        </a:rPr>
                        <a:t>与管理流程完成与相关</a:t>
                      </a:r>
                      <a:r>
                        <a:rPr sz="1400" dirty="0" err="1">
                          <a:solidFill>
                            <a:schemeClr val="tx1"/>
                          </a:solidFill>
                          <a:latin typeface="微软雅黑" panose="020B0503020204020204" pitchFamily="34" charset="-122"/>
                          <a:cs typeface="微软雅黑" panose="020B0503020204020204" pitchFamily="34" charset="-122"/>
                        </a:rPr>
                        <a:t>业务部门的确认</a:t>
                      </a:r>
                      <a:r>
                        <a:rPr sz="1400" spc="-5" dirty="0">
                          <a:solidFill>
                            <a:schemeClr val="tx1"/>
                          </a:solidFill>
                          <a:latin typeface="微软雅黑" panose="020B0503020204020204" pitchFamily="34" charset="-122"/>
                          <a:cs typeface="微软雅黑" panose="020B0503020204020204" pitchFamily="34" charset="-122"/>
                        </a:rPr>
                        <a:t>。</a:t>
                      </a:r>
                      <a:endParaRPr sz="1400" dirty="0">
                        <a:solidFill>
                          <a:schemeClr val="tx1"/>
                        </a:solidFill>
                        <a:latin typeface="微软雅黑" panose="020B0503020204020204" pitchFamily="34" charset="-122"/>
                        <a:cs typeface="微软雅黑" panose="020B0503020204020204" pitchFamily="34" charset="-12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a:lnSpc>
                          <a:spcPct val="200000"/>
                        </a:lnSpc>
                      </a:pPr>
                      <a:r>
                        <a:rPr sz="1400" b="1" dirty="0" err="1">
                          <a:solidFill>
                            <a:schemeClr val="tx1"/>
                          </a:solidFill>
                          <a:latin typeface="微软雅黑" panose="020B0503020204020204" pitchFamily="34" charset="-122"/>
                          <a:cs typeface="微软雅黑" panose="020B0503020204020204" pitchFamily="34" charset="-122"/>
                        </a:rPr>
                        <a:t>主数据利用</a:t>
                      </a:r>
                      <a:r>
                        <a:rPr sz="1400" b="1" spc="-5" dirty="0">
                          <a:solidFill>
                            <a:schemeClr val="tx1"/>
                          </a:solidFill>
                          <a:latin typeface="微软雅黑" panose="020B0503020204020204" pitchFamily="34" charset="-122"/>
                          <a:cs typeface="微软雅黑" panose="020B0503020204020204" pitchFamily="34" charset="-122"/>
                        </a:rPr>
                        <a:t>：</a:t>
                      </a:r>
                      <a:endParaRPr sz="1400" b="1" dirty="0">
                        <a:solidFill>
                          <a:schemeClr val="tx1"/>
                        </a:solidFill>
                        <a:latin typeface="微软雅黑" panose="020B0503020204020204" pitchFamily="34" charset="-122"/>
                        <a:cs typeface="微软雅黑" panose="020B0503020204020204" pitchFamily="34" charset="-122"/>
                      </a:endParaRPr>
                    </a:p>
                    <a:p>
                      <a:pPr marL="161290" marR="179070" algn="just">
                        <a:lnSpc>
                          <a:spcPct val="200000"/>
                        </a:lnSpc>
                      </a:pPr>
                      <a:r>
                        <a:rPr sz="1400" spc="5" dirty="0" err="1">
                          <a:solidFill>
                            <a:schemeClr val="tx1"/>
                          </a:solidFill>
                          <a:latin typeface="微软雅黑" panose="020B0503020204020204" pitchFamily="34" charset="-122"/>
                          <a:cs typeface="微软雅黑" panose="020B0503020204020204" pitchFamily="34" charset="-122"/>
                        </a:rPr>
                        <a:t>针对目标数据的业务规</a:t>
                      </a:r>
                      <a:r>
                        <a:rPr sz="1400" dirty="0" err="1">
                          <a:solidFill>
                            <a:schemeClr val="tx1"/>
                          </a:solidFill>
                          <a:latin typeface="微软雅黑" panose="020B0503020204020204" pitchFamily="34" charset="-122"/>
                          <a:cs typeface="微软雅黑" panose="020B0503020204020204" pitchFamily="34" charset="-122"/>
                        </a:rPr>
                        <a:t>则</a:t>
                      </a:r>
                      <a:r>
                        <a:rPr sz="1400" spc="5" dirty="0" err="1">
                          <a:solidFill>
                            <a:schemeClr val="tx1"/>
                          </a:solidFill>
                          <a:latin typeface="微软雅黑" panose="020B0503020204020204" pitchFamily="34" charset="-122"/>
                          <a:cs typeface="微软雅黑" panose="020B0503020204020204" pitchFamily="34" charset="-122"/>
                        </a:rPr>
                        <a:t>和技术规则，与相关业</a:t>
                      </a:r>
                      <a:r>
                        <a:rPr sz="1400" dirty="0" err="1">
                          <a:solidFill>
                            <a:schemeClr val="tx1"/>
                          </a:solidFill>
                          <a:latin typeface="微软雅黑" panose="020B0503020204020204" pitchFamily="34" charset="-122"/>
                          <a:cs typeface="微软雅黑" panose="020B0503020204020204" pitchFamily="34" charset="-122"/>
                        </a:rPr>
                        <a:t>务</a:t>
                      </a:r>
                      <a:r>
                        <a:rPr sz="1400" spc="5" dirty="0" err="1">
                          <a:solidFill>
                            <a:schemeClr val="tx1"/>
                          </a:solidFill>
                          <a:latin typeface="微软雅黑" panose="020B0503020204020204" pitchFamily="34" charset="-122"/>
                          <a:cs typeface="微软雅黑" panose="020B0503020204020204" pitchFamily="34" charset="-122"/>
                        </a:rPr>
                        <a:t>部门和系统管理员确认</a:t>
                      </a:r>
                      <a:r>
                        <a:rPr sz="1400" dirty="0" err="1">
                          <a:solidFill>
                            <a:schemeClr val="tx1"/>
                          </a:solidFill>
                          <a:latin typeface="微软雅黑" panose="020B0503020204020204" pitchFamily="34" charset="-122"/>
                          <a:cs typeface="微软雅黑" panose="020B0503020204020204" pitchFamily="34" charset="-122"/>
                        </a:rPr>
                        <a:t>，要求数据源改造</a:t>
                      </a:r>
                      <a:r>
                        <a:rPr sz="1400" spc="-5" dirty="0">
                          <a:solidFill>
                            <a:schemeClr val="tx1"/>
                          </a:solidFill>
                          <a:latin typeface="微软雅黑" panose="020B0503020204020204" pitchFamily="34" charset="-122"/>
                          <a:cs typeface="微软雅黑" panose="020B0503020204020204" pitchFamily="34" charset="-122"/>
                        </a:rPr>
                        <a:t>。</a:t>
                      </a:r>
                      <a:endParaRPr sz="1400" dirty="0">
                        <a:solidFill>
                          <a:schemeClr val="tx1"/>
                        </a:solidFill>
                        <a:latin typeface="微软雅黑" panose="020B0503020204020204" pitchFamily="34" charset="-122"/>
                        <a:cs typeface="微软雅黑" panose="020B0503020204020204" pitchFamily="34" charset="-12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object 4"/>
          <p:cNvSpPr/>
          <p:nvPr/>
        </p:nvSpPr>
        <p:spPr>
          <a:xfrm>
            <a:off x="9241032" y="2608416"/>
            <a:ext cx="159385" cy="407034"/>
          </a:xfrm>
          <a:custGeom>
            <a:avLst/>
            <a:gdLst/>
            <a:ahLst/>
            <a:cxnLst/>
            <a:rect l="l" t="t" r="r" b="b"/>
            <a:pathLst>
              <a:path w="159384" h="407035">
                <a:moveTo>
                  <a:pt x="0" y="406920"/>
                </a:moveTo>
                <a:lnTo>
                  <a:pt x="0" y="0"/>
                </a:lnTo>
                <a:lnTo>
                  <a:pt x="159296" y="202387"/>
                </a:lnTo>
                <a:lnTo>
                  <a:pt x="0" y="406920"/>
                </a:lnTo>
                <a:close/>
              </a:path>
            </a:pathLst>
          </a:custGeom>
          <a:solidFill>
            <a:schemeClr val="tx1">
              <a:lumMod val="60000"/>
              <a:lumOff val="40000"/>
            </a:schemeClr>
          </a:solidFill>
        </p:spPr>
        <p:txBody>
          <a:bodyPr wrap="square" lIns="0" tIns="0" rIns="0" bIns="0" rtlCol="0"/>
          <a:lstStyle/>
          <a:p/>
        </p:txBody>
      </p:sp>
      <p:sp>
        <p:nvSpPr>
          <p:cNvPr id="11" name="object 6"/>
          <p:cNvSpPr/>
          <p:nvPr/>
        </p:nvSpPr>
        <p:spPr>
          <a:xfrm>
            <a:off x="7057089" y="2608416"/>
            <a:ext cx="159385" cy="407034"/>
          </a:xfrm>
          <a:custGeom>
            <a:avLst/>
            <a:gdLst/>
            <a:ahLst/>
            <a:cxnLst/>
            <a:rect l="l" t="t" r="r" b="b"/>
            <a:pathLst>
              <a:path w="159384" h="407035">
                <a:moveTo>
                  <a:pt x="0" y="406920"/>
                </a:moveTo>
                <a:lnTo>
                  <a:pt x="0" y="0"/>
                </a:lnTo>
                <a:lnTo>
                  <a:pt x="159296" y="202387"/>
                </a:lnTo>
                <a:lnTo>
                  <a:pt x="0" y="406920"/>
                </a:lnTo>
                <a:close/>
              </a:path>
            </a:pathLst>
          </a:custGeom>
          <a:solidFill>
            <a:schemeClr val="tx1">
              <a:lumMod val="60000"/>
              <a:lumOff val="40000"/>
            </a:schemeClr>
          </a:solidFill>
        </p:spPr>
        <p:txBody>
          <a:bodyPr wrap="square" lIns="0" tIns="0" rIns="0" bIns="0" rtlCol="0"/>
          <a:lstStyle/>
          <a:p/>
        </p:txBody>
      </p:sp>
      <p:sp>
        <p:nvSpPr>
          <p:cNvPr id="13" name="object 8"/>
          <p:cNvSpPr/>
          <p:nvPr/>
        </p:nvSpPr>
        <p:spPr>
          <a:xfrm>
            <a:off x="4886138" y="2608416"/>
            <a:ext cx="159385" cy="407034"/>
          </a:xfrm>
          <a:custGeom>
            <a:avLst/>
            <a:gdLst/>
            <a:ahLst/>
            <a:cxnLst/>
            <a:rect l="l" t="t" r="r" b="b"/>
            <a:pathLst>
              <a:path w="159385" h="407035">
                <a:moveTo>
                  <a:pt x="0" y="406920"/>
                </a:moveTo>
                <a:lnTo>
                  <a:pt x="0" y="0"/>
                </a:lnTo>
                <a:lnTo>
                  <a:pt x="159296" y="202387"/>
                </a:lnTo>
                <a:lnTo>
                  <a:pt x="0" y="406920"/>
                </a:lnTo>
                <a:close/>
              </a:path>
            </a:pathLst>
          </a:custGeom>
          <a:solidFill>
            <a:schemeClr val="tx1">
              <a:lumMod val="60000"/>
              <a:lumOff val="40000"/>
            </a:schemeClr>
          </a:solidFill>
        </p:spPr>
        <p:txBody>
          <a:bodyPr wrap="square" lIns="0" tIns="0" rIns="0" bIns="0" rtlCol="0"/>
          <a:lstStyle/>
          <a:p/>
        </p:txBody>
      </p:sp>
      <p:sp>
        <p:nvSpPr>
          <p:cNvPr id="14" name="object 9"/>
          <p:cNvSpPr/>
          <p:nvPr/>
        </p:nvSpPr>
        <p:spPr>
          <a:xfrm>
            <a:off x="2701561" y="2608416"/>
            <a:ext cx="159385" cy="407034"/>
          </a:xfrm>
          <a:custGeom>
            <a:avLst/>
            <a:gdLst/>
            <a:ahLst/>
            <a:cxnLst/>
            <a:rect l="l" t="t" r="r" b="b"/>
            <a:pathLst>
              <a:path w="159385" h="407035">
                <a:moveTo>
                  <a:pt x="0" y="406920"/>
                </a:moveTo>
                <a:lnTo>
                  <a:pt x="0" y="0"/>
                </a:lnTo>
                <a:lnTo>
                  <a:pt x="159296" y="202387"/>
                </a:lnTo>
                <a:lnTo>
                  <a:pt x="0" y="406920"/>
                </a:lnTo>
                <a:close/>
              </a:path>
            </a:pathLst>
          </a:custGeom>
          <a:solidFill>
            <a:schemeClr val="tx1">
              <a:lumMod val="60000"/>
              <a:lumOff val="40000"/>
            </a:schemeClr>
          </a:solid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真实世界模</a:t>
            </a:r>
            <a:r>
              <a:rPr lang="zh-CN" altLang="en-US" spc="-5" dirty="0"/>
              <a:t>型</a:t>
            </a:r>
            <a:endParaRPr lang="zh-CN" altLang="en-US" dirty="0"/>
          </a:p>
        </p:txBody>
      </p:sp>
      <p:sp>
        <p:nvSpPr>
          <p:cNvPr id="5" name="文本占位符 4"/>
          <p:cNvSpPr>
            <a:spLocks noGrp="1"/>
          </p:cNvSpPr>
          <p:nvPr>
            <p:ph type="body" sz="quarter" idx="16"/>
          </p:nvPr>
        </p:nvSpPr>
        <p:spPr>
          <a:xfrm>
            <a:off x="584994" y="1182957"/>
            <a:ext cx="11022012" cy="402119"/>
          </a:xfrm>
        </p:spPr>
        <p:txBody>
          <a:bodyPr/>
          <a:lstStyle/>
          <a:p>
            <a:r>
              <a:rPr lang="zh-CN" altLang="en-US" dirty="0"/>
              <a:t>“真实世界模型”建模方法论，主张从数据的角度反映真实业务的本来面目，建立规范的建模体系；</a:t>
            </a:r>
            <a:endParaRPr lang="zh-CN" altLang="en-US" dirty="0"/>
          </a:p>
          <a:p>
            <a:endParaRPr lang="zh-CN" altLang="en-US" dirty="0"/>
          </a:p>
        </p:txBody>
      </p:sp>
      <p:sp>
        <p:nvSpPr>
          <p:cNvPr id="7" name="object 3"/>
          <p:cNvSpPr/>
          <p:nvPr/>
        </p:nvSpPr>
        <p:spPr>
          <a:xfrm>
            <a:off x="7031011" y="2071028"/>
            <a:ext cx="4476750" cy="962025"/>
          </a:xfrm>
          <a:custGeom>
            <a:avLst/>
            <a:gdLst/>
            <a:ahLst/>
            <a:cxnLst/>
            <a:rect l="l" t="t" r="r" b="b"/>
            <a:pathLst>
              <a:path w="4476750" h="962025">
                <a:moveTo>
                  <a:pt x="4472393" y="961720"/>
                </a:moveTo>
                <a:lnTo>
                  <a:pt x="3809" y="961720"/>
                </a:lnTo>
                <a:lnTo>
                  <a:pt x="2349" y="961440"/>
                </a:lnTo>
                <a:lnTo>
                  <a:pt x="1104" y="960615"/>
                </a:lnTo>
                <a:lnTo>
                  <a:pt x="279" y="959370"/>
                </a:lnTo>
                <a:lnTo>
                  <a:pt x="0" y="957910"/>
                </a:lnTo>
                <a:lnTo>
                  <a:pt x="0" y="3810"/>
                </a:lnTo>
                <a:lnTo>
                  <a:pt x="279" y="2349"/>
                </a:lnTo>
                <a:lnTo>
                  <a:pt x="1104" y="1117"/>
                </a:lnTo>
                <a:lnTo>
                  <a:pt x="2349" y="292"/>
                </a:lnTo>
                <a:lnTo>
                  <a:pt x="3809" y="0"/>
                </a:lnTo>
                <a:lnTo>
                  <a:pt x="4472393" y="0"/>
                </a:lnTo>
                <a:lnTo>
                  <a:pt x="4473854" y="292"/>
                </a:lnTo>
                <a:lnTo>
                  <a:pt x="4475086" y="1117"/>
                </a:lnTo>
                <a:lnTo>
                  <a:pt x="4475911" y="2349"/>
                </a:lnTo>
                <a:lnTo>
                  <a:pt x="4476203" y="3810"/>
                </a:lnTo>
                <a:lnTo>
                  <a:pt x="7619" y="3810"/>
                </a:lnTo>
                <a:lnTo>
                  <a:pt x="3809" y="7620"/>
                </a:lnTo>
                <a:lnTo>
                  <a:pt x="7619" y="7620"/>
                </a:lnTo>
                <a:lnTo>
                  <a:pt x="7619" y="954100"/>
                </a:lnTo>
                <a:lnTo>
                  <a:pt x="3809" y="954100"/>
                </a:lnTo>
                <a:lnTo>
                  <a:pt x="7619" y="957910"/>
                </a:lnTo>
                <a:lnTo>
                  <a:pt x="4476203" y="957910"/>
                </a:lnTo>
                <a:lnTo>
                  <a:pt x="4475911" y="959370"/>
                </a:lnTo>
                <a:lnTo>
                  <a:pt x="4475086" y="960615"/>
                </a:lnTo>
                <a:lnTo>
                  <a:pt x="4473854" y="961440"/>
                </a:lnTo>
                <a:lnTo>
                  <a:pt x="4472393" y="961720"/>
                </a:lnTo>
                <a:close/>
              </a:path>
              <a:path w="4476750" h="962025">
                <a:moveTo>
                  <a:pt x="7619" y="7620"/>
                </a:moveTo>
                <a:lnTo>
                  <a:pt x="3809" y="7620"/>
                </a:lnTo>
                <a:lnTo>
                  <a:pt x="7619" y="3810"/>
                </a:lnTo>
                <a:lnTo>
                  <a:pt x="7619" y="7620"/>
                </a:lnTo>
                <a:close/>
              </a:path>
              <a:path w="4476750" h="962025">
                <a:moveTo>
                  <a:pt x="4468583" y="7620"/>
                </a:moveTo>
                <a:lnTo>
                  <a:pt x="7619" y="7620"/>
                </a:lnTo>
                <a:lnTo>
                  <a:pt x="7619" y="3810"/>
                </a:lnTo>
                <a:lnTo>
                  <a:pt x="4468583" y="3810"/>
                </a:lnTo>
                <a:lnTo>
                  <a:pt x="4468583" y="7620"/>
                </a:lnTo>
                <a:close/>
              </a:path>
              <a:path w="4476750" h="962025">
                <a:moveTo>
                  <a:pt x="4468583" y="957910"/>
                </a:moveTo>
                <a:lnTo>
                  <a:pt x="4468583" y="3810"/>
                </a:lnTo>
                <a:lnTo>
                  <a:pt x="4472393" y="7620"/>
                </a:lnTo>
                <a:lnTo>
                  <a:pt x="4476203" y="7620"/>
                </a:lnTo>
                <a:lnTo>
                  <a:pt x="4476203" y="954100"/>
                </a:lnTo>
                <a:lnTo>
                  <a:pt x="4472393" y="954100"/>
                </a:lnTo>
                <a:lnTo>
                  <a:pt x="4468583" y="957910"/>
                </a:lnTo>
                <a:close/>
              </a:path>
              <a:path w="4476750" h="962025">
                <a:moveTo>
                  <a:pt x="4476203" y="7620"/>
                </a:moveTo>
                <a:lnTo>
                  <a:pt x="4472393" y="7620"/>
                </a:lnTo>
                <a:lnTo>
                  <a:pt x="4468583" y="3810"/>
                </a:lnTo>
                <a:lnTo>
                  <a:pt x="4476203" y="3810"/>
                </a:lnTo>
                <a:lnTo>
                  <a:pt x="4476203" y="7620"/>
                </a:lnTo>
                <a:close/>
              </a:path>
              <a:path w="4476750" h="962025">
                <a:moveTo>
                  <a:pt x="7619" y="957910"/>
                </a:moveTo>
                <a:lnTo>
                  <a:pt x="3809" y="954100"/>
                </a:lnTo>
                <a:lnTo>
                  <a:pt x="7619" y="954100"/>
                </a:lnTo>
                <a:lnTo>
                  <a:pt x="7619" y="957910"/>
                </a:lnTo>
                <a:close/>
              </a:path>
              <a:path w="4476750" h="962025">
                <a:moveTo>
                  <a:pt x="4468583" y="957910"/>
                </a:moveTo>
                <a:lnTo>
                  <a:pt x="7619" y="957910"/>
                </a:lnTo>
                <a:lnTo>
                  <a:pt x="7619" y="954100"/>
                </a:lnTo>
                <a:lnTo>
                  <a:pt x="4468583" y="954100"/>
                </a:lnTo>
                <a:lnTo>
                  <a:pt x="4468583" y="957910"/>
                </a:lnTo>
                <a:close/>
              </a:path>
              <a:path w="4476750" h="962025">
                <a:moveTo>
                  <a:pt x="4476203" y="957910"/>
                </a:moveTo>
                <a:lnTo>
                  <a:pt x="4468583" y="957910"/>
                </a:lnTo>
                <a:lnTo>
                  <a:pt x="4472393" y="954100"/>
                </a:lnTo>
                <a:lnTo>
                  <a:pt x="4476203" y="954100"/>
                </a:lnTo>
                <a:lnTo>
                  <a:pt x="4476203" y="957910"/>
                </a:lnTo>
                <a:close/>
              </a:path>
            </a:pathLst>
          </a:custGeom>
          <a:solidFill>
            <a:srgbClr val="BEBEBE"/>
          </a:solidFill>
        </p:spPr>
        <p:txBody>
          <a:bodyPr wrap="square" lIns="0" tIns="0" rIns="0" bIns="0" rtlCol="0" anchor="ctr"/>
          <a:lstStyle/>
          <a:p>
            <a:pPr marL="297815" indent="-285750">
              <a:lnSpc>
                <a:spcPct val="100000"/>
              </a:lnSpc>
              <a:spcBef>
                <a:spcPts val="105"/>
              </a:spcBef>
              <a:buSzPct val="93000"/>
              <a:buFont typeface="Arial" panose="020B0604020202020204" pitchFamily="34" charset="0"/>
              <a:buChar char="•"/>
              <a:tabLst>
                <a:tab pos="92075" algn="l"/>
              </a:tabLst>
            </a:pPr>
            <a:r>
              <a:rPr lang="zh-CN" altLang="en-US" sz="1400" dirty="0">
                <a:cs typeface="微软雅黑" panose="020B0503020204020204" pitchFamily="34" charset="-122"/>
              </a:rPr>
              <a:t>按照业务本来面目去组织、集成和交换数据</a:t>
            </a:r>
            <a:endParaRPr lang="zh-CN" altLang="en-US" sz="1400" dirty="0">
              <a:cs typeface="微软雅黑" panose="020B0503020204020204" pitchFamily="34" charset="-122"/>
            </a:endParaRPr>
          </a:p>
          <a:p>
            <a:pPr marL="297815" indent="-285750">
              <a:lnSpc>
                <a:spcPct val="100000"/>
              </a:lnSpc>
              <a:spcBef>
                <a:spcPts val="105"/>
              </a:spcBef>
              <a:buSzPct val="93000"/>
              <a:buFont typeface="Arial" panose="020B0604020202020204" pitchFamily="34" charset="0"/>
              <a:buChar char="•"/>
              <a:tabLst>
                <a:tab pos="92075" algn="l"/>
              </a:tabLst>
            </a:pPr>
            <a:r>
              <a:rPr lang="zh-CN" altLang="en-US" sz="1400" dirty="0">
                <a:cs typeface="微软雅黑" panose="020B0503020204020204" pitchFamily="34" charset="-122"/>
              </a:rPr>
              <a:t>黑盒子分析方法</a:t>
            </a:r>
            <a:endParaRPr lang="zh-CN" altLang="en-US" sz="1400" dirty="0">
              <a:cs typeface="微软雅黑" panose="020B0503020204020204" pitchFamily="34" charset="-122"/>
            </a:endParaRPr>
          </a:p>
          <a:p>
            <a:pPr marL="297815" indent="-285750">
              <a:lnSpc>
                <a:spcPct val="100000"/>
              </a:lnSpc>
              <a:spcBef>
                <a:spcPts val="105"/>
              </a:spcBef>
              <a:buSzPct val="93000"/>
              <a:buFont typeface="Arial" panose="020B0604020202020204" pitchFamily="34" charset="0"/>
              <a:buChar char="•"/>
              <a:tabLst>
                <a:tab pos="92075" algn="l"/>
              </a:tabLst>
            </a:pPr>
            <a:r>
              <a:rPr lang="zh-CN" altLang="en-US" sz="1400" dirty="0">
                <a:cs typeface="微软雅黑" panose="020B0503020204020204" pitchFamily="34" charset="-122"/>
              </a:rPr>
              <a:t>标的物和输入输出分析方</a:t>
            </a:r>
            <a:r>
              <a:rPr lang="zh-CN" altLang="en-US" sz="1400" spc="5" dirty="0">
                <a:cs typeface="微软雅黑" panose="020B0503020204020204" pitchFamily="34" charset="-122"/>
              </a:rPr>
              <a:t>法</a:t>
            </a:r>
            <a:endParaRPr lang="zh-CN" altLang="en-US" sz="1400" dirty="0">
              <a:cs typeface="微软雅黑" panose="020B0503020204020204" pitchFamily="34" charset="-122"/>
            </a:endParaRPr>
          </a:p>
          <a:p>
            <a:pPr marL="297815" indent="-285750">
              <a:lnSpc>
                <a:spcPct val="100000"/>
              </a:lnSpc>
              <a:buSzPct val="93000"/>
              <a:buFont typeface="Arial" panose="020B0604020202020204" pitchFamily="34" charset="0"/>
              <a:buChar char="•"/>
              <a:tabLst>
                <a:tab pos="92075" algn="l"/>
              </a:tabLst>
            </a:pPr>
            <a:r>
              <a:rPr lang="zh-CN" altLang="en-US" sz="1400" dirty="0">
                <a:cs typeface="微软雅黑" panose="020B0503020204020204" pitchFamily="34" charset="-122"/>
              </a:rPr>
              <a:t>流程、组件和资源标准</a:t>
            </a:r>
            <a:r>
              <a:rPr lang="zh-CN" altLang="en-US" sz="1400" spc="5" dirty="0">
                <a:cs typeface="微软雅黑" panose="020B0503020204020204" pitchFamily="34" charset="-122"/>
              </a:rPr>
              <a:t>化</a:t>
            </a:r>
            <a:endParaRPr lang="zh-CN" altLang="en-US" sz="1400" dirty="0">
              <a:cs typeface="微软雅黑" panose="020B0503020204020204" pitchFamily="34" charset="-122"/>
            </a:endParaRPr>
          </a:p>
        </p:txBody>
      </p:sp>
      <p:sp>
        <p:nvSpPr>
          <p:cNvPr id="10" name="object 6"/>
          <p:cNvSpPr/>
          <p:nvPr/>
        </p:nvSpPr>
        <p:spPr>
          <a:xfrm>
            <a:off x="7022528" y="3603524"/>
            <a:ext cx="4476750" cy="746760"/>
          </a:xfrm>
          <a:custGeom>
            <a:avLst/>
            <a:gdLst/>
            <a:ahLst/>
            <a:cxnLst/>
            <a:rect l="l" t="t" r="r" b="b"/>
            <a:pathLst>
              <a:path w="4476750" h="746760">
                <a:moveTo>
                  <a:pt x="4472406" y="746277"/>
                </a:moveTo>
                <a:lnTo>
                  <a:pt x="3809" y="746277"/>
                </a:lnTo>
                <a:lnTo>
                  <a:pt x="2362" y="745985"/>
                </a:lnTo>
                <a:lnTo>
                  <a:pt x="1117" y="745159"/>
                </a:lnTo>
                <a:lnTo>
                  <a:pt x="292" y="743927"/>
                </a:lnTo>
                <a:lnTo>
                  <a:pt x="0" y="742467"/>
                </a:lnTo>
                <a:lnTo>
                  <a:pt x="0" y="3810"/>
                </a:lnTo>
                <a:lnTo>
                  <a:pt x="292" y="2349"/>
                </a:lnTo>
                <a:lnTo>
                  <a:pt x="1117" y="1104"/>
                </a:lnTo>
                <a:lnTo>
                  <a:pt x="2362" y="279"/>
                </a:lnTo>
                <a:lnTo>
                  <a:pt x="3809" y="0"/>
                </a:lnTo>
                <a:lnTo>
                  <a:pt x="4472406" y="0"/>
                </a:lnTo>
                <a:lnTo>
                  <a:pt x="4473867" y="279"/>
                </a:lnTo>
                <a:lnTo>
                  <a:pt x="4475099" y="1104"/>
                </a:lnTo>
                <a:lnTo>
                  <a:pt x="4475924" y="2349"/>
                </a:lnTo>
                <a:lnTo>
                  <a:pt x="4476216" y="3810"/>
                </a:lnTo>
                <a:lnTo>
                  <a:pt x="7619" y="3810"/>
                </a:lnTo>
                <a:lnTo>
                  <a:pt x="3809" y="7620"/>
                </a:lnTo>
                <a:lnTo>
                  <a:pt x="7619" y="7620"/>
                </a:lnTo>
                <a:lnTo>
                  <a:pt x="7619" y="738657"/>
                </a:lnTo>
                <a:lnTo>
                  <a:pt x="3809" y="738657"/>
                </a:lnTo>
                <a:lnTo>
                  <a:pt x="7619" y="742467"/>
                </a:lnTo>
                <a:lnTo>
                  <a:pt x="4476216" y="742467"/>
                </a:lnTo>
                <a:lnTo>
                  <a:pt x="4475924" y="743927"/>
                </a:lnTo>
                <a:lnTo>
                  <a:pt x="4475099" y="745159"/>
                </a:lnTo>
                <a:lnTo>
                  <a:pt x="4473867" y="745985"/>
                </a:lnTo>
                <a:lnTo>
                  <a:pt x="4472406" y="746277"/>
                </a:lnTo>
                <a:close/>
              </a:path>
              <a:path w="4476750" h="746760">
                <a:moveTo>
                  <a:pt x="7619" y="7620"/>
                </a:moveTo>
                <a:lnTo>
                  <a:pt x="3809" y="7620"/>
                </a:lnTo>
                <a:lnTo>
                  <a:pt x="7619" y="3810"/>
                </a:lnTo>
                <a:lnTo>
                  <a:pt x="7619" y="7620"/>
                </a:lnTo>
                <a:close/>
              </a:path>
              <a:path w="4476750" h="746760">
                <a:moveTo>
                  <a:pt x="4468596" y="7620"/>
                </a:moveTo>
                <a:lnTo>
                  <a:pt x="7619" y="7620"/>
                </a:lnTo>
                <a:lnTo>
                  <a:pt x="7619" y="3810"/>
                </a:lnTo>
                <a:lnTo>
                  <a:pt x="4468596" y="3810"/>
                </a:lnTo>
                <a:lnTo>
                  <a:pt x="4468596" y="7620"/>
                </a:lnTo>
                <a:close/>
              </a:path>
              <a:path w="4476750" h="746760">
                <a:moveTo>
                  <a:pt x="4468596" y="742467"/>
                </a:moveTo>
                <a:lnTo>
                  <a:pt x="4468596" y="3810"/>
                </a:lnTo>
                <a:lnTo>
                  <a:pt x="4472406" y="7620"/>
                </a:lnTo>
                <a:lnTo>
                  <a:pt x="4476216" y="7620"/>
                </a:lnTo>
                <a:lnTo>
                  <a:pt x="4476216" y="738657"/>
                </a:lnTo>
                <a:lnTo>
                  <a:pt x="4472406" y="738657"/>
                </a:lnTo>
                <a:lnTo>
                  <a:pt x="4468596" y="742467"/>
                </a:lnTo>
                <a:close/>
              </a:path>
              <a:path w="4476750" h="746760">
                <a:moveTo>
                  <a:pt x="4476216" y="7620"/>
                </a:moveTo>
                <a:lnTo>
                  <a:pt x="4472406" y="7620"/>
                </a:lnTo>
                <a:lnTo>
                  <a:pt x="4468596" y="3810"/>
                </a:lnTo>
                <a:lnTo>
                  <a:pt x="4476216" y="3810"/>
                </a:lnTo>
                <a:lnTo>
                  <a:pt x="4476216" y="7620"/>
                </a:lnTo>
                <a:close/>
              </a:path>
              <a:path w="4476750" h="746760">
                <a:moveTo>
                  <a:pt x="7619" y="742467"/>
                </a:moveTo>
                <a:lnTo>
                  <a:pt x="3809" y="738657"/>
                </a:lnTo>
                <a:lnTo>
                  <a:pt x="7619" y="738657"/>
                </a:lnTo>
                <a:lnTo>
                  <a:pt x="7619" y="742467"/>
                </a:lnTo>
                <a:close/>
              </a:path>
              <a:path w="4476750" h="746760">
                <a:moveTo>
                  <a:pt x="4468596" y="742467"/>
                </a:moveTo>
                <a:lnTo>
                  <a:pt x="7619" y="742467"/>
                </a:lnTo>
                <a:lnTo>
                  <a:pt x="7619" y="738657"/>
                </a:lnTo>
                <a:lnTo>
                  <a:pt x="4468596" y="738657"/>
                </a:lnTo>
                <a:lnTo>
                  <a:pt x="4468596" y="742467"/>
                </a:lnTo>
                <a:close/>
              </a:path>
              <a:path w="4476750" h="746760">
                <a:moveTo>
                  <a:pt x="4476216" y="742467"/>
                </a:moveTo>
                <a:lnTo>
                  <a:pt x="4468596" y="742467"/>
                </a:lnTo>
                <a:lnTo>
                  <a:pt x="4472406" y="738657"/>
                </a:lnTo>
                <a:lnTo>
                  <a:pt x="4476216" y="738657"/>
                </a:lnTo>
                <a:lnTo>
                  <a:pt x="4476216" y="742467"/>
                </a:lnTo>
                <a:close/>
              </a:path>
            </a:pathLst>
          </a:custGeom>
          <a:solidFill>
            <a:srgbClr val="BEBEBE"/>
          </a:solidFill>
        </p:spPr>
        <p:txBody>
          <a:bodyPr wrap="square" lIns="0" tIns="0" rIns="0" bIns="0" rtlCol="0" anchor="ctr"/>
          <a:lstStyle/>
          <a:p>
            <a:pPr marL="297815" indent="-285750">
              <a:lnSpc>
                <a:spcPct val="100000"/>
              </a:lnSpc>
              <a:spcBef>
                <a:spcPts val="885"/>
              </a:spcBef>
              <a:buSzPct val="93000"/>
              <a:buFont typeface="Arial" panose="020B0604020202020204" pitchFamily="34" charset="0"/>
              <a:buChar char="•"/>
              <a:tabLst>
                <a:tab pos="92075" algn="l"/>
              </a:tabLst>
            </a:pPr>
            <a:r>
              <a:rPr lang="zh-CN" altLang="en-US" sz="1400" dirty="0">
                <a:cs typeface="微软雅黑" panose="020B0503020204020204" pitchFamily="34" charset="-122"/>
              </a:rPr>
              <a:t>全面数字化运营，运营信息整</a:t>
            </a:r>
            <a:r>
              <a:rPr lang="zh-CN" altLang="en-US" sz="1400" spc="5" dirty="0">
                <a:cs typeface="微软雅黑" panose="020B0503020204020204" pitchFamily="34" charset="-122"/>
              </a:rPr>
              <a:t>合</a:t>
            </a:r>
            <a:endParaRPr lang="zh-CN" altLang="en-US" sz="1400" dirty="0">
              <a:cs typeface="微软雅黑" panose="020B0503020204020204" pitchFamily="34" charset="-122"/>
            </a:endParaRPr>
          </a:p>
          <a:p>
            <a:pPr marL="297815" indent="-285750">
              <a:lnSpc>
                <a:spcPct val="100000"/>
              </a:lnSpc>
              <a:buSzPct val="93000"/>
              <a:buFont typeface="Arial" panose="020B0604020202020204" pitchFamily="34" charset="0"/>
              <a:buChar char="•"/>
              <a:tabLst>
                <a:tab pos="92075" algn="l"/>
              </a:tabLst>
            </a:pPr>
            <a:r>
              <a:rPr lang="zh-CN" altLang="en-US" sz="1400" dirty="0">
                <a:cs typeface="微软雅黑" panose="020B0503020204020204" pitchFamily="34" charset="-122"/>
              </a:rPr>
              <a:t>监管质量和合规</a:t>
            </a:r>
            <a:r>
              <a:rPr lang="zh-CN" altLang="en-US" sz="1400" spc="5" dirty="0">
                <a:cs typeface="微软雅黑" panose="020B0503020204020204" pitchFamily="34" charset="-122"/>
              </a:rPr>
              <a:t>性</a:t>
            </a:r>
            <a:endParaRPr lang="zh-CN" altLang="en-US" sz="1400" dirty="0">
              <a:cs typeface="微软雅黑" panose="020B0503020204020204" pitchFamily="34" charset="-122"/>
            </a:endParaRPr>
          </a:p>
          <a:p>
            <a:pPr marL="297815" indent="-285750">
              <a:lnSpc>
                <a:spcPct val="100000"/>
              </a:lnSpc>
              <a:buSzPct val="93000"/>
              <a:buFont typeface="Arial" panose="020B0604020202020204" pitchFamily="34" charset="0"/>
              <a:buChar char="•"/>
              <a:tabLst>
                <a:tab pos="92075" algn="l"/>
              </a:tabLst>
            </a:pPr>
            <a:r>
              <a:rPr lang="zh-CN" altLang="en-US" sz="1400" dirty="0">
                <a:cs typeface="微软雅黑" panose="020B0503020204020204" pitchFamily="34" charset="-122"/>
              </a:rPr>
              <a:t>运营流程改善，提高服</a:t>
            </a:r>
            <a:r>
              <a:rPr lang="zh-CN" altLang="en-US" sz="1400" spc="5" dirty="0">
                <a:cs typeface="微软雅黑" panose="020B0503020204020204" pitchFamily="34" charset="-122"/>
              </a:rPr>
              <a:t>务</a:t>
            </a:r>
            <a:endParaRPr lang="zh-CN" altLang="en-US" sz="1400" dirty="0">
              <a:cs typeface="微软雅黑" panose="020B0503020204020204" pitchFamily="34" charset="-122"/>
            </a:endParaRPr>
          </a:p>
        </p:txBody>
      </p:sp>
      <p:sp>
        <p:nvSpPr>
          <p:cNvPr id="13" name="object 9"/>
          <p:cNvSpPr/>
          <p:nvPr/>
        </p:nvSpPr>
        <p:spPr>
          <a:xfrm>
            <a:off x="7012876" y="4899089"/>
            <a:ext cx="4476750" cy="530860"/>
          </a:xfrm>
          <a:custGeom>
            <a:avLst/>
            <a:gdLst/>
            <a:ahLst/>
            <a:cxnLst/>
            <a:rect l="l" t="t" r="r" b="b"/>
            <a:pathLst>
              <a:path w="4476750" h="530860">
                <a:moveTo>
                  <a:pt x="4472393" y="530834"/>
                </a:moveTo>
                <a:lnTo>
                  <a:pt x="3809" y="530834"/>
                </a:lnTo>
                <a:lnTo>
                  <a:pt x="2349" y="530542"/>
                </a:lnTo>
                <a:lnTo>
                  <a:pt x="1104" y="529717"/>
                </a:lnTo>
                <a:lnTo>
                  <a:pt x="279" y="528485"/>
                </a:lnTo>
                <a:lnTo>
                  <a:pt x="0" y="527024"/>
                </a:lnTo>
                <a:lnTo>
                  <a:pt x="0" y="3797"/>
                </a:lnTo>
                <a:lnTo>
                  <a:pt x="279" y="2349"/>
                </a:lnTo>
                <a:lnTo>
                  <a:pt x="1104" y="1104"/>
                </a:lnTo>
                <a:lnTo>
                  <a:pt x="2349" y="279"/>
                </a:lnTo>
                <a:lnTo>
                  <a:pt x="3809" y="0"/>
                </a:lnTo>
                <a:lnTo>
                  <a:pt x="4472393" y="0"/>
                </a:lnTo>
                <a:lnTo>
                  <a:pt x="4473854" y="279"/>
                </a:lnTo>
                <a:lnTo>
                  <a:pt x="4475086" y="1104"/>
                </a:lnTo>
                <a:lnTo>
                  <a:pt x="4475911" y="2349"/>
                </a:lnTo>
                <a:lnTo>
                  <a:pt x="4476203" y="3797"/>
                </a:lnTo>
                <a:lnTo>
                  <a:pt x="7619" y="3797"/>
                </a:lnTo>
                <a:lnTo>
                  <a:pt x="3809" y="7607"/>
                </a:lnTo>
                <a:lnTo>
                  <a:pt x="7619" y="7607"/>
                </a:lnTo>
                <a:lnTo>
                  <a:pt x="7619" y="523214"/>
                </a:lnTo>
                <a:lnTo>
                  <a:pt x="3809" y="523214"/>
                </a:lnTo>
                <a:lnTo>
                  <a:pt x="7619" y="527024"/>
                </a:lnTo>
                <a:lnTo>
                  <a:pt x="4476203" y="527024"/>
                </a:lnTo>
                <a:lnTo>
                  <a:pt x="4475911" y="528485"/>
                </a:lnTo>
                <a:lnTo>
                  <a:pt x="4475086" y="529717"/>
                </a:lnTo>
                <a:lnTo>
                  <a:pt x="4473854" y="530542"/>
                </a:lnTo>
                <a:lnTo>
                  <a:pt x="4472393" y="530834"/>
                </a:lnTo>
                <a:close/>
              </a:path>
              <a:path w="4476750" h="530860">
                <a:moveTo>
                  <a:pt x="7619" y="7607"/>
                </a:moveTo>
                <a:lnTo>
                  <a:pt x="3809" y="7607"/>
                </a:lnTo>
                <a:lnTo>
                  <a:pt x="7619" y="3797"/>
                </a:lnTo>
                <a:lnTo>
                  <a:pt x="7619" y="7607"/>
                </a:lnTo>
                <a:close/>
              </a:path>
              <a:path w="4476750" h="530860">
                <a:moveTo>
                  <a:pt x="4468583" y="7607"/>
                </a:moveTo>
                <a:lnTo>
                  <a:pt x="7619" y="7607"/>
                </a:lnTo>
                <a:lnTo>
                  <a:pt x="7619" y="3797"/>
                </a:lnTo>
                <a:lnTo>
                  <a:pt x="4468583" y="3797"/>
                </a:lnTo>
                <a:lnTo>
                  <a:pt x="4468583" y="7607"/>
                </a:lnTo>
                <a:close/>
              </a:path>
              <a:path w="4476750" h="530860">
                <a:moveTo>
                  <a:pt x="4468583" y="527024"/>
                </a:moveTo>
                <a:lnTo>
                  <a:pt x="4468583" y="3797"/>
                </a:lnTo>
                <a:lnTo>
                  <a:pt x="4472393" y="7607"/>
                </a:lnTo>
                <a:lnTo>
                  <a:pt x="4476203" y="7607"/>
                </a:lnTo>
                <a:lnTo>
                  <a:pt x="4476203" y="523214"/>
                </a:lnTo>
                <a:lnTo>
                  <a:pt x="4472393" y="523214"/>
                </a:lnTo>
                <a:lnTo>
                  <a:pt x="4468583" y="527024"/>
                </a:lnTo>
                <a:close/>
              </a:path>
              <a:path w="4476750" h="530860">
                <a:moveTo>
                  <a:pt x="4476203" y="7607"/>
                </a:moveTo>
                <a:lnTo>
                  <a:pt x="4472393" y="7607"/>
                </a:lnTo>
                <a:lnTo>
                  <a:pt x="4468583" y="3797"/>
                </a:lnTo>
                <a:lnTo>
                  <a:pt x="4476203" y="3797"/>
                </a:lnTo>
                <a:lnTo>
                  <a:pt x="4476203" y="7607"/>
                </a:lnTo>
                <a:close/>
              </a:path>
              <a:path w="4476750" h="530860">
                <a:moveTo>
                  <a:pt x="7619" y="527024"/>
                </a:moveTo>
                <a:lnTo>
                  <a:pt x="3809" y="523214"/>
                </a:lnTo>
                <a:lnTo>
                  <a:pt x="7619" y="523214"/>
                </a:lnTo>
                <a:lnTo>
                  <a:pt x="7619" y="527024"/>
                </a:lnTo>
                <a:close/>
              </a:path>
              <a:path w="4476750" h="530860">
                <a:moveTo>
                  <a:pt x="4468583" y="527024"/>
                </a:moveTo>
                <a:lnTo>
                  <a:pt x="7619" y="527024"/>
                </a:lnTo>
                <a:lnTo>
                  <a:pt x="7619" y="523214"/>
                </a:lnTo>
                <a:lnTo>
                  <a:pt x="4468583" y="523214"/>
                </a:lnTo>
                <a:lnTo>
                  <a:pt x="4468583" y="527024"/>
                </a:lnTo>
                <a:close/>
              </a:path>
              <a:path w="4476750" h="530860">
                <a:moveTo>
                  <a:pt x="4476203" y="527024"/>
                </a:moveTo>
                <a:lnTo>
                  <a:pt x="4468583" y="527024"/>
                </a:lnTo>
                <a:lnTo>
                  <a:pt x="4472393" y="523214"/>
                </a:lnTo>
                <a:lnTo>
                  <a:pt x="4476203" y="523214"/>
                </a:lnTo>
                <a:lnTo>
                  <a:pt x="4476203" y="527024"/>
                </a:lnTo>
                <a:close/>
              </a:path>
            </a:pathLst>
          </a:custGeom>
          <a:solidFill>
            <a:srgbClr val="BEBEBE"/>
          </a:solidFill>
        </p:spPr>
        <p:txBody>
          <a:bodyPr wrap="square" lIns="0" tIns="0" rIns="0" bIns="0" rtlCol="0" anchor="ctr"/>
          <a:lstStyle/>
          <a:p>
            <a:pPr marL="297815" indent="-285750">
              <a:lnSpc>
                <a:spcPct val="100000"/>
              </a:lnSpc>
              <a:spcBef>
                <a:spcPts val="885"/>
              </a:spcBef>
              <a:buSzPct val="93000"/>
              <a:buFont typeface="Arial" panose="020B0604020202020204" pitchFamily="34" charset="0"/>
              <a:buChar char="•"/>
              <a:tabLst>
                <a:tab pos="92075" algn="l"/>
              </a:tabLst>
            </a:pPr>
            <a:r>
              <a:rPr lang="zh-CN" altLang="en-US" sz="1400" dirty="0">
                <a:cs typeface="微软雅黑" panose="020B0503020204020204" pitchFamily="34" charset="-122"/>
              </a:rPr>
              <a:t>建立用户主数据，统一业务档</a:t>
            </a:r>
            <a:r>
              <a:rPr lang="zh-CN" altLang="en-US" sz="1400" spc="5" dirty="0">
                <a:cs typeface="微软雅黑" panose="020B0503020204020204" pitchFamily="34" charset="-122"/>
              </a:rPr>
              <a:t>案</a:t>
            </a:r>
            <a:endParaRPr lang="zh-CN" altLang="en-US" sz="1400" dirty="0">
              <a:cs typeface="微软雅黑" panose="020B0503020204020204" pitchFamily="34" charset="-122"/>
            </a:endParaRPr>
          </a:p>
          <a:p>
            <a:pPr marL="297815" indent="-285750">
              <a:lnSpc>
                <a:spcPct val="100000"/>
              </a:lnSpc>
              <a:buSzPct val="93000"/>
              <a:buFont typeface="Arial" panose="020B0604020202020204" pitchFamily="34" charset="0"/>
              <a:buChar char="•"/>
              <a:tabLst>
                <a:tab pos="92075" algn="l"/>
              </a:tabLst>
            </a:pPr>
            <a:r>
              <a:rPr lang="zh-CN" altLang="en-US" sz="1400" dirty="0">
                <a:cs typeface="微软雅黑" panose="020B0503020204020204" pitchFamily="34" charset="-122"/>
              </a:rPr>
              <a:t>构建用户画像，精准化服</a:t>
            </a:r>
            <a:r>
              <a:rPr lang="zh-CN" altLang="en-US" sz="1400" spc="5" dirty="0">
                <a:cs typeface="微软雅黑" panose="020B0503020204020204" pitchFamily="34" charset="-122"/>
              </a:rPr>
              <a:t>务</a:t>
            </a:r>
            <a:endParaRPr lang="zh-CN" altLang="en-US" sz="1400" dirty="0">
              <a:cs typeface="微软雅黑" panose="020B0503020204020204" pitchFamily="34" charset="-122"/>
            </a:endParaRPr>
          </a:p>
        </p:txBody>
      </p:sp>
      <p:sp>
        <p:nvSpPr>
          <p:cNvPr id="15" name="object 11"/>
          <p:cNvSpPr txBox="1"/>
          <p:nvPr/>
        </p:nvSpPr>
        <p:spPr>
          <a:xfrm>
            <a:off x="9137427" y="4429265"/>
            <a:ext cx="2593975" cy="434734"/>
          </a:xfrm>
          <a:prstGeom prst="rect">
            <a:avLst/>
          </a:prstGeom>
        </p:spPr>
        <p:txBody>
          <a:bodyPr vert="horz" wrap="square" lIns="0" tIns="156210" rIns="0" bIns="0" rtlCol="0">
            <a:spAutoFit/>
          </a:bodyPr>
          <a:lstStyle/>
          <a:p>
            <a:pPr marL="12700">
              <a:lnSpc>
                <a:spcPct val="100000"/>
              </a:lnSpc>
              <a:spcBef>
                <a:spcPts val="1230"/>
              </a:spcBef>
            </a:pPr>
            <a:r>
              <a:rPr sz="1800" spc="-5" dirty="0">
                <a:solidFill>
                  <a:srgbClr val="FFFFFF"/>
                </a:solidFill>
                <a:latin typeface="微软雅黑" panose="020B0503020204020204" pitchFamily="34" charset="-122"/>
                <a:cs typeface="微软雅黑" panose="020B0503020204020204" pitchFamily="34" charset="-122"/>
              </a:rPr>
              <a:t>360</a:t>
            </a:r>
            <a:r>
              <a:rPr sz="1800" dirty="0">
                <a:solidFill>
                  <a:srgbClr val="FFFFFF"/>
                </a:solidFill>
                <a:latin typeface="微软雅黑" panose="020B0503020204020204" pitchFamily="34" charset="-122"/>
                <a:cs typeface="微软雅黑" panose="020B0503020204020204" pitchFamily="34" charset="-122"/>
              </a:rPr>
              <a:t>视图模型</a:t>
            </a:r>
            <a:endParaRPr sz="1800" dirty="0">
              <a:latin typeface="微软雅黑" panose="020B0503020204020204" pitchFamily="34" charset="-122"/>
              <a:cs typeface="微软雅黑" panose="020B0503020204020204" pitchFamily="34" charset="-122"/>
            </a:endParaRPr>
          </a:p>
        </p:txBody>
      </p:sp>
      <p:sp>
        <p:nvSpPr>
          <p:cNvPr id="16" name="object 12"/>
          <p:cNvSpPr/>
          <p:nvPr/>
        </p:nvSpPr>
        <p:spPr>
          <a:xfrm>
            <a:off x="7012876" y="5952084"/>
            <a:ext cx="4476750" cy="746760"/>
          </a:xfrm>
          <a:custGeom>
            <a:avLst/>
            <a:gdLst/>
            <a:ahLst/>
            <a:cxnLst/>
            <a:rect l="l" t="t" r="r" b="b"/>
            <a:pathLst>
              <a:path w="4476750" h="746759">
                <a:moveTo>
                  <a:pt x="4472393" y="746277"/>
                </a:moveTo>
                <a:lnTo>
                  <a:pt x="3809" y="746277"/>
                </a:lnTo>
                <a:lnTo>
                  <a:pt x="2349" y="745985"/>
                </a:lnTo>
                <a:lnTo>
                  <a:pt x="1104" y="745159"/>
                </a:lnTo>
                <a:lnTo>
                  <a:pt x="279" y="743927"/>
                </a:lnTo>
                <a:lnTo>
                  <a:pt x="0" y="742467"/>
                </a:lnTo>
                <a:lnTo>
                  <a:pt x="0" y="3797"/>
                </a:lnTo>
                <a:lnTo>
                  <a:pt x="279" y="2349"/>
                </a:lnTo>
                <a:lnTo>
                  <a:pt x="1104" y="1104"/>
                </a:lnTo>
                <a:lnTo>
                  <a:pt x="2349" y="279"/>
                </a:lnTo>
                <a:lnTo>
                  <a:pt x="3809" y="0"/>
                </a:lnTo>
                <a:lnTo>
                  <a:pt x="4472393" y="0"/>
                </a:lnTo>
                <a:lnTo>
                  <a:pt x="4473854" y="279"/>
                </a:lnTo>
                <a:lnTo>
                  <a:pt x="4475086" y="1104"/>
                </a:lnTo>
                <a:lnTo>
                  <a:pt x="4475911" y="2349"/>
                </a:lnTo>
                <a:lnTo>
                  <a:pt x="4476203" y="3797"/>
                </a:lnTo>
                <a:lnTo>
                  <a:pt x="7619" y="3797"/>
                </a:lnTo>
                <a:lnTo>
                  <a:pt x="3809" y="7607"/>
                </a:lnTo>
                <a:lnTo>
                  <a:pt x="7619" y="7607"/>
                </a:lnTo>
                <a:lnTo>
                  <a:pt x="7619" y="738657"/>
                </a:lnTo>
                <a:lnTo>
                  <a:pt x="3809" y="738657"/>
                </a:lnTo>
                <a:lnTo>
                  <a:pt x="7619" y="742467"/>
                </a:lnTo>
                <a:lnTo>
                  <a:pt x="4476203" y="742467"/>
                </a:lnTo>
                <a:lnTo>
                  <a:pt x="4475911" y="743927"/>
                </a:lnTo>
                <a:lnTo>
                  <a:pt x="4475086" y="745159"/>
                </a:lnTo>
                <a:lnTo>
                  <a:pt x="4473854" y="745985"/>
                </a:lnTo>
                <a:lnTo>
                  <a:pt x="4472393" y="746277"/>
                </a:lnTo>
                <a:close/>
              </a:path>
              <a:path w="4476750" h="746759">
                <a:moveTo>
                  <a:pt x="7619" y="7607"/>
                </a:moveTo>
                <a:lnTo>
                  <a:pt x="3809" y="7607"/>
                </a:lnTo>
                <a:lnTo>
                  <a:pt x="7619" y="3797"/>
                </a:lnTo>
                <a:lnTo>
                  <a:pt x="7619" y="7607"/>
                </a:lnTo>
                <a:close/>
              </a:path>
              <a:path w="4476750" h="746759">
                <a:moveTo>
                  <a:pt x="4468583" y="7607"/>
                </a:moveTo>
                <a:lnTo>
                  <a:pt x="7619" y="7607"/>
                </a:lnTo>
                <a:lnTo>
                  <a:pt x="7619" y="3797"/>
                </a:lnTo>
                <a:lnTo>
                  <a:pt x="4468583" y="3797"/>
                </a:lnTo>
                <a:lnTo>
                  <a:pt x="4468583" y="7607"/>
                </a:lnTo>
                <a:close/>
              </a:path>
              <a:path w="4476750" h="746759">
                <a:moveTo>
                  <a:pt x="4468583" y="742467"/>
                </a:moveTo>
                <a:lnTo>
                  <a:pt x="4468583" y="3797"/>
                </a:lnTo>
                <a:lnTo>
                  <a:pt x="4472393" y="7607"/>
                </a:lnTo>
                <a:lnTo>
                  <a:pt x="4476203" y="7607"/>
                </a:lnTo>
                <a:lnTo>
                  <a:pt x="4476203" y="738657"/>
                </a:lnTo>
                <a:lnTo>
                  <a:pt x="4472393" y="738657"/>
                </a:lnTo>
                <a:lnTo>
                  <a:pt x="4468583" y="742467"/>
                </a:lnTo>
                <a:close/>
              </a:path>
              <a:path w="4476750" h="746759">
                <a:moveTo>
                  <a:pt x="4476203" y="7607"/>
                </a:moveTo>
                <a:lnTo>
                  <a:pt x="4472393" y="7607"/>
                </a:lnTo>
                <a:lnTo>
                  <a:pt x="4468583" y="3797"/>
                </a:lnTo>
                <a:lnTo>
                  <a:pt x="4476203" y="3797"/>
                </a:lnTo>
                <a:lnTo>
                  <a:pt x="4476203" y="7607"/>
                </a:lnTo>
                <a:close/>
              </a:path>
              <a:path w="4476750" h="746759">
                <a:moveTo>
                  <a:pt x="7619" y="742467"/>
                </a:moveTo>
                <a:lnTo>
                  <a:pt x="3809" y="738657"/>
                </a:lnTo>
                <a:lnTo>
                  <a:pt x="7619" y="738657"/>
                </a:lnTo>
                <a:lnTo>
                  <a:pt x="7619" y="742467"/>
                </a:lnTo>
                <a:close/>
              </a:path>
              <a:path w="4476750" h="746759">
                <a:moveTo>
                  <a:pt x="4468583" y="742467"/>
                </a:moveTo>
                <a:lnTo>
                  <a:pt x="7619" y="742467"/>
                </a:lnTo>
                <a:lnTo>
                  <a:pt x="7619" y="738657"/>
                </a:lnTo>
                <a:lnTo>
                  <a:pt x="4468583" y="738657"/>
                </a:lnTo>
                <a:lnTo>
                  <a:pt x="4468583" y="742467"/>
                </a:lnTo>
                <a:close/>
              </a:path>
              <a:path w="4476750" h="746759">
                <a:moveTo>
                  <a:pt x="4476203" y="742467"/>
                </a:moveTo>
                <a:lnTo>
                  <a:pt x="4468583" y="742467"/>
                </a:lnTo>
                <a:lnTo>
                  <a:pt x="4472393" y="738657"/>
                </a:lnTo>
                <a:lnTo>
                  <a:pt x="4476203" y="738657"/>
                </a:lnTo>
                <a:lnTo>
                  <a:pt x="4476203" y="742467"/>
                </a:lnTo>
                <a:close/>
              </a:path>
            </a:pathLst>
          </a:custGeom>
          <a:solidFill>
            <a:srgbClr val="BEBEBE"/>
          </a:solidFill>
        </p:spPr>
        <p:txBody>
          <a:bodyPr wrap="square" lIns="0" tIns="0" rIns="0" bIns="0" rtlCol="0" anchor="ctr"/>
          <a:lstStyle/>
          <a:p>
            <a:pPr marL="91440" indent="-79375">
              <a:lnSpc>
                <a:spcPct val="100000"/>
              </a:lnSpc>
              <a:spcBef>
                <a:spcPts val="885"/>
              </a:spcBef>
              <a:buSzPct val="93000"/>
              <a:buChar char="•"/>
              <a:tabLst>
                <a:tab pos="92075" algn="l"/>
              </a:tabLst>
            </a:pPr>
            <a:r>
              <a:rPr lang="zh-CN" altLang="en-US" sz="1400" dirty="0"/>
              <a:t>管理层驱动的问题发现改善</a:t>
            </a:r>
            <a:endParaRPr lang="zh-CN" altLang="en-US" sz="1400" dirty="0"/>
          </a:p>
          <a:p>
            <a:pPr marL="91440" indent="-79375">
              <a:lnSpc>
                <a:spcPct val="100000"/>
              </a:lnSpc>
              <a:buSzPct val="93000"/>
              <a:buChar char="•"/>
              <a:tabLst>
                <a:tab pos="92075" algn="l"/>
              </a:tabLst>
            </a:pPr>
            <a:r>
              <a:rPr lang="zh-CN" altLang="en-US" sz="1400" dirty="0"/>
              <a:t>精益团队驱动的流程改善</a:t>
            </a:r>
            <a:endParaRPr lang="zh-CN" altLang="en-US" sz="1400" dirty="0"/>
          </a:p>
          <a:p>
            <a:pPr marL="91440" indent="-79375">
              <a:lnSpc>
                <a:spcPct val="100000"/>
              </a:lnSpc>
              <a:buSzPct val="93000"/>
              <a:buChar char="•"/>
              <a:tabLst>
                <a:tab pos="92075" algn="l"/>
              </a:tabLst>
            </a:pPr>
            <a:r>
              <a:rPr lang="zh-CN" altLang="en-US" sz="1400" dirty="0"/>
              <a:t>员工自我驱动的工作改善</a:t>
            </a:r>
            <a:endParaRPr lang="zh-CN" altLang="en-US" sz="1400" dirty="0"/>
          </a:p>
        </p:txBody>
      </p:sp>
      <p:sp>
        <p:nvSpPr>
          <p:cNvPr id="19" name="object 15"/>
          <p:cNvSpPr/>
          <p:nvPr/>
        </p:nvSpPr>
        <p:spPr>
          <a:xfrm>
            <a:off x="975360" y="2062658"/>
            <a:ext cx="5354002" cy="4233062"/>
          </a:xfrm>
          <a:prstGeom prst="rect">
            <a:avLst/>
          </a:prstGeom>
          <a:blipFill>
            <a:blip r:embed="rId1" cstate="email">
              <a:duotone>
                <a:schemeClr val="accent1">
                  <a:shade val="45000"/>
                  <a:satMod val="135000"/>
                </a:schemeClr>
                <a:prstClr val="white"/>
              </a:duotone>
            </a:blip>
            <a:stretch>
              <a:fillRect/>
            </a:stretch>
          </a:blipFill>
        </p:spPr>
        <p:txBody>
          <a:bodyPr wrap="square" lIns="0" tIns="0" rIns="0" bIns="0" rtlCol="0"/>
          <a:lstStyle/>
          <a:p/>
        </p:txBody>
      </p:sp>
      <p:sp>
        <p:nvSpPr>
          <p:cNvPr id="20" name="object 16"/>
          <p:cNvSpPr txBox="1"/>
          <p:nvPr/>
        </p:nvSpPr>
        <p:spPr>
          <a:xfrm>
            <a:off x="3429049" y="2671286"/>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EAE7D3"/>
                </a:solidFill>
                <a:latin typeface="微软雅黑" panose="020B0503020204020204" pitchFamily="34" charset="-122"/>
                <a:cs typeface="微软雅黑" panose="020B0503020204020204" pitchFamily="34" charset="-122"/>
              </a:rPr>
              <a:t>真实世</a:t>
            </a:r>
            <a:r>
              <a:rPr sz="1600" b="1" spc="-5" dirty="0">
                <a:solidFill>
                  <a:srgbClr val="EAE7D3"/>
                </a:solidFill>
                <a:latin typeface="微软雅黑" panose="020B0503020204020204" pitchFamily="34" charset="-122"/>
                <a:cs typeface="微软雅黑" panose="020B0503020204020204" pitchFamily="34" charset="-122"/>
              </a:rPr>
              <a:t>界 </a:t>
            </a:r>
            <a:r>
              <a:rPr sz="1600" b="1" dirty="0">
                <a:solidFill>
                  <a:srgbClr val="EAE7D3"/>
                </a:solidFill>
                <a:latin typeface="微软雅黑" panose="020B0503020204020204" pitchFamily="34" charset="-122"/>
                <a:cs typeface="微软雅黑" panose="020B0503020204020204" pitchFamily="34" charset="-122"/>
              </a:rPr>
              <a:t>模</a:t>
            </a:r>
            <a:r>
              <a:rPr sz="1600" b="1" spc="-5" dirty="0">
                <a:solidFill>
                  <a:srgbClr val="EAE7D3"/>
                </a:solidFill>
                <a:latin typeface="微软雅黑" panose="020B0503020204020204" pitchFamily="34" charset="-122"/>
                <a:cs typeface="微软雅黑" panose="020B0503020204020204" pitchFamily="34" charset="-122"/>
              </a:rPr>
              <a:t>型</a:t>
            </a:r>
            <a:endParaRPr sz="1600" dirty="0">
              <a:latin typeface="微软雅黑" panose="020B0503020204020204" pitchFamily="34" charset="-122"/>
              <a:cs typeface="微软雅黑" panose="020B0503020204020204" pitchFamily="34" charset="-122"/>
            </a:endParaRPr>
          </a:p>
        </p:txBody>
      </p:sp>
      <p:sp>
        <p:nvSpPr>
          <p:cNvPr id="21" name="object 17"/>
          <p:cNvSpPr txBox="1"/>
          <p:nvPr/>
        </p:nvSpPr>
        <p:spPr>
          <a:xfrm>
            <a:off x="5582218" y="5613796"/>
            <a:ext cx="4311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EAE7D3"/>
                </a:solidFill>
                <a:latin typeface="微软雅黑" panose="020B0503020204020204" pitchFamily="34" charset="-122"/>
                <a:cs typeface="微软雅黑" panose="020B0503020204020204" pitchFamily="34" charset="-122"/>
              </a:rPr>
              <a:t>准</a:t>
            </a:r>
            <a:r>
              <a:rPr sz="1600" b="1" spc="-5" dirty="0">
                <a:solidFill>
                  <a:srgbClr val="EAE7D3"/>
                </a:solidFill>
                <a:latin typeface="微软雅黑" panose="020B0503020204020204" pitchFamily="34" charset="-122"/>
                <a:cs typeface="微软雅黑" panose="020B0503020204020204" pitchFamily="34" charset="-122"/>
              </a:rPr>
              <a:t>确</a:t>
            </a:r>
            <a:endParaRPr sz="1600" dirty="0">
              <a:latin typeface="微软雅黑" panose="020B0503020204020204" pitchFamily="34" charset="-122"/>
              <a:cs typeface="微软雅黑" panose="020B0503020204020204" pitchFamily="34" charset="-122"/>
            </a:endParaRPr>
          </a:p>
        </p:txBody>
      </p:sp>
      <p:sp>
        <p:nvSpPr>
          <p:cNvPr id="22" name="object 18"/>
          <p:cNvSpPr txBox="1"/>
          <p:nvPr/>
        </p:nvSpPr>
        <p:spPr>
          <a:xfrm>
            <a:off x="3632250" y="5297323"/>
            <a:ext cx="431165" cy="51244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EAE7D3"/>
                </a:solidFill>
                <a:latin typeface="微软雅黑" panose="020B0503020204020204" pitchFamily="34" charset="-122"/>
                <a:cs typeface="微软雅黑" panose="020B0503020204020204" pitchFamily="34" charset="-122"/>
              </a:rPr>
              <a:t>精</a:t>
            </a:r>
            <a:r>
              <a:rPr sz="1600" b="1" spc="-5" dirty="0">
                <a:solidFill>
                  <a:srgbClr val="EAE7D3"/>
                </a:solidFill>
                <a:latin typeface="微软雅黑" panose="020B0503020204020204" pitchFamily="34" charset="-122"/>
                <a:cs typeface="微软雅黑" panose="020B0503020204020204" pitchFamily="34" charset="-122"/>
              </a:rPr>
              <a:t>益 </a:t>
            </a:r>
            <a:r>
              <a:rPr sz="1600" b="1" dirty="0">
                <a:solidFill>
                  <a:srgbClr val="EAE7D3"/>
                </a:solidFill>
                <a:latin typeface="微软雅黑" panose="020B0503020204020204" pitchFamily="34" charset="-122"/>
                <a:cs typeface="微软雅黑" panose="020B0503020204020204" pitchFamily="34" charset="-122"/>
              </a:rPr>
              <a:t>模</a:t>
            </a:r>
            <a:r>
              <a:rPr sz="1600" b="1" spc="-5" dirty="0">
                <a:solidFill>
                  <a:srgbClr val="EAE7D3"/>
                </a:solidFill>
                <a:latin typeface="微软雅黑" panose="020B0503020204020204" pitchFamily="34" charset="-122"/>
                <a:cs typeface="微软雅黑" panose="020B0503020204020204" pitchFamily="34" charset="-122"/>
              </a:rPr>
              <a:t>型</a:t>
            </a:r>
            <a:endParaRPr sz="1600" dirty="0">
              <a:latin typeface="微软雅黑" panose="020B0503020204020204" pitchFamily="34" charset="-122"/>
              <a:cs typeface="微软雅黑" panose="020B0503020204020204" pitchFamily="34" charset="-122"/>
            </a:endParaRPr>
          </a:p>
        </p:txBody>
      </p:sp>
      <p:sp>
        <p:nvSpPr>
          <p:cNvPr id="23" name="object 19"/>
          <p:cNvSpPr txBox="1"/>
          <p:nvPr/>
        </p:nvSpPr>
        <p:spPr>
          <a:xfrm>
            <a:off x="1694865" y="3976903"/>
            <a:ext cx="806450" cy="512445"/>
          </a:xfrm>
          <a:prstGeom prst="rect">
            <a:avLst/>
          </a:prstGeom>
        </p:spPr>
        <p:txBody>
          <a:bodyPr vert="horz" wrap="square" lIns="0" tIns="12065" rIns="0" bIns="0" rtlCol="0">
            <a:spAutoFit/>
          </a:bodyPr>
          <a:lstStyle/>
          <a:p>
            <a:pPr marL="200025" marR="5080" indent="-187325">
              <a:lnSpc>
                <a:spcPct val="100000"/>
              </a:lnSpc>
              <a:spcBef>
                <a:spcPts val="95"/>
              </a:spcBef>
            </a:pPr>
            <a:r>
              <a:rPr sz="1600" b="1" spc="-5" dirty="0">
                <a:solidFill>
                  <a:srgbClr val="EAE7D3"/>
                </a:solidFill>
                <a:latin typeface="微软雅黑" panose="020B0503020204020204" pitchFamily="34" charset="-122"/>
                <a:cs typeface="微软雅黑" panose="020B0503020204020204" pitchFamily="34" charset="-122"/>
              </a:rPr>
              <a:t>360</a:t>
            </a:r>
            <a:r>
              <a:rPr sz="1600" b="1" dirty="0">
                <a:solidFill>
                  <a:srgbClr val="EAE7D3"/>
                </a:solidFill>
                <a:latin typeface="微软雅黑" panose="020B0503020204020204" pitchFamily="34" charset="-122"/>
                <a:cs typeface="微软雅黑" panose="020B0503020204020204" pitchFamily="34" charset="-122"/>
              </a:rPr>
              <a:t>视</a:t>
            </a:r>
            <a:r>
              <a:rPr sz="1600" b="1" spc="-5" dirty="0">
                <a:solidFill>
                  <a:srgbClr val="EAE7D3"/>
                </a:solidFill>
                <a:latin typeface="微软雅黑" panose="020B0503020204020204" pitchFamily="34" charset="-122"/>
                <a:cs typeface="微软雅黑" panose="020B0503020204020204" pitchFamily="34" charset="-122"/>
              </a:rPr>
              <a:t>图 </a:t>
            </a:r>
            <a:r>
              <a:rPr sz="1600" b="1" dirty="0">
                <a:solidFill>
                  <a:srgbClr val="EAE7D3"/>
                </a:solidFill>
                <a:latin typeface="微软雅黑" panose="020B0503020204020204" pitchFamily="34" charset="-122"/>
                <a:cs typeface="微软雅黑" panose="020B0503020204020204" pitchFamily="34" charset="-122"/>
              </a:rPr>
              <a:t>模</a:t>
            </a:r>
            <a:r>
              <a:rPr sz="1600" b="1" spc="-5" dirty="0">
                <a:solidFill>
                  <a:srgbClr val="EAE7D3"/>
                </a:solidFill>
                <a:latin typeface="微软雅黑" panose="020B0503020204020204" pitchFamily="34" charset="-122"/>
                <a:cs typeface="微软雅黑" panose="020B0503020204020204" pitchFamily="34" charset="-122"/>
              </a:rPr>
              <a:t>型</a:t>
            </a:r>
            <a:endParaRPr sz="1600" dirty="0">
              <a:latin typeface="微软雅黑" panose="020B0503020204020204" pitchFamily="34" charset="-122"/>
              <a:cs typeface="微软雅黑" panose="020B0503020204020204" pitchFamily="34" charset="-122"/>
            </a:endParaRPr>
          </a:p>
        </p:txBody>
      </p:sp>
      <p:sp>
        <p:nvSpPr>
          <p:cNvPr id="24" name="object 20"/>
          <p:cNvSpPr txBox="1"/>
          <p:nvPr/>
        </p:nvSpPr>
        <p:spPr>
          <a:xfrm>
            <a:off x="4877798" y="3976904"/>
            <a:ext cx="1040765" cy="512445"/>
          </a:xfrm>
          <a:prstGeom prst="rect">
            <a:avLst/>
          </a:prstGeom>
        </p:spPr>
        <p:txBody>
          <a:bodyPr vert="horz" wrap="square" lIns="0" tIns="12065" rIns="0" bIns="0" rtlCol="0">
            <a:spAutoFit/>
          </a:bodyPr>
          <a:lstStyle/>
          <a:p>
            <a:pPr marL="317500" marR="5080" indent="-304800">
              <a:lnSpc>
                <a:spcPct val="100000"/>
              </a:lnSpc>
              <a:spcBef>
                <a:spcPts val="95"/>
              </a:spcBef>
            </a:pPr>
            <a:r>
              <a:rPr sz="1600" b="1" dirty="0">
                <a:solidFill>
                  <a:srgbClr val="EAE7D3"/>
                </a:solidFill>
                <a:latin typeface="微软雅黑" panose="020B0503020204020204" pitchFamily="34" charset="-122"/>
                <a:cs typeface="微软雅黑" panose="020B0503020204020204" pitchFamily="34" charset="-122"/>
              </a:rPr>
              <a:t>平衡计分</a:t>
            </a:r>
            <a:r>
              <a:rPr sz="1600" b="1" spc="-5" dirty="0">
                <a:solidFill>
                  <a:srgbClr val="EAE7D3"/>
                </a:solidFill>
                <a:latin typeface="微软雅黑" panose="020B0503020204020204" pitchFamily="34" charset="-122"/>
                <a:cs typeface="微软雅黑" panose="020B0503020204020204" pitchFamily="34" charset="-122"/>
              </a:rPr>
              <a:t>卡 </a:t>
            </a:r>
            <a:r>
              <a:rPr sz="1600" b="1" dirty="0">
                <a:solidFill>
                  <a:srgbClr val="EAE7D3"/>
                </a:solidFill>
                <a:latin typeface="微软雅黑" panose="020B0503020204020204" pitchFamily="34" charset="-122"/>
                <a:cs typeface="微软雅黑" panose="020B0503020204020204" pitchFamily="34" charset="-122"/>
              </a:rPr>
              <a:t>模</a:t>
            </a:r>
            <a:r>
              <a:rPr sz="1600" b="1" spc="-5" dirty="0">
                <a:solidFill>
                  <a:srgbClr val="EAE7D3"/>
                </a:solidFill>
                <a:latin typeface="微软雅黑" panose="020B0503020204020204" pitchFamily="34" charset="-122"/>
                <a:cs typeface="微软雅黑" panose="020B0503020204020204" pitchFamily="34" charset="-122"/>
              </a:rPr>
              <a:t>型</a:t>
            </a:r>
            <a:endParaRPr sz="1600" dirty="0">
              <a:latin typeface="微软雅黑" panose="020B0503020204020204" pitchFamily="34" charset="-122"/>
              <a:cs typeface="微软雅黑" panose="020B0503020204020204" pitchFamily="34" charset="-122"/>
            </a:endParaRPr>
          </a:p>
        </p:txBody>
      </p:sp>
      <p:sp>
        <p:nvSpPr>
          <p:cNvPr id="25" name="object 21"/>
          <p:cNvSpPr txBox="1"/>
          <p:nvPr/>
        </p:nvSpPr>
        <p:spPr>
          <a:xfrm>
            <a:off x="1233011" y="2420969"/>
            <a:ext cx="4838700" cy="268605"/>
          </a:xfrm>
          <a:prstGeom prst="rect">
            <a:avLst/>
          </a:prstGeom>
        </p:spPr>
        <p:txBody>
          <a:bodyPr vert="horz" wrap="square" lIns="0" tIns="12065" rIns="0" bIns="0" rtlCol="0">
            <a:spAutoFit/>
          </a:bodyPr>
          <a:lstStyle/>
          <a:p>
            <a:pPr marL="12700">
              <a:lnSpc>
                <a:spcPct val="100000"/>
              </a:lnSpc>
              <a:spcBef>
                <a:spcPts val="95"/>
              </a:spcBef>
              <a:tabLst>
                <a:tab pos="4419600" algn="l"/>
              </a:tabLst>
            </a:pPr>
            <a:r>
              <a:rPr sz="1600" b="1" dirty="0">
                <a:solidFill>
                  <a:srgbClr val="EAE7D3"/>
                </a:solidFill>
                <a:latin typeface="微软雅黑" panose="020B0503020204020204" pitchFamily="34" charset="-122"/>
                <a:cs typeface="微软雅黑" panose="020B0503020204020204" pitchFamily="34" charset="-122"/>
              </a:rPr>
              <a:t>真</a:t>
            </a:r>
            <a:r>
              <a:rPr sz="1600" b="1" spc="-5" dirty="0">
                <a:solidFill>
                  <a:srgbClr val="EAE7D3"/>
                </a:solidFill>
                <a:latin typeface="微软雅黑" panose="020B0503020204020204" pitchFamily="34" charset="-122"/>
                <a:cs typeface="微软雅黑" panose="020B0503020204020204" pitchFamily="34" charset="-122"/>
              </a:rPr>
              <a:t>实</a:t>
            </a:r>
            <a:r>
              <a:rPr sz="1600" b="1" dirty="0">
                <a:solidFill>
                  <a:srgbClr val="EAE7D3"/>
                </a:solidFill>
                <a:latin typeface="微软雅黑" panose="020B0503020204020204" pitchFamily="34" charset="-122"/>
                <a:cs typeface="微软雅黑" panose="020B0503020204020204" pitchFamily="34" charset="-122"/>
              </a:rPr>
              <a:t>	实</a:t>
            </a:r>
            <a:r>
              <a:rPr sz="1600" b="1" spc="-5" dirty="0">
                <a:solidFill>
                  <a:srgbClr val="EAE7D3"/>
                </a:solidFill>
                <a:latin typeface="微软雅黑" panose="020B0503020204020204" pitchFamily="34" charset="-122"/>
                <a:cs typeface="微软雅黑" panose="020B0503020204020204" pitchFamily="34" charset="-122"/>
              </a:rPr>
              <a:t>时</a:t>
            </a:r>
            <a:endParaRPr sz="1600" dirty="0">
              <a:latin typeface="微软雅黑" panose="020B0503020204020204" pitchFamily="34" charset="-122"/>
              <a:cs typeface="微软雅黑" panose="020B0503020204020204" pitchFamily="34" charset="-122"/>
            </a:endParaRPr>
          </a:p>
        </p:txBody>
      </p:sp>
      <p:sp>
        <p:nvSpPr>
          <p:cNvPr id="26" name="object 22"/>
          <p:cNvSpPr txBox="1"/>
          <p:nvPr/>
        </p:nvSpPr>
        <p:spPr>
          <a:xfrm>
            <a:off x="1278276" y="5656524"/>
            <a:ext cx="4311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EAE7D3"/>
                </a:solidFill>
                <a:latin typeface="微软雅黑" panose="020B0503020204020204" pitchFamily="34" charset="-122"/>
                <a:cs typeface="微软雅黑" panose="020B0503020204020204" pitchFamily="34" charset="-122"/>
              </a:rPr>
              <a:t>全</a:t>
            </a:r>
            <a:r>
              <a:rPr sz="1600" b="1" spc="-5" dirty="0">
                <a:solidFill>
                  <a:srgbClr val="EAE7D3"/>
                </a:solidFill>
                <a:latin typeface="微软雅黑" panose="020B0503020204020204" pitchFamily="34" charset="-122"/>
                <a:cs typeface="微软雅黑" panose="020B0503020204020204" pitchFamily="34" charset="-122"/>
              </a:rPr>
              <a:t>面</a:t>
            </a:r>
            <a:endParaRPr sz="1600" dirty="0">
              <a:latin typeface="微软雅黑" panose="020B0503020204020204" pitchFamily="34" charset="-122"/>
              <a:cs typeface="微软雅黑" panose="020B0503020204020204" pitchFamily="34" charset="-122"/>
            </a:endParaRPr>
          </a:p>
        </p:txBody>
      </p:sp>
      <p:sp>
        <p:nvSpPr>
          <p:cNvPr id="27" name="object 23"/>
          <p:cNvSpPr txBox="1"/>
          <p:nvPr/>
        </p:nvSpPr>
        <p:spPr>
          <a:xfrm>
            <a:off x="3251123" y="4103764"/>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71614"/>
                </a:solidFill>
                <a:latin typeface="微软雅黑" panose="020B0503020204020204" pitchFamily="34" charset="-122"/>
                <a:cs typeface="微软雅黑" panose="020B0503020204020204" pitchFamily="34" charset="-122"/>
              </a:rPr>
              <a:t>数据中心</a:t>
            </a:r>
            <a:endParaRPr sz="1800">
              <a:latin typeface="微软雅黑" panose="020B0503020204020204" pitchFamily="34" charset="-122"/>
              <a:cs typeface="微软雅黑" panose="020B0503020204020204" pitchFamily="34" charset="-122"/>
            </a:endParaRPr>
          </a:p>
        </p:txBody>
      </p:sp>
      <p:sp>
        <p:nvSpPr>
          <p:cNvPr id="28" name="矩形 27"/>
          <p:cNvSpPr/>
          <p:nvPr/>
        </p:nvSpPr>
        <p:spPr>
          <a:xfrm>
            <a:off x="7031011" y="1735980"/>
            <a:ext cx="1610069" cy="32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真实世界模型</a:t>
            </a:r>
            <a:endParaRPr lang="zh-CN" altLang="en-US" sz="1600" b="1" dirty="0"/>
          </a:p>
        </p:txBody>
      </p:sp>
      <p:sp>
        <p:nvSpPr>
          <p:cNvPr id="29" name="矩形 28"/>
          <p:cNvSpPr/>
          <p:nvPr/>
        </p:nvSpPr>
        <p:spPr>
          <a:xfrm>
            <a:off x="7031010" y="3264570"/>
            <a:ext cx="1610069" cy="32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平衡积分卡模型</a:t>
            </a:r>
            <a:endParaRPr lang="zh-CN" altLang="en-US" sz="1600" b="1" dirty="0"/>
          </a:p>
        </p:txBody>
      </p:sp>
      <p:sp>
        <p:nvSpPr>
          <p:cNvPr id="30" name="矩形 29"/>
          <p:cNvSpPr/>
          <p:nvPr/>
        </p:nvSpPr>
        <p:spPr>
          <a:xfrm>
            <a:off x="7022528" y="4554866"/>
            <a:ext cx="1610069" cy="32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360</a:t>
            </a:r>
            <a:r>
              <a:rPr lang="zh-CN" altLang="en-US" sz="1600" b="1" dirty="0"/>
              <a:t>视图模型</a:t>
            </a:r>
            <a:endParaRPr lang="zh-CN" altLang="en-US" sz="1600" b="1" dirty="0"/>
          </a:p>
        </p:txBody>
      </p:sp>
      <p:sp>
        <p:nvSpPr>
          <p:cNvPr id="31" name="矩形 30"/>
          <p:cNvSpPr/>
          <p:nvPr/>
        </p:nvSpPr>
        <p:spPr>
          <a:xfrm>
            <a:off x="7012876" y="5625406"/>
            <a:ext cx="1610069" cy="32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精益模型</a:t>
            </a:r>
            <a:endParaRPr lang="zh-CN" altLang="en-US" sz="1600" b="1"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数据仓</a:t>
            </a:r>
            <a:r>
              <a:rPr lang="zh-CN" altLang="en-US" spc="-5" dirty="0"/>
              <a:t>库</a:t>
            </a:r>
            <a:endParaRPr lang="zh-CN" altLang="en-US" dirty="0"/>
          </a:p>
        </p:txBody>
      </p:sp>
      <p:sp>
        <p:nvSpPr>
          <p:cNvPr id="5" name="文本占位符 4"/>
          <p:cNvSpPr>
            <a:spLocks noGrp="1"/>
          </p:cNvSpPr>
          <p:nvPr>
            <p:ph type="body" sz="quarter" idx="16"/>
          </p:nvPr>
        </p:nvSpPr>
        <p:spPr/>
        <p:txBody>
          <a:bodyPr/>
          <a:lstStyle/>
          <a:p>
            <a:r>
              <a:rPr lang="zh-CN" altLang="en-US" dirty="0"/>
              <a:t>数据仓库架构图：</a:t>
            </a:r>
            <a:endParaRPr lang="zh-CN" altLang="en-US" dirty="0"/>
          </a:p>
        </p:txBody>
      </p:sp>
      <p:sp>
        <p:nvSpPr>
          <p:cNvPr id="7" name="object 3"/>
          <p:cNvSpPr/>
          <p:nvPr/>
        </p:nvSpPr>
        <p:spPr>
          <a:xfrm>
            <a:off x="1075868" y="2027078"/>
            <a:ext cx="9692443" cy="4459224"/>
          </a:xfrm>
          <a:prstGeom prst="rect">
            <a:avLst/>
          </a:prstGeom>
          <a:blipFill>
            <a:blip r:embed="rId1" cstate="print">
              <a:duotone>
                <a:schemeClr val="accent1">
                  <a:shade val="45000"/>
                  <a:satMod val="135000"/>
                </a:schemeClr>
                <a:prstClr val="white"/>
              </a:duotone>
            </a:blip>
            <a:stretch>
              <a:fillRect/>
            </a:stretch>
          </a:blipFill>
        </p:spPr>
        <p:txBody>
          <a:bodyPr wrap="square" lIns="0" tIns="0" rIns="0" bIns="0" rtlCol="0"/>
          <a:lstStyle/>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数据治理持久</a:t>
            </a:r>
            <a:r>
              <a:rPr lang="zh-CN" altLang="en-US" spc="-5" dirty="0"/>
              <a:t>化</a:t>
            </a:r>
            <a:endParaRPr lang="zh-CN" altLang="en-US" dirty="0"/>
          </a:p>
        </p:txBody>
      </p:sp>
      <p:sp>
        <p:nvSpPr>
          <p:cNvPr id="5" name="文本占位符 4"/>
          <p:cNvSpPr>
            <a:spLocks noGrp="1"/>
          </p:cNvSpPr>
          <p:nvPr>
            <p:ph type="body" sz="quarter" idx="16"/>
          </p:nvPr>
        </p:nvSpPr>
        <p:spPr/>
        <p:txBody>
          <a:bodyPr/>
          <a:lstStyle/>
          <a:p>
            <a:r>
              <a:rPr lang="zh-CN" altLang="en-US" dirty="0"/>
              <a:t>有必要对数据治理工作持久化，</a:t>
            </a:r>
            <a:r>
              <a:rPr lang="zh-CN" altLang="en-US" b="1" dirty="0"/>
              <a:t>一次治理，永久治理。</a:t>
            </a:r>
            <a:endParaRPr lang="zh-CN" altLang="en-US" b="1" dirty="0"/>
          </a:p>
          <a:p>
            <a:endParaRPr lang="zh-CN" altLang="en-US" dirty="0"/>
          </a:p>
        </p:txBody>
      </p:sp>
      <p:sp>
        <p:nvSpPr>
          <p:cNvPr id="7" name="object 4"/>
          <p:cNvSpPr/>
          <p:nvPr/>
        </p:nvSpPr>
        <p:spPr>
          <a:xfrm>
            <a:off x="2669381" y="3733732"/>
            <a:ext cx="1787525" cy="673100"/>
          </a:xfrm>
          <a:custGeom>
            <a:avLst/>
            <a:gdLst/>
            <a:ahLst/>
            <a:cxnLst/>
            <a:rect l="l" t="t" r="r" b="b"/>
            <a:pathLst>
              <a:path w="1787525" h="673100">
                <a:moveTo>
                  <a:pt x="1068692" y="673100"/>
                </a:moveTo>
                <a:lnTo>
                  <a:pt x="0" y="137934"/>
                </a:lnTo>
                <a:lnTo>
                  <a:pt x="358787" y="0"/>
                </a:lnTo>
                <a:lnTo>
                  <a:pt x="1787525" y="424040"/>
                </a:lnTo>
                <a:lnTo>
                  <a:pt x="1068692" y="673100"/>
                </a:lnTo>
                <a:close/>
              </a:path>
            </a:pathLst>
          </a:custGeom>
          <a:solidFill>
            <a:srgbClr val="AE0B2A"/>
          </a:solidFill>
        </p:spPr>
        <p:txBody>
          <a:bodyPr wrap="square" lIns="0" tIns="0" rIns="0" bIns="0" rtlCol="0"/>
          <a:lstStyle/>
          <a:p/>
        </p:txBody>
      </p:sp>
      <p:sp>
        <p:nvSpPr>
          <p:cNvPr id="8" name="object 5"/>
          <p:cNvSpPr/>
          <p:nvPr/>
        </p:nvSpPr>
        <p:spPr>
          <a:xfrm>
            <a:off x="3885406" y="3800407"/>
            <a:ext cx="2092325" cy="876300"/>
          </a:xfrm>
          <a:custGeom>
            <a:avLst/>
            <a:gdLst/>
            <a:ahLst/>
            <a:cxnLst/>
            <a:rect l="l" t="t" r="r" b="b"/>
            <a:pathLst>
              <a:path w="2092325" h="876300">
                <a:moveTo>
                  <a:pt x="1234694" y="876300"/>
                </a:moveTo>
                <a:lnTo>
                  <a:pt x="0" y="249313"/>
                </a:lnTo>
                <a:lnTo>
                  <a:pt x="728256" y="0"/>
                </a:lnTo>
                <a:lnTo>
                  <a:pt x="2092325" y="451726"/>
                </a:lnTo>
                <a:lnTo>
                  <a:pt x="1234694" y="876300"/>
                </a:lnTo>
                <a:close/>
              </a:path>
            </a:pathLst>
          </a:custGeom>
          <a:solidFill>
            <a:srgbClr val="AE0B2A"/>
          </a:solidFill>
        </p:spPr>
        <p:txBody>
          <a:bodyPr wrap="square" lIns="0" tIns="0" rIns="0" bIns="0" rtlCol="0"/>
          <a:lstStyle/>
          <a:p/>
        </p:txBody>
      </p:sp>
      <p:sp>
        <p:nvSpPr>
          <p:cNvPr id="9" name="object 6"/>
          <p:cNvSpPr/>
          <p:nvPr/>
        </p:nvSpPr>
        <p:spPr>
          <a:xfrm>
            <a:off x="5100555" y="4243776"/>
            <a:ext cx="4191000" cy="1771650"/>
          </a:xfrm>
          <a:custGeom>
            <a:avLst/>
            <a:gdLst/>
            <a:ahLst/>
            <a:cxnLst/>
            <a:rect l="l" t="t" r="r" b="b"/>
            <a:pathLst>
              <a:path w="4191000" h="1771650">
                <a:moveTo>
                  <a:pt x="4191000" y="1771650"/>
                </a:moveTo>
                <a:lnTo>
                  <a:pt x="225958" y="1771650"/>
                </a:lnTo>
                <a:lnTo>
                  <a:pt x="1359560" y="1109192"/>
                </a:lnTo>
                <a:lnTo>
                  <a:pt x="0" y="423760"/>
                </a:lnTo>
                <a:lnTo>
                  <a:pt x="874458" y="0"/>
                </a:lnTo>
                <a:lnTo>
                  <a:pt x="2528900" y="528421"/>
                </a:lnTo>
                <a:lnTo>
                  <a:pt x="3465371" y="528421"/>
                </a:lnTo>
                <a:lnTo>
                  <a:pt x="4191000" y="1771650"/>
                </a:lnTo>
                <a:close/>
              </a:path>
              <a:path w="4191000" h="1771650">
                <a:moveTo>
                  <a:pt x="3465371" y="528421"/>
                </a:moveTo>
                <a:lnTo>
                  <a:pt x="2528900" y="528421"/>
                </a:lnTo>
                <a:lnTo>
                  <a:pt x="3228466" y="122529"/>
                </a:lnTo>
                <a:lnTo>
                  <a:pt x="3465371" y="528421"/>
                </a:lnTo>
                <a:close/>
              </a:path>
            </a:pathLst>
          </a:custGeom>
          <a:solidFill>
            <a:srgbClr val="AE0B2A"/>
          </a:solidFill>
        </p:spPr>
        <p:txBody>
          <a:bodyPr wrap="square" lIns="0" tIns="0" rIns="0" bIns="0" rtlCol="0"/>
          <a:lstStyle/>
          <a:p/>
        </p:txBody>
      </p:sp>
      <p:sp>
        <p:nvSpPr>
          <p:cNvPr id="10" name="object 7"/>
          <p:cNvSpPr/>
          <p:nvPr/>
        </p:nvSpPr>
        <p:spPr>
          <a:xfrm>
            <a:off x="2072494" y="3347969"/>
            <a:ext cx="829310" cy="455930"/>
          </a:xfrm>
          <a:custGeom>
            <a:avLst/>
            <a:gdLst/>
            <a:ahLst/>
            <a:cxnLst/>
            <a:rect l="l" t="t" r="r" b="b"/>
            <a:pathLst>
              <a:path w="829310" h="455930">
                <a:moveTo>
                  <a:pt x="48564" y="69989"/>
                </a:moveTo>
                <a:lnTo>
                  <a:pt x="0" y="0"/>
                </a:lnTo>
                <a:lnTo>
                  <a:pt x="85128" y="3136"/>
                </a:lnTo>
                <a:lnTo>
                  <a:pt x="73674" y="24079"/>
                </a:lnTo>
                <a:lnTo>
                  <a:pt x="51955" y="24079"/>
                </a:lnTo>
                <a:lnTo>
                  <a:pt x="48298" y="30772"/>
                </a:lnTo>
                <a:lnTo>
                  <a:pt x="65013" y="39915"/>
                </a:lnTo>
                <a:lnTo>
                  <a:pt x="48564" y="69989"/>
                </a:lnTo>
                <a:close/>
              </a:path>
              <a:path w="829310" h="455930">
                <a:moveTo>
                  <a:pt x="65013" y="39915"/>
                </a:moveTo>
                <a:lnTo>
                  <a:pt x="48298" y="30772"/>
                </a:lnTo>
                <a:lnTo>
                  <a:pt x="51955" y="24079"/>
                </a:lnTo>
                <a:lnTo>
                  <a:pt x="68672" y="33223"/>
                </a:lnTo>
                <a:lnTo>
                  <a:pt x="65013" y="39915"/>
                </a:lnTo>
                <a:close/>
              </a:path>
              <a:path w="829310" h="455930">
                <a:moveTo>
                  <a:pt x="68672" y="33223"/>
                </a:moveTo>
                <a:lnTo>
                  <a:pt x="51955" y="24079"/>
                </a:lnTo>
                <a:lnTo>
                  <a:pt x="73674" y="24079"/>
                </a:lnTo>
                <a:lnTo>
                  <a:pt x="68672" y="33223"/>
                </a:lnTo>
                <a:close/>
              </a:path>
              <a:path w="829310" h="455930">
                <a:moveTo>
                  <a:pt x="825258" y="455777"/>
                </a:moveTo>
                <a:lnTo>
                  <a:pt x="65013" y="39915"/>
                </a:lnTo>
                <a:lnTo>
                  <a:pt x="68672" y="33223"/>
                </a:lnTo>
                <a:lnTo>
                  <a:pt x="828916" y="449097"/>
                </a:lnTo>
                <a:lnTo>
                  <a:pt x="825258" y="455777"/>
                </a:lnTo>
                <a:close/>
              </a:path>
            </a:pathLst>
          </a:custGeom>
          <a:solidFill>
            <a:srgbClr val="7E8B9C"/>
          </a:solidFill>
          <a:ln>
            <a:solidFill>
              <a:srgbClr val="AE0B2A"/>
            </a:solidFill>
          </a:ln>
        </p:spPr>
        <p:txBody>
          <a:bodyPr wrap="square" lIns="0" tIns="0" rIns="0" bIns="0" rtlCol="0"/>
          <a:lstStyle/>
          <a:p/>
        </p:txBody>
      </p:sp>
      <p:sp>
        <p:nvSpPr>
          <p:cNvPr id="11" name="object 8"/>
          <p:cNvSpPr/>
          <p:nvPr/>
        </p:nvSpPr>
        <p:spPr>
          <a:xfrm>
            <a:off x="2899581" y="4403593"/>
            <a:ext cx="1669414" cy="1046480"/>
          </a:xfrm>
          <a:custGeom>
            <a:avLst/>
            <a:gdLst/>
            <a:ahLst/>
            <a:cxnLst/>
            <a:rect l="l" t="t" r="r" b="b"/>
            <a:pathLst>
              <a:path w="1669414" h="1046479">
                <a:moveTo>
                  <a:pt x="66611" y="1009029"/>
                </a:moveTo>
                <a:lnTo>
                  <a:pt x="62568" y="1002567"/>
                </a:lnTo>
                <a:lnTo>
                  <a:pt x="1664843" y="0"/>
                </a:lnTo>
                <a:lnTo>
                  <a:pt x="1668894" y="6464"/>
                </a:lnTo>
                <a:lnTo>
                  <a:pt x="66611" y="1009029"/>
                </a:lnTo>
                <a:close/>
              </a:path>
              <a:path w="1669414" h="1046479">
                <a:moveTo>
                  <a:pt x="0" y="1046226"/>
                </a:moveTo>
                <a:lnTo>
                  <a:pt x="44386" y="973505"/>
                </a:lnTo>
                <a:lnTo>
                  <a:pt x="62568" y="1002567"/>
                </a:lnTo>
                <a:lnTo>
                  <a:pt x="46418" y="1012672"/>
                </a:lnTo>
                <a:lnTo>
                  <a:pt x="50457" y="1019136"/>
                </a:lnTo>
                <a:lnTo>
                  <a:pt x="72935" y="1019136"/>
                </a:lnTo>
                <a:lnTo>
                  <a:pt x="84797" y="1038098"/>
                </a:lnTo>
                <a:lnTo>
                  <a:pt x="0" y="1046226"/>
                </a:lnTo>
                <a:close/>
              </a:path>
              <a:path w="1669414" h="1046479">
                <a:moveTo>
                  <a:pt x="50457" y="1019136"/>
                </a:moveTo>
                <a:lnTo>
                  <a:pt x="46418" y="1012672"/>
                </a:lnTo>
                <a:lnTo>
                  <a:pt x="62568" y="1002567"/>
                </a:lnTo>
                <a:lnTo>
                  <a:pt x="66611" y="1009029"/>
                </a:lnTo>
                <a:lnTo>
                  <a:pt x="50457" y="1019136"/>
                </a:lnTo>
                <a:close/>
              </a:path>
              <a:path w="1669414" h="1046479">
                <a:moveTo>
                  <a:pt x="72935" y="1019136"/>
                </a:moveTo>
                <a:lnTo>
                  <a:pt x="50457" y="1019136"/>
                </a:lnTo>
                <a:lnTo>
                  <a:pt x="66611" y="1009029"/>
                </a:lnTo>
                <a:lnTo>
                  <a:pt x="72935" y="1019136"/>
                </a:lnTo>
                <a:close/>
              </a:path>
            </a:pathLst>
          </a:custGeom>
          <a:solidFill>
            <a:srgbClr val="7E8B9C"/>
          </a:solidFill>
          <a:ln>
            <a:solidFill>
              <a:srgbClr val="AE0B2A"/>
            </a:solidFill>
          </a:ln>
        </p:spPr>
        <p:txBody>
          <a:bodyPr wrap="square" lIns="0" tIns="0" rIns="0" bIns="0" rtlCol="0"/>
          <a:lstStyle/>
          <a:p/>
        </p:txBody>
      </p:sp>
      <p:sp>
        <p:nvSpPr>
          <p:cNvPr id="12" name="object 9"/>
          <p:cNvSpPr/>
          <p:nvPr/>
        </p:nvSpPr>
        <p:spPr>
          <a:xfrm>
            <a:off x="6547288" y="3609170"/>
            <a:ext cx="1442085" cy="862330"/>
          </a:xfrm>
          <a:custGeom>
            <a:avLst/>
            <a:gdLst/>
            <a:ahLst/>
            <a:cxnLst/>
            <a:rect l="l" t="t" r="r" b="b"/>
            <a:pathLst>
              <a:path w="1442084" h="862329">
                <a:moveTo>
                  <a:pt x="1374554" y="35768"/>
                </a:moveTo>
                <a:lnTo>
                  <a:pt x="1356982" y="6311"/>
                </a:lnTo>
                <a:lnTo>
                  <a:pt x="1441945" y="0"/>
                </a:lnTo>
                <a:lnTo>
                  <a:pt x="1425299" y="26009"/>
                </a:lnTo>
                <a:lnTo>
                  <a:pt x="1390916" y="26009"/>
                </a:lnTo>
                <a:lnTo>
                  <a:pt x="1374554" y="35768"/>
                </a:lnTo>
                <a:close/>
              </a:path>
              <a:path w="1442084" h="862329">
                <a:moveTo>
                  <a:pt x="1378455" y="42307"/>
                </a:moveTo>
                <a:lnTo>
                  <a:pt x="1374554" y="35768"/>
                </a:lnTo>
                <a:lnTo>
                  <a:pt x="1390916" y="26009"/>
                </a:lnTo>
                <a:lnTo>
                  <a:pt x="1394815" y="32550"/>
                </a:lnTo>
                <a:lnTo>
                  <a:pt x="1378455" y="42307"/>
                </a:lnTo>
                <a:close/>
              </a:path>
              <a:path w="1442084" h="862329">
                <a:moveTo>
                  <a:pt x="1396022" y="71754"/>
                </a:moveTo>
                <a:lnTo>
                  <a:pt x="1378455" y="42307"/>
                </a:lnTo>
                <a:lnTo>
                  <a:pt x="1394815" y="32550"/>
                </a:lnTo>
                <a:lnTo>
                  <a:pt x="1390916" y="26009"/>
                </a:lnTo>
                <a:lnTo>
                  <a:pt x="1425299" y="26009"/>
                </a:lnTo>
                <a:lnTo>
                  <a:pt x="1396022" y="71754"/>
                </a:lnTo>
                <a:close/>
              </a:path>
              <a:path w="1442084" h="862329">
                <a:moveTo>
                  <a:pt x="3898" y="862114"/>
                </a:moveTo>
                <a:lnTo>
                  <a:pt x="0" y="855560"/>
                </a:lnTo>
                <a:lnTo>
                  <a:pt x="1374554" y="35768"/>
                </a:lnTo>
                <a:lnTo>
                  <a:pt x="1378455" y="42307"/>
                </a:lnTo>
                <a:lnTo>
                  <a:pt x="3898" y="862114"/>
                </a:lnTo>
                <a:close/>
              </a:path>
            </a:pathLst>
          </a:custGeom>
          <a:solidFill>
            <a:srgbClr val="7E8B9C"/>
          </a:solidFill>
          <a:ln>
            <a:solidFill>
              <a:srgbClr val="AE0B2A"/>
            </a:solidFill>
          </a:ln>
        </p:spPr>
        <p:txBody>
          <a:bodyPr wrap="square" lIns="0" tIns="0" rIns="0" bIns="0" rtlCol="0"/>
          <a:lstStyle/>
          <a:p/>
        </p:txBody>
      </p:sp>
      <p:sp>
        <p:nvSpPr>
          <p:cNvPr id="13" name="object 10"/>
          <p:cNvSpPr txBox="1"/>
          <p:nvPr/>
        </p:nvSpPr>
        <p:spPr>
          <a:xfrm>
            <a:off x="1432731" y="5348316"/>
            <a:ext cx="2666365" cy="783590"/>
          </a:xfrm>
          <a:prstGeom prst="rect">
            <a:avLst/>
          </a:prstGeom>
        </p:spPr>
        <p:txBody>
          <a:bodyPr vert="horz" wrap="square" lIns="0" tIns="97155" rIns="0" bIns="0" rtlCol="0">
            <a:spAutoFit/>
          </a:bodyPr>
          <a:lstStyle/>
          <a:p>
            <a:pPr marL="12700">
              <a:lnSpc>
                <a:spcPct val="100000"/>
              </a:lnSpc>
              <a:spcBef>
                <a:spcPts val="765"/>
              </a:spcBef>
            </a:pPr>
            <a:r>
              <a:rPr sz="1600" b="1" dirty="0">
                <a:latin typeface="微软雅黑" panose="020B0503020204020204" pitchFamily="34" charset="-122"/>
                <a:cs typeface="微软雅黑" panose="020B0503020204020204" pitchFamily="34" charset="-122"/>
              </a:rPr>
              <a:t>元数据和标准化治理维护更</a:t>
            </a:r>
            <a:r>
              <a:rPr sz="1600" b="1" spc="-5" dirty="0">
                <a:latin typeface="微软雅黑" panose="020B0503020204020204" pitchFamily="34" charset="-122"/>
                <a:cs typeface="微软雅黑" panose="020B0503020204020204" pitchFamily="34" charset="-122"/>
              </a:rPr>
              <a:t>新</a:t>
            </a:r>
            <a:endParaRPr sz="1600" dirty="0">
              <a:latin typeface="微软雅黑" panose="020B0503020204020204" pitchFamily="34" charset="-122"/>
              <a:cs typeface="微软雅黑" panose="020B0503020204020204" pitchFamily="34" charset="-122"/>
            </a:endParaRPr>
          </a:p>
          <a:p>
            <a:pPr marL="17145" marR="50165">
              <a:lnSpc>
                <a:spcPct val="100000"/>
              </a:lnSpc>
              <a:spcBef>
                <a:spcPts val="500"/>
              </a:spcBef>
            </a:pPr>
            <a:r>
              <a:rPr sz="1200" dirty="0">
                <a:latin typeface="微软雅黑" panose="020B0503020204020204" pitchFamily="34" charset="-122"/>
                <a:cs typeface="微软雅黑" panose="020B0503020204020204" pitchFamily="34" charset="-122"/>
              </a:rPr>
              <a:t>不断的更新元数据和标准化治理以反映 当前的诉求。</a:t>
            </a:r>
            <a:endParaRPr sz="1200" dirty="0">
              <a:latin typeface="微软雅黑" panose="020B0503020204020204" pitchFamily="34" charset="-122"/>
              <a:cs typeface="微软雅黑" panose="020B0503020204020204" pitchFamily="34" charset="-122"/>
            </a:endParaRPr>
          </a:p>
        </p:txBody>
      </p:sp>
      <p:sp>
        <p:nvSpPr>
          <p:cNvPr id="14" name="object 11"/>
          <p:cNvSpPr txBox="1"/>
          <p:nvPr/>
        </p:nvSpPr>
        <p:spPr>
          <a:xfrm>
            <a:off x="8054181" y="2962585"/>
            <a:ext cx="3552825" cy="1364615"/>
          </a:xfrm>
          <a:prstGeom prst="rect">
            <a:avLst/>
          </a:prstGeom>
        </p:spPr>
        <p:txBody>
          <a:bodyPr vert="horz" wrap="square" lIns="0" tIns="94615" rIns="0" bIns="0" rtlCol="0">
            <a:spAutoFit/>
          </a:bodyPr>
          <a:lstStyle/>
          <a:p>
            <a:pPr marL="12700">
              <a:lnSpc>
                <a:spcPct val="100000"/>
              </a:lnSpc>
              <a:spcBef>
                <a:spcPts val="745"/>
              </a:spcBef>
            </a:pPr>
            <a:r>
              <a:rPr sz="1600" b="1" dirty="0">
                <a:latin typeface="微软雅黑" panose="020B0503020204020204" pitchFamily="34" charset="-122"/>
                <a:cs typeface="微软雅黑" panose="020B0503020204020204" pitchFamily="34" charset="-122"/>
              </a:rPr>
              <a:t>新型数据的自动化治</a:t>
            </a:r>
            <a:r>
              <a:rPr sz="1600" b="1" spc="-5" dirty="0">
                <a:latin typeface="微软雅黑" panose="020B0503020204020204" pitchFamily="34" charset="-122"/>
                <a:cs typeface="微软雅黑" panose="020B0503020204020204" pitchFamily="34" charset="-122"/>
              </a:rPr>
              <a:t>理</a:t>
            </a:r>
            <a:endParaRPr sz="1600" dirty="0">
              <a:latin typeface="微软雅黑" panose="020B0503020204020204" pitchFamily="34" charset="-122"/>
              <a:cs typeface="微软雅黑" panose="020B0503020204020204" pitchFamily="34" charset="-122"/>
            </a:endParaRPr>
          </a:p>
          <a:p>
            <a:pPr marL="187325" marR="5080" indent="-171450" algn="just">
              <a:lnSpc>
                <a:spcPct val="100000"/>
              </a:lnSpc>
              <a:spcBef>
                <a:spcPts val="490"/>
              </a:spcBef>
              <a:buFont typeface="Arial" panose="020B0604020202020204"/>
              <a:buChar char="•"/>
              <a:tabLst>
                <a:tab pos="187325" algn="l"/>
              </a:tabLst>
            </a:pPr>
            <a:r>
              <a:rPr sz="1200" dirty="0">
                <a:latin typeface="微软雅黑" panose="020B0503020204020204" pitchFamily="34" charset="-122"/>
                <a:cs typeface="微软雅黑" panose="020B0503020204020204" pitchFamily="34" charset="-122"/>
              </a:rPr>
              <a:t>超过原先治理范围的数据，需要经历暗数据发现 和分类，数据质量清洗和重新组织数据的全过程；</a:t>
            </a:r>
            <a:endParaRPr sz="1200" dirty="0">
              <a:latin typeface="微软雅黑" panose="020B0503020204020204" pitchFamily="34" charset="-122"/>
              <a:cs typeface="微软雅黑" panose="020B0503020204020204" pitchFamily="34" charset="-122"/>
            </a:endParaRPr>
          </a:p>
          <a:p>
            <a:pPr marL="187325" marR="157480" indent="-171450" algn="just">
              <a:lnSpc>
                <a:spcPct val="100000"/>
              </a:lnSpc>
              <a:spcBef>
                <a:spcPts val="285"/>
              </a:spcBef>
              <a:buFont typeface="Arial" panose="020B0604020202020204"/>
              <a:buChar char="•"/>
              <a:tabLst>
                <a:tab pos="187325" algn="l"/>
              </a:tabLst>
            </a:pPr>
            <a:r>
              <a:rPr sz="1200" dirty="0">
                <a:latin typeface="微软雅黑" panose="020B0503020204020204" pitchFamily="34" charset="-122"/>
                <a:cs typeface="微软雅黑" panose="020B0503020204020204" pitchFamily="34" charset="-122"/>
              </a:rPr>
              <a:t>在生产过程中，实时识别这部分数据，将其引入 数据治理流程，使新类型在产生的初始环节就是 可识别，高质量，可理解和可利用的。</a:t>
            </a:r>
            <a:endParaRPr sz="1200" dirty="0">
              <a:latin typeface="微软雅黑" panose="020B0503020204020204" pitchFamily="34" charset="-122"/>
              <a:cs typeface="微软雅黑" panose="020B0503020204020204" pitchFamily="34" charset="-122"/>
            </a:endParaRPr>
          </a:p>
        </p:txBody>
      </p:sp>
      <p:sp>
        <p:nvSpPr>
          <p:cNvPr id="15" name="object 12"/>
          <p:cNvSpPr txBox="1"/>
          <p:nvPr/>
        </p:nvSpPr>
        <p:spPr>
          <a:xfrm>
            <a:off x="704056" y="2493991"/>
            <a:ext cx="2311400" cy="783590"/>
          </a:xfrm>
          <a:prstGeom prst="rect">
            <a:avLst/>
          </a:prstGeom>
        </p:spPr>
        <p:txBody>
          <a:bodyPr vert="horz" wrap="square" lIns="0" tIns="97155" rIns="0" bIns="0" rtlCol="0">
            <a:spAutoFit/>
          </a:bodyPr>
          <a:lstStyle/>
          <a:p>
            <a:pPr marL="12700">
              <a:lnSpc>
                <a:spcPct val="100000"/>
              </a:lnSpc>
              <a:spcBef>
                <a:spcPts val="765"/>
              </a:spcBef>
            </a:pPr>
            <a:r>
              <a:rPr sz="1600" b="1" dirty="0">
                <a:latin typeface="微软雅黑" panose="020B0503020204020204" pitchFamily="34" charset="-122"/>
                <a:cs typeface="微软雅黑" panose="020B0503020204020204" pitchFamily="34" charset="-122"/>
              </a:rPr>
              <a:t>数据治理工作成果日常</a:t>
            </a:r>
            <a:r>
              <a:rPr sz="1600" b="1" spc="-5" dirty="0">
                <a:latin typeface="微软雅黑" panose="020B0503020204020204" pitchFamily="34" charset="-122"/>
                <a:cs typeface="微软雅黑" panose="020B0503020204020204" pitchFamily="34" charset="-122"/>
              </a:rPr>
              <a:t>化</a:t>
            </a:r>
            <a:endParaRPr sz="1600" dirty="0">
              <a:latin typeface="微软雅黑" panose="020B0503020204020204" pitchFamily="34" charset="-122"/>
              <a:cs typeface="微软雅黑" panose="020B0503020204020204" pitchFamily="34" charset="-122"/>
            </a:endParaRPr>
          </a:p>
          <a:p>
            <a:pPr marL="12700" marR="5080">
              <a:lnSpc>
                <a:spcPct val="100000"/>
              </a:lnSpc>
              <a:spcBef>
                <a:spcPts val="500"/>
              </a:spcBef>
            </a:pPr>
            <a:r>
              <a:rPr sz="1200" dirty="0">
                <a:latin typeface="微软雅黑" panose="020B0503020204020204" pitchFamily="34" charset="-122"/>
                <a:cs typeface="微软雅黑" panose="020B0503020204020204" pitchFamily="34" charset="-122"/>
              </a:rPr>
              <a:t>把数据治理工作利用自动化引擎实 时或者准实时自动化运行。</a:t>
            </a:r>
            <a:endParaRPr sz="1200" dirty="0">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数据治理的延伸：数据管</a:t>
            </a:r>
            <a:r>
              <a:rPr lang="zh-CN" altLang="en-US" spc="-5" dirty="0"/>
              <a:t>理</a:t>
            </a:r>
            <a:endParaRPr lang="zh-CN" altLang="en-US" dirty="0"/>
          </a:p>
        </p:txBody>
      </p:sp>
      <p:sp>
        <p:nvSpPr>
          <p:cNvPr id="7" name="object 3"/>
          <p:cNvSpPr txBox="1"/>
          <p:nvPr/>
        </p:nvSpPr>
        <p:spPr>
          <a:xfrm>
            <a:off x="3921329" y="1089386"/>
            <a:ext cx="3683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软雅黑" panose="020B0503020204020204" pitchFamily="34" charset="-122"/>
                <a:cs typeface="微软雅黑" panose="020B0503020204020204" pitchFamily="34" charset="-122"/>
              </a:rPr>
              <a:t>数据治理的结束是数据管理的开始！</a:t>
            </a:r>
            <a:endParaRPr sz="1800" dirty="0">
              <a:latin typeface="微软雅黑" panose="020B0503020204020204" pitchFamily="34" charset="-122"/>
              <a:cs typeface="微软雅黑" panose="020B0503020204020204" pitchFamily="34" charset="-122"/>
            </a:endParaRPr>
          </a:p>
        </p:txBody>
      </p:sp>
      <p:sp>
        <p:nvSpPr>
          <p:cNvPr id="8" name="object 4"/>
          <p:cNvSpPr/>
          <p:nvPr/>
        </p:nvSpPr>
        <p:spPr>
          <a:xfrm>
            <a:off x="2435645" y="1657914"/>
            <a:ext cx="3152775" cy="979169"/>
          </a:xfrm>
          <a:custGeom>
            <a:avLst/>
            <a:gdLst/>
            <a:ahLst/>
            <a:cxnLst/>
            <a:rect l="l" t="t" r="r" b="b"/>
            <a:pathLst>
              <a:path w="3152775" h="979169">
                <a:moveTo>
                  <a:pt x="3148012" y="978954"/>
                </a:moveTo>
                <a:lnTo>
                  <a:pt x="4762" y="978954"/>
                </a:lnTo>
                <a:lnTo>
                  <a:pt x="0" y="974191"/>
                </a:lnTo>
                <a:lnTo>
                  <a:pt x="0" y="4762"/>
                </a:lnTo>
                <a:lnTo>
                  <a:pt x="4762" y="0"/>
                </a:lnTo>
                <a:lnTo>
                  <a:pt x="3148012" y="0"/>
                </a:lnTo>
                <a:lnTo>
                  <a:pt x="3152775" y="4762"/>
                </a:lnTo>
                <a:lnTo>
                  <a:pt x="9525" y="4762"/>
                </a:lnTo>
                <a:lnTo>
                  <a:pt x="4762" y="9524"/>
                </a:lnTo>
                <a:lnTo>
                  <a:pt x="9525" y="9524"/>
                </a:lnTo>
                <a:lnTo>
                  <a:pt x="9525" y="969429"/>
                </a:lnTo>
                <a:lnTo>
                  <a:pt x="4762" y="969429"/>
                </a:lnTo>
                <a:lnTo>
                  <a:pt x="9525" y="974191"/>
                </a:lnTo>
                <a:lnTo>
                  <a:pt x="3152775" y="974191"/>
                </a:lnTo>
                <a:lnTo>
                  <a:pt x="3148012" y="978954"/>
                </a:lnTo>
                <a:close/>
              </a:path>
              <a:path w="3152775" h="979169">
                <a:moveTo>
                  <a:pt x="9525" y="9524"/>
                </a:moveTo>
                <a:lnTo>
                  <a:pt x="4762" y="9524"/>
                </a:lnTo>
                <a:lnTo>
                  <a:pt x="9525" y="4762"/>
                </a:lnTo>
                <a:lnTo>
                  <a:pt x="9525" y="9524"/>
                </a:lnTo>
                <a:close/>
              </a:path>
              <a:path w="3152775" h="979169">
                <a:moveTo>
                  <a:pt x="3143250" y="9524"/>
                </a:moveTo>
                <a:lnTo>
                  <a:pt x="9525" y="9524"/>
                </a:lnTo>
                <a:lnTo>
                  <a:pt x="9525" y="4762"/>
                </a:lnTo>
                <a:lnTo>
                  <a:pt x="3143250" y="4762"/>
                </a:lnTo>
                <a:lnTo>
                  <a:pt x="3143250" y="9524"/>
                </a:lnTo>
                <a:close/>
              </a:path>
              <a:path w="3152775" h="979169">
                <a:moveTo>
                  <a:pt x="3143250" y="974191"/>
                </a:moveTo>
                <a:lnTo>
                  <a:pt x="3143250" y="4762"/>
                </a:lnTo>
                <a:lnTo>
                  <a:pt x="3148012" y="9524"/>
                </a:lnTo>
                <a:lnTo>
                  <a:pt x="3152775" y="9524"/>
                </a:lnTo>
                <a:lnTo>
                  <a:pt x="3152775" y="969429"/>
                </a:lnTo>
                <a:lnTo>
                  <a:pt x="3148012" y="969429"/>
                </a:lnTo>
                <a:lnTo>
                  <a:pt x="3143250" y="974191"/>
                </a:lnTo>
                <a:close/>
              </a:path>
              <a:path w="3152775" h="979169">
                <a:moveTo>
                  <a:pt x="3152775" y="9524"/>
                </a:moveTo>
                <a:lnTo>
                  <a:pt x="3148012" y="9524"/>
                </a:lnTo>
                <a:lnTo>
                  <a:pt x="3143250" y="4762"/>
                </a:lnTo>
                <a:lnTo>
                  <a:pt x="3152775" y="4762"/>
                </a:lnTo>
                <a:lnTo>
                  <a:pt x="3152775" y="9524"/>
                </a:lnTo>
                <a:close/>
              </a:path>
              <a:path w="3152775" h="979169">
                <a:moveTo>
                  <a:pt x="9525" y="974191"/>
                </a:moveTo>
                <a:lnTo>
                  <a:pt x="4762" y="969429"/>
                </a:lnTo>
                <a:lnTo>
                  <a:pt x="9525" y="969429"/>
                </a:lnTo>
                <a:lnTo>
                  <a:pt x="9525" y="974191"/>
                </a:lnTo>
                <a:close/>
              </a:path>
              <a:path w="3152775" h="979169">
                <a:moveTo>
                  <a:pt x="3143250" y="974191"/>
                </a:moveTo>
                <a:lnTo>
                  <a:pt x="9525" y="974191"/>
                </a:lnTo>
                <a:lnTo>
                  <a:pt x="9525" y="969429"/>
                </a:lnTo>
                <a:lnTo>
                  <a:pt x="3143250" y="969429"/>
                </a:lnTo>
                <a:lnTo>
                  <a:pt x="3143250" y="974191"/>
                </a:lnTo>
                <a:close/>
              </a:path>
              <a:path w="3152775" h="979169">
                <a:moveTo>
                  <a:pt x="3152775" y="974191"/>
                </a:moveTo>
                <a:lnTo>
                  <a:pt x="3143250" y="974191"/>
                </a:lnTo>
                <a:lnTo>
                  <a:pt x="3148012" y="969429"/>
                </a:lnTo>
                <a:lnTo>
                  <a:pt x="3152775" y="969429"/>
                </a:lnTo>
                <a:lnTo>
                  <a:pt x="3152775" y="974191"/>
                </a:lnTo>
                <a:close/>
              </a:path>
            </a:pathLst>
          </a:custGeom>
          <a:solidFill>
            <a:srgbClr val="ACB9C9"/>
          </a:solidFill>
        </p:spPr>
        <p:txBody>
          <a:bodyPr wrap="square" lIns="0" tIns="0" rIns="0" bIns="0" rtlCol="0"/>
          <a:lstStyle/>
          <a:p/>
        </p:txBody>
      </p:sp>
      <p:sp>
        <p:nvSpPr>
          <p:cNvPr id="9" name="object 5"/>
          <p:cNvSpPr/>
          <p:nvPr/>
        </p:nvSpPr>
        <p:spPr>
          <a:xfrm>
            <a:off x="7096545" y="1657914"/>
            <a:ext cx="3152775" cy="979169"/>
          </a:xfrm>
          <a:custGeom>
            <a:avLst/>
            <a:gdLst/>
            <a:ahLst/>
            <a:cxnLst/>
            <a:rect l="l" t="t" r="r" b="b"/>
            <a:pathLst>
              <a:path w="3152775" h="979169">
                <a:moveTo>
                  <a:pt x="3148012" y="978954"/>
                </a:moveTo>
                <a:lnTo>
                  <a:pt x="4762" y="978954"/>
                </a:lnTo>
                <a:lnTo>
                  <a:pt x="0" y="974191"/>
                </a:lnTo>
                <a:lnTo>
                  <a:pt x="0" y="4762"/>
                </a:lnTo>
                <a:lnTo>
                  <a:pt x="4762" y="0"/>
                </a:lnTo>
                <a:lnTo>
                  <a:pt x="3148012" y="0"/>
                </a:lnTo>
                <a:lnTo>
                  <a:pt x="3152775" y="4762"/>
                </a:lnTo>
                <a:lnTo>
                  <a:pt x="9525" y="4762"/>
                </a:lnTo>
                <a:lnTo>
                  <a:pt x="4762" y="9524"/>
                </a:lnTo>
                <a:lnTo>
                  <a:pt x="9525" y="9524"/>
                </a:lnTo>
                <a:lnTo>
                  <a:pt x="9525" y="969429"/>
                </a:lnTo>
                <a:lnTo>
                  <a:pt x="4762" y="969429"/>
                </a:lnTo>
                <a:lnTo>
                  <a:pt x="9525" y="974191"/>
                </a:lnTo>
                <a:lnTo>
                  <a:pt x="3152775" y="974191"/>
                </a:lnTo>
                <a:lnTo>
                  <a:pt x="3148012" y="978954"/>
                </a:lnTo>
                <a:close/>
              </a:path>
              <a:path w="3152775" h="979169">
                <a:moveTo>
                  <a:pt x="9525" y="9524"/>
                </a:moveTo>
                <a:lnTo>
                  <a:pt x="4762" y="9524"/>
                </a:lnTo>
                <a:lnTo>
                  <a:pt x="9525" y="4762"/>
                </a:lnTo>
                <a:lnTo>
                  <a:pt x="9525" y="9524"/>
                </a:lnTo>
                <a:close/>
              </a:path>
              <a:path w="3152775" h="979169">
                <a:moveTo>
                  <a:pt x="3143250" y="9524"/>
                </a:moveTo>
                <a:lnTo>
                  <a:pt x="9525" y="9524"/>
                </a:lnTo>
                <a:lnTo>
                  <a:pt x="9525" y="4762"/>
                </a:lnTo>
                <a:lnTo>
                  <a:pt x="3143250" y="4762"/>
                </a:lnTo>
                <a:lnTo>
                  <a:pt x="3143250" y="9524"/>
                </a:lnTo>
                <a:close/>
              </a:path>
              <a:path w="3152775" h="979169">
                <a:moveTo>
                  <a:pt x="3143250" y="974191"/>
                </a:moveTo>
                <a:lnTo>
                  <a:pt x="3143250" y="4762"/>
                </a:lnTo>
                <a:lnTo>
                  <a:pt x="3148012" y="9524"/>
                </a:lnTo>
                <a:lnTo>
                  <a:pt x="3152775" y="9524"/>
                </a:lnTo>
                <a:lnTo>
                  <a:pt x="3152775" y="969429"/>
                </a:lnTo>
                <a:lnTo>
                  <a:pt x="3148012" y="969429"/>
                </a:lnTo>
                <a:lnTo>
                  <a:pt x="3143250" y="974191"/>
                </a:lnTo>
                <a:close/>
              </a:path>
              <a:path w="3152775" h="979169">
                <a:moveTo>
                  <a:pt x="3152775" y="9524"/>
                </a:moveTo>
                <a:lnTo>
                  <a:pt x="3148012" y="9524"/>
                </a:lnTo>
                <a:lnTo>
                  <a:pt x="3143250" y="4762"/>
                </a:lnTo>
                <a:lnTo>
                  <a:pt x="3152775" y="4762"/>
                </a:lnTo>
                <a:lnTo>
                  <a:pt x="3152775" y="9524"/>
                </a:lnTo>
                <a:close/>
              </a:path>
              <a:path w="3152775" h="979169">
                <a:moveTo>
                  <a:pt x="9525" y="974191"/>
                </a:moveTo>
                <a:lnTo>
                  <a:pt x="4762" y="969429"/>
                </a:lnTo>
                <a:lnTo>
                  <a:pt x="9525" y="969429"/>
                </a:lnTo>
                <a:lnTo>
                  <a:pt x="9525" y="974191"/>
                </a:lnTo>
                <a:close/>
              </a:path>
              <a:path w="3152775" h="979169">
                <a:moveTo>
                  <a:pt x="3143250" y="974191"/>
                </a:moveTo>
                <a:lnTo>
                  <a:pt x="9525" y="974191"/>
                </a:lnTo>
                <a:lnTo>
                  <a:pt x="9525" y="969429"/>
                </a:lnTo>
                <a:lnTo>
                  <a:pt x="3143250" y="969429"/>
                </a:lnTo>
                <a:lnTo>
                  <a:pt x="3143250" y="974191"/>
                </a:lnTo>
                <a:close/>
              </a:path>
              <a:path w="3152775" h="979169">
                <a:moveTo>
                  <a:pt x="3152775" y="974191"/>
                </a:moveTo>
                <a:lnTo>
                  <a:pt x="3143250" y="974191"/>
                </a:lnTo>
                <a:lnTo>
                  <a:pt x="3148012" y="969429"/>
                </a:lnTo>
                <a:lnTo>
                  <a:pt x="3152775" y="969429"/>
                </a:lnTo>
                <a:lnTo>
                  <a:pt x="3152775" y="974191"/>
                </a:lnTo>
                <a:close/>
              </a:path>
            </a:pathLst>
          </a:custGeom>
          <a:solidFill>
            <a:srgbClr val="ACB9C9"/>
          </a:solidFill>
        </p:spPr>
        <p:txBody>
          <a:bodyPr wrap="square" lIns="0" tIns="0" rIns="0" bIns="0" rtlCol="0"/>
          <a:lstStyle/>
          <a:p/>
        </p:txBody>
      </p:sp>
      <p:sp>
        <p:nvSpPr>
          <p:cNvPr id="10" name="object 6"/>
          <p:cNvSpPr/>
          <p:nvPr/>
        </p:nvSpPr>
        <p:spPr>
          <a:xfrm>
            <a:off x="2435645" y="2957073"/>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1" name="object 7"/>
          <p:cNvSpPr/>
          <p:nvPr/>
        </p:nvSpPr>
        <p:spPr>
          <a:xfrm>
            <a:off x="7096545" y="2957073"/>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2" name="object 8"/>
          <p:cNvSpPr/>
          <p:nvPr/>
        </p:nvSpPr>
        <p:spPr>
          <a:xfrm>
            <a:off x="2435645" y="4257757"/>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3" name="object 9"/>
          <p:cNvSpPr/>
          <p:nvPr/>
        </p:nvSpPr>
        <p:spPr>
          <a:xfrm>
            <a:off x="7096545" y="4257757"/>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4" name="object 10"/>
          <p:cNvSpPr/>
          <p:nvPr/>
        </p:nvSpPr>
        <p:spPr>
          <a:xfrm>
            <a:off x="2435645" y="5558427"/>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5" name="object 11"/>
          <p:cNvSpPr/>
          <p:nvPr/>
        </p:nvSpPr>
        <p:spPr>
          <a:xfrm>
            <a:off x="7096545" y="5558427"/>
            <a:ext cx="3152775" cy="981075"/>
          </a:xfrm>
          <a:custGeom>
            <a:avLst/>
            <a:gdLst/>
            <a:ahLst/>
            <a:cxnLst/>
            <a:rect l="l" t="t" r="r" b="b"/>
            <a:pathLst>
              <a:path w="3152775" h="981075">
                <a:moveTo>
                  <a:pt x="3148012" y="980478"/>
                </a:moveTo>
                <a:lnTo>
                  <a:pt x="4762" y="980478"/>
                </a:lnTo>
                <a:lnTo>
                  <a:pt x="0" y="975715"/>
                </a:lnTo>
                <a:lnTo>
                  <a:pt x="0" y="4762"/>
                </a:lnTo>
                <a:lnTo>
                  <a:pt x="4762" y="0"/>
                </a:lnTo>
                <a:lnTo>
                  <a:pt x="3148012" y="0"/>
                </a:lnTo>
                <a:lnTo>
                  <a:pt x="3152775" y="4762"/>
                </a:lnTo>
                <a:lnTo>
                  <a:pt x="9525" y="4762"/>
                </a:lnTo>
                <a:lnTo>
                  <a:pt x="4762" y="9525"/>
                </a:lnTo>
                <a:lnTo>
                  <a:pt x="9525" y="9525"/>
                </a:lnTo>
                <a:lnTo>
                  <a:pt x="9525" y="970953"/>
                </a:lnTo>
                <a:lnTo>
                  <a:pt x="4762" y="970953"/>
                </a:lnTo>
                <a:lnTo>
                  <a:pt x="9525" y="975715"/>
                </a:lnTo>
                <a:lnTo>
                  <a:pt x="3152775" y="975715"/>
                </a:lnTo>
                <a:lnTo>
                  <a:pt x="3148012" y="980478"/>
                </a:lnTo>
                <a:close/>
              </a:path>
              <a:path w="3152775" h="981075">
                <a:moveTo>
                  <a:pt x="9525" y="9525"/>
                </a:moveTo>
                <a:lnTo>
                  <a:pt x="4762" y="9525"/>
                </a:lnTo>
                <a:lnTo>
                  <a:pt x="9525" y="4762"/>
                </a:lnTo>
                <a:lnTo>
                  <a:pt x="9525" y="9525"/>
                </a:lnTo>
                <a:close/>
              </a:path>
              <a:path w="3152775" h="981075">
                <a:moveTo>
                  <a:pt x="3143250" y="9525"/>
                </a:moveTo>
                <a:lnTo>
                  <a:pt x="9525" y="9525"/>
                </a:lnTo>
                <a:lnTo>
                  <a:pt x="9525" y="4762"/>
                </a:lnTo>
                <a:lnTo>
                  <a:pt x="3143250" y="4762"/>
                </a:lnTo>
                <a:lnTo>
                  <a:pt x="3143250" y="9525"/>
                </a:lnTo>
                <a:close/>
              </a:path>
              <a:path w="3152775" h="981075">
                <a:moveTo>
                  <a:pt x="3143250" y="975715"/>
                </a:moveTo>
                <a:lnTo>
                  <a:pt x="3143250" y="4762"/>
                </a:lnTo>
                <a:lnTo>
                  <a:pt x="3148012" y="9525"/>
                </a:lnTo>
                <a:lnTo>
                  <a:pt x="3152775" y="9525"/>
                </a:lnTo>
                <a:lnTo>
                  <a:pt x="3152775" y="970953"/>
                </a:lnTo>
                <a:lnTo>
                  <a:pt x="3148012" y="970953"/>
                </a:lnTo>
                <a:lnTo>
                  <a:pt x="3143250" y="975715"/>
                </a:lnTo>
                <a:close/>
              </a:path>
              <a:path w="3152775" h="981075">
                <a:moveTo>
                  <a:pt x="3152775" y="9525"/>
                </a:moveTo>
                <a:lnTo>
                  <a:pt x="3148012" y="9525"/>
                </a:lnTo>
                <a:lnTo>
                  <a:pt x="3143250" y="4762"/>
                </a:lnTo>
                <a:lnTo>
                  <a:pt x="3152775" y="4762"/>
                </a:lnTo>
                <a:lnTo>
                  <a:pt x="3152775" y="9525"/>
                </a:lnTo>
                <a:close/>
              </a:path>
              <a:path w="3152775" h="981075">
                <a:moveTo>
                  <a:pt x="9525" y="975715"/>
                </a:moveTo>
                <a:lnTo>
                  <a:pt x="4762" y="970953"/>
                </a:lnTo>
                <a:lnTo>
                  <a:pt x="9525" y="970953"/>
                </a:lnTo>
                <a:lnTo>
                  <a:pt x="9525" y="975715"/>
                </a:lnTo>
                <a:close/>
              </a:path>
              <a:path w="3152775" h="981075">
                <a:moveTo>
                  <a:pt x="3143250" y="975715"/>
                </a:moveTo>
                <a:lnTo>
                  <a:pt x="9525" y="975715"/>
                </a:lnTo>
                <a:lnTo>
                  <a:pt x="9525" y="970953"/>
                </a:lnTo>
                <a:lnTo>
                  <a:pt x="3143250" y="970953"/>
                </a:lnTo>
                <a:lnTo>
                  <a:pt x="3143250" y="975715"/>
                </a:lnTo>
                <a:close/>
              </a:path>
              <a:path w="3152775" h="981075">
                <a:moveTo>
                  <a:pt x="3152775" y="975715"/>
                </a:moveTo>
                <a:lnTo>
                  <a:pt x="3143250" y="975715"/>
                </a:lnTo>
                <a:lnTo>
                  <a:pt x="3148012" y="970953"/>
                </a:lnTo>
                <a:lnTo>
                  <a:pt x="3152775" y="970953"/>
                </a:lnTo>
                <a:lnTo>
                  <a:pt x="3152775" y="975715"/>
                </a:lnTo>
                <a:close/>
              </a:path>
            </a:pathLst>
          </a:custGeom>
          <a:solidFill>
            <a:srgbClr val="ACB9C9"/>
          </a:solidFill>
        </p:spPr>
        <p:txBody>
          <a:bodyPr wrap="square" lIns="0" tIns="0" rIns="0" bIns="0" rtlCol="0"/>
          <a:lstStyle/>
          <a:p/>
        </p:txBody>
      </p:sp>
      <p:sp>
        <p:nvSpPr>
          <p:cNvPr id="16" name="object 12"/>
          <p:cNvSpPr/>
          <p:nvPr/>
        </p:nvSpPr>
        <p:spPr>
          <a:xfrm>
            <a:off x="1527696" y="1565433"/>
            <a:ext cx="1217930" cy="1163955"/>
          </a:xfrm>
          <a:custGeom>
            <a:avLst/>
            <a:gdLst/>
            <a:ahLst/>
            <a:cxnLst/>
            <a:rect l="l" t="t" r="r" b="b"/>
            <a:pathLst>
              <a:path w="1217930" h="1163955">
                <a:moveTo>
                  <a:pt x="608711" y="1163929"/>
                </a:moveTo>
                <a:lnTo>
                  <a:pt x="558779" y="1162000"/>
                </a:lnTo>
                <a:lnTo>
                  <a:pt x="509959" y="1156312"/>
                </a:lnTo>
                <a:lnTo>
                  <a:pt x="462408" y="1147014"/>
                </a:lnTo>
                <a:lnTo>
                  <a:pt x="416282" y="1134257"/>
                </a:lnTo>
                <a:lnTo>
                  <a:pt x="371737" y="1118190"/>
                </a:lnTo>
                <a:lnTo>
                  <a:pt x="328931" y="1098961"/>
                </a:lnTo>
                <a:lnTo>
                  <a:pt x="288021" y="1076721"/>
                </a:lnTo>
                <a:lnTo>
                  <a:pt x="249163" y="1051620"/>
                </a:lnTo>
                <a:lnTo>
                  <a:pt x="212513" y="1023806"/>
                </a:lnTo>
                <a:lnTo>
                  <a:pt x="178230" y="993428"/>
                </a:lnTo>
                <a:lnTo>
                  <a:pt x="146469" y="960638"/>
                </a:lnTo>
                <a:lnTo>
                  <a:pt x="117387" y="925583"/>
                </a:lnTo>
                <a:lnTo>
                  <a:pt x="91141" y="888414"/>
                </a:lnTo>
                <a:lnTo>
                  <a:pt x="67888" y="849281"/>
                </a:lnTo>
                <a:lnTo>
                  <a:pt x="47785" y="808331"/>
                </a:lnTo>
                <a:lnTo>
                  <a:pt x="30988" y="765716"/>
                </a:lnTo>
                <a:lnTo>
                  <a:pt x="17654" y="721584"/>
                </a:lnTo>
                <a:lnTo>
                  <a:pt x="7940" y="676085"/>
                </a:lnTo>
                <a:lnTo>
                  <a:pt x="2003" y="629368"/>
                </a:lnTo>
                <a:lnTo>
                  <a:pt x="0" y="581583"/>
                </a:lnTo>
                <a:lnTo>
                  <a:pt x="2003" y="533907"/>
                </a:lnTo>
                <a:lnTo>
                  <a:pt x="7940" y="487289"/>
                </a:lnTo>
                <a:lnTo>
                  <a:pt x="17654" y="441877"/>
                </a:lnTo>
                <a:lnTo>
                  <a:pt x="30988" y="397823"/>
                </a:lnTo>
                <a:lnTo>
                  <a:pt x="47785" y="355276"/>
                </a:lnTo>
                <a:lnTo>
                  <a:pt x="67888" y="314387"/>
                </a:lnTo>
                <a:lnTo>
                  <a:pt x="91141" y="275305"/>
                </a:lnTo>
                <a:lnTo>
                  <a:pt x="117387" y="238181"/>
                </a:lnTo>
                <a:lnTo>
                  <a:pt x="146469" y="203164"/>
                </a:lnTo>
                <a:lnTo>
                  <a:pt x="178230" y="170405"/>
                </a:lnTo>
                <a:lnTo>
                  <a:pt x="212513" y="140054"/>
                </a:lnTo>
                <a:lnTo>
                  <a:pt x="249163" y="112260"/>
                </a:lnTo>
                <a:lnTo>
                  <a:pt x="288021" y="87175"/>
                </a:lnTo>
                <a:lnTo>
                  <a:pt x="328931" y="64947"/>
                </a:lnTo>
                <a:lnTo>
                  <a:pt x="371737" y="45727"/>
                </a:lnTo>
                <a:lnTo>
                  <a:pt x="416282" y="29665"/>
                </a:lnTo>
                <a:lnTo>
                  <a:pt x="462408" y="16912"/>
                </a:lnTo>
                <a:lnTo>
                  <a:pt x="509959" y="7616"/>
                </a:lnTo>
                <a:lnTo>
                  <a:pt x="558779" y="1929"/>
                </a:lnTo>
                <a:lnTo>
                  <a:pt x="608711" y="0"/>
                </a:lnTo>
                <a:lnTo>
                  <a:pt x="658642" y="1929"/>
                </a:lnTo>
                <a:lnTo>
                  <a:pt x="707461" y="7616"/>
                </a:lnTo>
                <a:lnTo>
                  <a:pt x="755013" y="16913"/>
                </a:lnTo>
                <a:lnTo>
                  <a:pt x="801139" y="29668"/>
                </a:lnTo>
                <a:lnTo>
                  <a:pt x="845684" y="45733"/>
                </a:lnTo>
                <a:lnTo>
                  <a:pt x="888490" y="64957"/>
                </a:lnTo>
                <a:lnTo>
                  <a:pt x="929401" y="87191"/>
                </a:lnTo>
                <a:lnTo>
                  <a:pt x="968261" y="112285"/>
                </a:lnTo>
                <a:lnTo>
                  <a:pt x="1004912" y="140088"/>
                </a:lnTo>
                <a:lnTo>
                  <a:pt x="1039198" y="170453"/>
                </a:lnTo>
                <a:lnTo>
                  <a:pt x="1070962" y="203227"/>
                </a:lnTo>
                <a:lnTo>
                  <a:pt x="1100048" y="238263"/>
                </a:lnTo>
                <a:lnTo>
                  <a:pt x="1126299" y="275409"/>
                </a:lnTo>
                <a:lnTo>
                  <a:pt x="1149558" y="314517"/>
                </a:lnTo>
                <a:lnTo>
                  <a:pt x="1169668" y="355437"/>
                </a:lnTo>
                <a:lnTo>
                  <a:pt x="1186474" y="398018"/>
                </a:lnTo>
                <a:lnTo>
                  <a:pt x="1199817" y="442111"/>
                </a:lnTo>
                <a:lnTo>
                  <a:pt x="1209542" y="487566"/>
                </a:lnTo>
                <a:lnTo>
                  <a:pt x="1215492" y="534234"/>
                </a:lnTo>
                <a:lnTo>
                  <a:pt x="1217510" y="581964"/>
                </a:lnTo>
                <a:lnTo>
                  <a:pt x="1215492" y="629695"/>
                </a:lnTo>
                <a:lnTo>
                  <a:pt x="1209542" y="676362"/>
                </a:lnTo>
                <a:lnTo>
                  <a:pt x="1199817" y="721818"/>
                </a:lnTo>
                <a:lnTo>
                  <a:pt x="1186474" y="765911"/>
                </a:lnTo>
                <a:lnTo>
                  <a:pt x="1169668" y="808492"/>
                </a:lnTo>
                <a:lnTo>
                  <a:pt x="1149558" y="849411"/>
                </a:lnTo>
                <a:lnTo>
                  <a:pt x="1126299" y="888519"/>
                </a:lnTo>
                <a:lnTo>
                  <a:pt x="1100048" y="925666"/>
                </a:lnTo>
                <a:lnTo>
                  <a:pt x="1070962" y="960701"/>
                </a:lnTo>
                <a:lnTo>
                  <a:pt x="1039198" y="993476"/>
                </a:lnTo>
                <a:lnTo>
                  <a:pt x="1004912" y="1023840"/>
                </a:lnTo>
                <a:lnTo>
                  <a:pt x="968261" y="1051644"/>
                </a:lnTo>
                <a:lnTo>
                  <a:pt x="929401" y="1076738"/>
                </a:lnTo>
                <a:lnTo>
                  <a:pt x="888490" y="1098971"/>
                </a:lnTo>
                <a:lnTo>
                  <a:pt x="845684" y="1118196"/>
                </a:lnTo>
                <a:lnTo>
                  <a:pt x="801139" y="1134260"/>
                </a:lnTo>
                <a:lnTo>
                  <a:pt x="755013" y="1147016"/>
                </a:lnTo>
                <a:lnTo>
                  <a:pt x="707461" y="1156312"/>
                </a:lnTo>
                <a:lnTo>
                  <a:pt x="658642" y="1162000"/>
                </a:lnTo>
                <a:lnTo>
                  <a:pt x="608711" y="1163929"/>
                </a:lnTo>
                <a:close/>
              </a:path>
            </a:pathLst>
          </a:custGeom>
          <a:solidFill>
            <a:srgbClr val="AE0B2A"/>
          </a:solidFill>
        </p:spPr>
        <p:txBody>
          <a:bodyPr wrap="square" lIns="0" tIns="0" rIns="0" bIns="0" rtlCol="0"/>
          <a:lstStyle/>
          <a:p/>
        </p:txBody>
      </p:sp>
      <p:sp>
        <p:nvSpPr>
          <p:cNvPr id="17" name="object 13"/>
          <p:cNvSpPr/>
          <p:nvPr/>
        </p:nvSpPr>
        <p:spPr>
          <a:xfrm>
            <a:off x="1865732" y="1904281"/>
            <a:ext cx="541655" cy="485140"/>
          </a:xfrm>
          <a:custGeom>
            <a:avLst/>
            <a:gdLst/>
            <a:ahLst/>
            <a:cxnLst/>
            <a:rect l="l" t="t" r="r" b="b"/>
            <a:pathLst>
              <a:path w="541655" h="485139">
                <a:moveTo>
                  <a:pt x="541337" y="141376"/>
                </a:moveTo>
                <a:lnTo>
                  <a:pt x="0" y="141376"/>
                </a:lnTo>
                <a:lnTo>
                  <a:pt x="0" y="107708"/>
                </a:lnTo>
                <a:lnTo>
                  <a:pt x="267157" y="0"/>
                </a:lnTo>
                <a:lnTo>
                  <a:pt x="541337" y="107708"/>
                </a:lnTo>
                <a:lnTo>
                  <a:pt x="541337" y="141376"/>
                </a:lnTo>
                <a:close/>
              </a:path>
              <a:path w="541655" h="485139">
                <a:moveTo>
                  <a:pt x="492125" y="154838"/>
                </a:moveTo>
                <a:lnTo>
                  <a:pt x="42189" y="154838"/>
                </a:lnTo>
                <a:lnTo>
                  <a:pt x="35153" y="148107"/>
                </a:lnTo>
                <a:lnTo>
                  <a:pt x="35153" y="141376"/>
                </a:lnTo>
                <a:lnTo>
                  <a:pt x="506183" y="141376"/>
                </a:lnTo>
                <a:lnTo>
                  <a:pt x="506183" y="148107"/>
                </a:lnTo>
                <a:lnTo>
                  <a:pt x="492125" y="154838"/>
                </a:lnTo>
                <a:close/>
              </a:path>
              <a:path w="541655" h="485139">
                <a:moveTo>
                  <a:pt x="541337" y="484708"/>
                </a:moveTo>
                <a:lnTo>
                  <a:pt x="0" y="484708"/>
                </a:lnTo>
                <a:lnTo>
                  <a:pt x="0" y="444322"/>
                </a:lnTo>
                <a:lnTo>
                  <a:pt x="7035" y="437591"/>
                </a:lnTo>
                <a:lnTo>
                  <a:pt x="534314" y="437591"/>
                </a:lnTo>
                <a:lnTo>
                  <a:pt x="541337" y="444322"/>
                </a:lnTo>
                <a:lnTo>
                  <a:pt x="541337" y="484708"/>
                </a:lnTo>
                <a:close/>
              </a:path>
              <a:path w="541655" h="485139">
                <a:moveTo>
                  <a:pt x="140614" y="383730"/>
                </a:moveTo>
                <a:lnTo>
                  <a:pt x="70307" y="383730"/>
                </a:lnTo>
                <a:lnTo>
                  <a:pt x="70307" y="175031"/>
                </a:lnTo>
                <a:lnTo>
                  <a:pt x="140614" y="175031"/>
                </a:lnTo>
                <a:lnTo>
                  <a:pt x="140614" y="383730"/>
                </a:lnTo>
                <a:close/>
              </a:path>
              <a:path w="541655" h="485139">
                <a:moveTo>
                  <a:pt x="253098" y="383730"/>
                </a:moveTo>
                <a:lnTo>
                  <a:pt x="175768" y="383730"/>
                </a:lnTo>
                <a:lnTo>
                  <a:pt x="175768" y="175031"/>
                </a:lnTo>
                <a:lnTo>
                  <a:pt x="253098" y="175031"/>
                </a:lnTo>
                <a:lnTo>
                  <a:pt x="253098" y="383730"/>
                </a:lnTo>
                <a:close/>
              </a:path>
              <a:path w="541655" h="485139">
                <a:moveTo>
                  <a:pt x="358546" y="383730"/>
                </a:moveTo>
                <a:lnTo>
                  <a:pt x="288251" y="383730"/>
                </a:lnTo>
                <a:lnTo>
                  <a:pt x="288251" y="175031"/>
                </a:lnTo>
                <a:lnTo>
                  <a:pt x="358546" y="175031"/>
                </a:lnTo>
                <a:lnTo>
                  <a:pt x="358546" y="383730"/>
                </a:lnTo>
                <a:close/>
              </a:path>
              <a:path w="541655" h="485139">
                <a:moveTo>
                  <a:pt x="471043" y="383730"/>
                </a:moveTo>
                <a:lnTo>
                  <a:pt x="393700" y="383730"/>
                </a:lnTo>
                <a:lnTo>
                  <a:pt x="393700" y="175031"/>
                </a:lnTo>
                <a:lnTo>
                  <a:pt x="471043" y="175031"/>
                </a:lnTo>
                <a:lnTo>
                  <a:pt x="471043" y="383730"/>
                </a:lnTo>
                <a:close/>
              </a:path>
              <a:path w="541655" h="485139">
                <a:moveTo>
                  <a:pt x="506183" y="417385"/>
                </a:moveTo>
                <a:lnTo>
                  <a:pt x="35153" y="417385"/>
                </a:lnTo>
                <a:lnTo>
                  <a:pt x="35153" y="390461"/>
                </a:lnTo>
                <a:lnTo>
                  <a:pt x="42189" y="383730"/>
                </a:lnTo>
                <a:lnTo>
                  <a:pt x="492125" y="383730"/>
                </a:lnTo>
                <a:lnTo>
                  <a:pt x="506183" y="390461"/>
                </a:lnTo>
                <a:lnTo>
                  <a:pt x="506183" y="417385"/>
                </a:lnTo>
                <a:close/>
              </a:path>
            </a:pathLst>
          </a:custGeom>
          <a:solidFill>
            <a:srgbClr val="FFFFFF"/>
          </a:solidFill>
        </p:spPr>
        <p:txBody>
          <a:bodyPr wrap="square" lIns="0" tIns="0" rIns="0" bIns="0" rtlCol="0"/>
          <a:lstStyle/>
          <a:p/>
        </p:txBody>
      </p:sp>
      <p:sp>
        <p:nvSpPr>
          <p:cNvPr id="18" name="object 14"/>
          <p:cNvSpPr/>
          <p:nvPr/>
        </p:nvSpPr>
        <p:spPr>
          <a:xfrm>
            <a:off x="1527696" y="2864592"/>
            <a:ext cx="1217930" cy="1165860"/>
          </a:xfrm>
          <a:custGeom>
            <a:avLst/>
            <a:gdLst/>
            <a:ahLst/>
            <a:cxnLst/>
            <a:rect l="l" t="t" r="r" b="b"/>
            <a:pathLst>
              <a:path w="1217930" h="1165860">
                <a:moveTo>
                  <a:pt x="608711" y="1165440"/>
                </a:moveTo>
                <a:lnTo>
                  <a:pt x="558779" y="1163509"/>
                </a:lnTo>
                <a:lnTo>
                  <a:pt x="509959" y="1157813"/>
                </a:lnTo>
                <a:lnTo>
                  <a:pt x="462408" y="1148504"/>
                </a:lnTo>
                <a:lnTo>
                  <a:pt x="416282" y="1135730"/>
                </a:lnTo>
                <a:lnTo>
                  <a:pt x="371737" y="1119642"/>
                </a:lnTo>
                <a:lnTo>
                  <a:pt x="328931" y="1100389"/>
                </a:lnTo>
                <a:lnTo>
                  <a:pt x="288021" y="1078121"/>
                </a:lnTo>
                <a:lnTo>
                  <a:pt x="249163" y="1052987"/>
                </a:lnTo>
                <a:lnTo>
                  <a:pt x="212513" y="1025139"/>
                </a:lnTo>
                <a:lnTo>
                  <a:pt x="178230" y="994724"/>
                </a:lnTo>
                <a:lnTo>
                  <a:pt x="146469" y="961893"/>
                </a:lnTo>
                <a:lnTo>
                  <a:pt x="117387" y="926796"/>
                </a:lnTo>
                <a:lnTo>
                  <a:pt x="91141" y="889582"/>
                </a:lnTo>
                <a:lnTo>
                  <a:pt x="67888" y="850401"/>
                </a:lnTo>
                <a:lnTo>
                  <a:pt x="47785" y="809403"/>
                </a:lnTo>
                <a:lnTo>
                  <a:pt x="30988" y="766738"/>
                </a:lnTo>
                <a:lnTo>
                  <a:pt x="17654" y="722554"/>
                </a:lnTo>
                <a:lnTo>
                  <a:pt x="7940" y="677003"/>
                </a:lnTo>
                <a:lnTo>
                  <a:pt x="2003" y="630234"/>
                </a:lnTo>
                <a:lnTo>
                  <a:pt x="0" y="582396"/>
                </a:lnTo>
                <a:lnTo>
                  <a:pt x="2003" y="534651"/>
                </a:lnTo>
                <a:lnTo>
                  <a:pt x="7940" y="487964"/>
                </a:lnTo>
                <a:lnTo>
                  <a:pt x="17654" y="442488"/>
                </a:lnTo>
                <a:lnTo>
                  <a:pt x="30988" y="398371"/>
                </a:lnTo>
                <a:lnTo>
                  <a:pt x="47785" y="355764"/>
                </a:lnTo>
                <a:lnTo>
                  <a:pt x="67888" y="314817"/>
                </a:lnTo>
                <a:lnTo>
                  <a:pt x="91141" y="275680"/>
                </a:lnTo>
                <a:lnTo>
                  <a:pt x="117387" y="238504"/>
                </a:lnTo>
                <a:lnTo>
                  <a:pt x="146469" y="203439"/>
                </a:lnTo>
                <a:lnTo>
                  <a:pt x="178230" y="170635"/>
                </a:lnTo>
                <a:lnTo>
                  <a:pt x="212513" y="140242"/>
                </a:lnTo>
                <a:lnTo>
                  <a:pt x="249163" y="112411"/>
                </a:lnTo>
                <a:lnTo>
                  <a:pt x="288021" y="87291"/>
                </a:lnTo>
                <a:lnTo>
                  <a:pt x="328931" y="65034"/>
                </a:lnTo>
                <a:lnTo>
                  <a:pt x="371737" y="45788"/>
                </a:lnTo>
                <a:lnTo>
                  <a:pt x="416282" y="29705"/>
                </a:lnTo>
                <a:lnTo>
                  <a:pt x="462408" y="16934"/>
                </a:lnTo>
                <a:lnTo>
                  <a:pt x="509959" y="7626"/>
                </a:lnTo>
                <a:lnTo>
                  <a:pt x="558779" y="1931"/>
                </a:lnTo>
                <a:lnTo>
                  <a:pt x="608711" y="0"/>
                </a:lnTo>
                <a:lnTo>
                  <a:pt x="658642" y="1931"/>
                </a:lnTo>
                <a:lnTo>
                  <a:pt x="707461" y="7626"/>
                </a:lnTo>
                <a:lnTo>
                  <a:pt x="755013" y="16935"/>
                </a:lnTo>
                <a:lnTo>
                  <a:pt x="801139" y="29707"/>
                </a:lnTo>
                <a:lnTo>
                  <a:pt x="845684" y="45793"/>
                </a:lnTo>
                <a:lnTo>
                  <a:pt x="888490" y="65042"/>
                </a:lnTo>
                <a:lnTo>
                  <a:pt x="929401" y="87305"/>
                </a:lnTo>
                <a:lnTo>
                  <a:pt x="968261" y="112432"/>
                </a:lnTo>
                <a:lnTo>
                  <a:pt x="1004912" y="140272"/>
                </a:lnTo>
                <a:lnTo>
                  <a:pt x="1039198" y="170676"/>
                </a:lnTo>
                <a:lnTo>
                  <a:pt x="1070962" y="203494"/>
                </a:lnTo>
                <a:lnTo>
                  <a:pt x="1100048" y="238576"/>
                </a:lnTo>
                <a:lnTo>
                  <a:pt x="1126299" y="275771"/>
                </a:lnTo>
                <a:lnTo>
                  <a:pt x="1149558" y="314930"/>
                </a:lnTo>
                <a:lnTo>
                  <a:pt x="1169668" y="355903"/>
                </a:lnTo>
                <a:lnTo>
                  <a:pt x="1186474" y="398540"/>
                </a:lnTo>
                <a:lnTo>
                  <a:pt x="1199817" y="442690"/>
                </a:lnTo>
                <a:lnTo>
                  <a:pt x="1209542" y="488205"/>
                </a:lnTo>
                <a:lnTo>
                  <a:pt x="1215492" y="534934"/>
                </a:lnTo>
                <a:lnTo>
                  <a:pt x="1217510" y="582726"/>
                </a:lnTo>
                <a:lnTo>
                  <a:pt x="1215492" y="630517"/>
                </a:lnTo>
                <a:lnTo>
                  <a:pt x="1209542" y="677244"/>
                </a:lnTo>
                <a:lnTo>
                  <a:pt x="1199817" y="722757"/>
                </a:lnTo>
                <a:lnTo>
                  <a:pt x="1186474" y="766907"/>
                </a:lnTo>
                <a:lnTo>
                  <a:pt x="1169668" y="809542"/>
                </a:lnTo>
                <a:lnTo>
                  <a:pt x="1149558" y="850514"/>
                </a:lnTo>
                <a:lnTo>
                  <a:pt x="1126299" y="889673"/>
                </a:lnTo>
                <a:lnTo>
                  <a:pt x="1100048" y="926867"/>
                </a:lnTo>
                <a:lnTo>
                  <a:pt x="1070962" y="961948"/>
                </a:lnTo>
                <a:lnTo>
                  <a:pt x="1039198" y="994765"/>
                </a:lnTo>
                <a:lnTo>
                  <a:pt x="1004912" y="1025169"/>
                </a:lnTo>
                <a:lnTo>
                  <a:pt x="968261" y="1053009"/>
                </a:lnTo>
                <a:lnTo>
                  <a:pt x="929401" y="1078135"/>
                </a:lnTo>
                <a:lnTo>
                  <a:pt x="888490" y="1100398"/>
                </a:lnTo>
                <a:lnTo>
                  <a:pt x="845684" y="1119647"/>
                </a:lnTo>
                <a:lnTo>
                  <a:pt x="801139" y="1135733"/>
                </a:lnTo>
                <a:lnTo>
                  <a:pt x="755013" y="1148505"/>
                </a:lnTo>
                <a:lnTo>
                  <a:pt x="707461" y="1157813"/>
                </a:lnTo>
                <a:lnTo>
                  <a:pt x="658642" y="1163509"/>
                </a:lnTo>
                <a:lnTo>
                  <a:pt x="608711" y="1165440"/>
                </a:lnTo>
                <a:close/>
              </a:path>
            </a:pathLst>
          </a:custGeom>
          <a:solidFill>
            <a:schemeClr val="accent2"/>
          </a:solidFill>
        </p:spPr>
        <p:txBody>
          <a:bodyPr wrap="square" lIns="0" tIns="0" rIns="0" bIns="0" rtlCol="0"/>
          <a:lstStyle/>
          <a:p/>
        </p:txBody>
      </p:sp>
      <p:sp>
        <p:nvSpPr>
          <p:cNvPr id="19" name="object 15"/>
          <p:cNvSpPr/>
          <p:nvPr/>
        </p:nvSpPr>
        <p:spPr>
          <a:xfrm>
            <a:off x="1767307" y="3214070"/>
            <a:ext cx="736600" cy="466725"/>
          </a:xfrm>
          <a:custGeom>
            <a:avLst/>
            <a:gdLst/>
            <a:ahLst/>
            <a:cxnLst/>
            <a:rect l="l" t="t" r="r" b="b"/>
            <a:pathLst>
              <a:path w="736600" h="466725">
                <a:moveTo>
                  <a:pt x="669645" y="466483"/>
                </a:moveTo>
                <a:lnTo>
                  <a:pt x="57404" y="466483"/>
                </a:lnTo>
                <a:lnTo>
                  <a:pt x="36325" y="463340"/>
                </a:lnTo>
                <a:lnTo>
                  <a:pt x="17938" y="455052"/>
                </a:lnTo>
                <a:lnTo>
                  <a:pt x="4933" y="443332"/>
                </a:lnTo>
                <a:lnTo>
                  <a:pt x="0" y="429895"/>
                </a:lnTo>
                <a:lnTo>
                  <a:pt x="0" y="393306"/>
                </a:lnTo>
                <a:lnTo>
                  <a:pt x="736600" y="393306"/>
                </a:lnTo>
                <a:lnTo>
                  <a:pt x="736600" y="420750"/>
                </a:lnTo>
                <a:lnTo>
                  <a:pt x="325259" y="420750"/>
                </a:lnTo>
                <a:lnTo>
                  <a:pt x="325259" y="429895"/>
                </a:lnTo>
                <a:lnTo>
                  <a:pt x="736600" y="429895"/>
                </a:lnTo>
                <a:lnTo>
                  <a:pt x="731519" y="443332"/>
                </a:lnTo>
                <a:lnTo>
                  <a:pt x="717472" y="455052"/>
                </a:lnTo>
                <a:lnTo>
                  <a:pt x="696250" y="463340"/>
                </a:lnTo>
                <a:lnTo>
                  <a:pt x="669645" y="466483"/>
                </a:lnTo>
                <a:close/>
              </a:path>
              <a:path w="736600" h="466725">
                <a:moveTo>
                  <a:pt x="736600" y="429895"/>
                </a:moveTo>
                <a:lnTo>
                  <a:pt x="401789" y="429895"/>
                </a:lnTo>
                <a:lnTo>
                  <a:pt x="401789" y="420750"/>
                </a:lnTo>
                <a:lnTo>
                  <a:pt x="736600" y="420750"/>
                </a:lnTo>
                <a:lnTo>
                  <a:pt x="736600" y="429895"/>
                </a:lnTo>
                <a:close/>
              </a:path>
              <a:path w="736600" h="466725">
                <a:moveTo>
                  <a:pt x="573976" y="375018"/>
                </a:moveTo>
                <a:lnTo>
                  <a:pt x="153060" y="375018"/>
                </a:lnTo>
                <a:lnTo>
                  <a:pt x="131989" y="370158"/>
                </a:lnTo>
                <a:lnTo>
                  <a:pt x="113606" y="356722"/>
                </a:lnTo>
                <a:lnTo>
                  <a:pt x="100602" y="336425"/>
                </a:lnTo>
                <a:lnTo>
                  <a:pt x="95669" y="310984"/>
                </a:lnTo>
                <a:lnTo>
                  <a:pt x="95669" y="54889"/>
                </a:lnTo>
                <a:lnTo>
                  <a:pt x="100602" y="30877"/>
                </a:lnTo>
                <a:lnTo>
                  <a:pt x="113606" y="13723"/>
                </a:lnTo>
                <a:lnTo>
                  <a:pt x="131989" y="3431"/>
                </a:lnTo>
                <a:lnTo>
                  <a:pt x="153060" y="0"/>
                </a:lnTo>
                <a:lnTo>
                  <a:pt x="573976" y="0"/>
                </a:lnTo>
                <a:lnTo>
                  <a:pt x="600583" y="3431"/>
                </a:lnTo>
                <a:lnTo>
                  <a:pt x="621809" y="13723"/>
                </a:lnTo>
                <a:lnTo>
                  <a:pt x="635861" y="30877"/>
                </a:lnTo>
                <a:lnTo>
                  <a:pt x="639005" y="45732"/>
                </a:lnTo>
                <a:lnTo>
                  <a:pt x="143497" y="45732"/>
                </a:lnTo>
                <a:lnTo>
                  <a:pt x="143497" y="320141"/>
                </a:lnTo>
                <a:lnTo>
                  <a:pt x="153060" y="329285"/>
                </a:lnTo>
                <a:lnTo>
                  <a:pt x="637287" y="329285"/>
                </a:lnTo>
                <a:lnTo>
                  <a:pt x="635861" y="336425"/>
                </a:lnTo>
                <a:lnTo>
                  <a:pt x="621809" y="356722"/>
                </a:lnTo>
                <a:lnTo>
                  <a:pt x="600583" y="370158"/>
                </a:lnTo>
                <a:lnTo>
                  <a:pt x="573976" y="375018"/>
                </a:lnTo>
                <a:close/>
              </a:path>
              <a:path w="736600" h="466725">
                <a:moveTo>
                  <a:pt x="637287" y="329285"/>
                </a:moveTo>
                <a:lnTo>
                  <a:pt x="583539" y="329285"/>
                </a:lnTo>
                <a:lnTo>
                  <a:pt x="583539" y="45732"/>
                </a:lnTo>
                <a:lnTo>
                  <a:pt x="639005" y="45732"/>
                </a:lnTo>
                <a:lnTo>
                  <a:pt x="640943" y="54889"/>
                </a:lnTo>
                <a:lnTo>
                  <a:pt x="640943" y="310984"/>
                </a:lnTo>
                <a:lnTo>
                  <a:pt x="637287" y="329285"/>
                </a:lnTo>
                <a:close/>
              </a:path>
            </a:pathLst>
          </a:custGeom>
          <a:solidFill>
            <a:srgbClr val="FFFFFF"/>
          </a:solidFill>
        </p:spPr>
        <p:txBody>
          <a:bodyPr wrap="square" lIns="0" tIns="0" rIns="0" bIns="0" rtlCol="0"/>
          <a:lstStyle/>
          <a:p/>
        </p:txBody>
      </p:sp>
      <p:sp>
        <p:nvSpPr>
          <p:cNvPr id="20" name="object 16"/>
          <p:cNvSpPr/>
          <p:nvPr/>
        </p:nvSpPr>
        <p:spPr>
          <a:xfrm>
            <a:off x="6188088" y="5465946"/>
            <a:ext cx="1218565" cy="1165860"/>
          </a:xfrm>
          <a:custGeom>
            <a:avLst/>
            <a:gdLst/>
            <a:ahLst/>
            <a:cxnLst/>
            <a:rect l="l" t="t" r="r" b="b"/>
            <a:pathLst>
              <a:path w="1218565" h="1165860">
                <a:moveTo>
                  <a:pt x="609219" y="1165440"/>
                </a:moveTo>
                <a:lnTo>
                  <a:pt x="559287" y="1163509"/>
                </a:lnTo>
                <a:lnTo>
                  <a:pt x="510467" y="1157814"/>
                </a:lnTo>
                <a:lnTo>
                  <a:pt x="462914" y="1148505"/>
                </a:lnTo>
                <a:lnTo>
                  <a:pt x="416785" y="1135732"/>
                </a:lnTo>
                <a:lnTo>
                  <a:pt x="372237" y="1119645"/>
                </a:lnTo>
                <a:lnTo>
                  <a:pt x="329425" y="1100394"/>
                </a:lnTo>
                <a:lnTo>
                  <a:pt x="288507" y="1078129"/>
                </a:lnTo>
                <a:lnTo>
                  <a:pt x="249638" y="1052998"/>
                </a:lnTo>
                <a:lnTo>
                  <a:pt x="212975" y="1025153"/>
                </a:lnTo>
                <a:lnTo>
                  <a:pt x="178674" y="994743"/>
                </a:lnTo>
                <a:lnTo>
                  <a:pt x="146892" y="961917"/>
                </a:lnTo>
                <a:lnTo>
                  <a:pt x="117785" y="926826"/>
                </a:lnTo>
                <a:lnTo>
                  <a:pt x="91510" y="889619"/>
                </a:lnTo>
                <a:lnTo>
                  <a:pt x="68222" y="850446"/>
                </a:lnTo>
                <a:lnTo>
                  <a:pt x="48079" y="809457"/>
                </a:lnTo>
                <a:lnTo>
                  <a:pt x="31236" y="766801"/>
                </a:lnTo>
                <a:lnTo>
                  <a:pt x="17850" y="722629"/>
                </a:lnTo>
                <a:lnTo>
                  <a:pt x="8078" y="677090"/>
                </a:lnTo>
                <a:lnTo>
                  <a:pt x="2076" y="630334"/>
                </a:lnTo>
                <a:lnTo>
                  <a:pt x="0" y="582510"/>
                </a:lnTo>
                <a:lnTo>
                  <a:pt x="2076" y="534749"/>
                </a:lnTo>
                <a:lnTo>
                  <a:pt x="8078" y="488048"/>
                </a:lnTo>
                <a:lnTo>
                  <a:pt x="17850" y="442558"/>
                </a:lnTo>
                <a:lnTo>
                  <a:pt x="31236" y="398429"/>
                </a:lnTo>
                <a:lnTo>
                  <a:pt x="48079" y="355812"/>
                </a:lnTo>
                <a:lnTo>
                  <a:pt x="68222" y="314856"/>
                </a:lnTo>
                <a:lnTo>
                  <a:pt x="91510" y="275712"/>
                </a:lnTo>
                <a:lnTo>
                  <a:pt x="117785" y="238529"/>
                </a:lnTo>
                <a:lnTo>
                  <a:pt x="146892" y="203458"/>
                </a:lnTo>
                <a:lnTo>
                  <a:pt x="178674" y="170649"/>
                </a:lnTo>
                <a:lnTo>
                  <a:pt x="212975" y="140253"/>
                </a:lnTo>
                <a:lnTo>
                  <a:pt x="249638" y="112418"/>
                </a:lnTo>
                <a:lnTo>
                  <a:pt x="288507" y="87296"/>
                </a:lnTo>
                <a:lnTo>
                  <a:pt x="329425" y="65037"/>
                </a:lnTo>
                <a:lnTo>
                  <a:pt x="372237" y="45790"/>
                </a:lnTo>
                <a:lnTo>
                  <a:pt x="416785" y="29706"/>
                </a:lnTo>
                <a:lnTo>
                  <a:pt x="462914" y="16934"/>
                </a:lnTo>
                <a:lnTo>
                  <a:pt x="510467" y="7626"/>
                </a:lnTo>
                <a:lnTo>
                  <a:pt x="559287" y="1931"/>
                </a:lnTo>
                <a:lnTo>
                  <a:pt x="609219" y="0"/>
                </a:lnTo>
                <a:lnTo>
                  <a:pt x="659150" y="1931"/>
                </a:lnTo>
                <a:lnTo>
                  <a:pt x="707969" y="7626"/>
                </a:lnTo>
                <a:lnTo>
                  <a:pt x="755521" y="16935"/>
                </a:lnTo>
                <a:lnTo>
                  <a:pt x="801647" y="29707"/>
                </a:lnTo>
                <a:lnTo>
                  <a:pt x="846192" y="45793"/>
                </a:lnTo>
                <a:lnTo>
                  <a:pt x="888998" y="65042"/>
                </a:lnTo>
                <a:lnTo>
                  <a:pt x="929909" y="87305"/>
                </a:lnTo>
                <a:lnTo>
                  <a:pt x="968769" y="112432"/>
                </a:lnTo>
                <a:lnTo>
                  <a:pt x="1005420" y="140272"/>
                </a:lnTo>
                <a:lnTo>
                  <a:pt x="1039706" y="170676"/>
                </a:lnTo>
                <a:lnTo>
                  <a:pt x="1071470" y="203494"/>
                </a:lnTo>
                <a:lnTo>
                  <a:pt x="1100556" y="238576"/>
                </a:lnTo>
                <a:lnTo>
                  <a:pt x="1126807" y="275771"/>
                </a:lnTo>
                <a:lnTo>
                  <a:pt x="1150066" y="314930"/>
                </a:lnTo>
                <a:lnTo>
                  <a:pt x="1170176" y="355903"/>
                </a:lnTo>
                <a:lnTo>
                  <a:pt x="1186982" y="398540"/>
                </a:lnTo>
                <a:lnTo>
                  <a:pt x="1200325" y="442690"/>
                </a:lnTo>
                <a:lnTo>
                  <a:pt x="1210050" y="488205"/>
                </a:lnTo>
                <a:lnTo>
                  <a:pt x="1216000" y="534934"/>
                </a:lnTo>
                <a:lnTo>
                  <a:pt x="1218018" y="582726"/>
                </a:lnTo>
                <a:lnTo>
                  <a:pt x="1216000" y="630519"/>
                </a:lnTo>
                <a:lnTo>
                  <a:pt x="1210050" y="677247"/>
                </a:lnTo>
                <a:lnTo>
                  <a:pt x="1200325" y="722761"/>
                </a:lnTo>
                <a:lnTo>
                  <a:pt x="1186982" y="766912"/>
                </a:lnTo>
                <a:lnTo>
                  <a:pt x="1170176" y="809548"/>
                </a:lnTo>
                <a:lnTo>
                  <a:pt x="1150066" y="850520"/>
                </a:lnTo>
                <a:lnTo>
                  <a:pt x="1126807" y="889678"/>
                </a:lnTo>
                <a:lnTo>
                  <a:pt x="1100556" y="926873"/>
                </a:lnTo>
                <a:lnTo>
                  <a:pt x="1071470" y="961953"/>
                </a:lnTo>
                <a:lnTo>
                  <a:pt x="1039706" y="994770"/>
                </a:lnTo>
                <a:lnTo>
                  <a:pt x="1005420" y="1025173"/>
                </a:lnTo>
                <a:lnTo>
                  <a:pt x="968769" y="1053012"/>
                </a:lnTo>
                <a:lnTo>
                  <a:pt x="929909" y="1078138"/>
                </a:lnTo>
                <a:lnTo>
                  <a:pt x="888998" y="1100400"/>
                </a:lnTo>
                <a:lnTo>
                  <a:pt x="846192" y="1119649"/>
                </a:lnTo>
                <a:lnTo>
                  <a:pt x="801647" y="1135734"/>
                </a:lnTo>
                <a:lnTo>
                  <a:pt x="755521" y="1148506"/>
                </a:lnTo>
                <a:lnTo>
                  <a:pt x="707969" y="1157814"/>
                </a:lnTo>
                <a:lnTo>
                  <a:pt x="659150" y="1163509"/>
                </a:lnTo>
                <a:lnTo>
                  <a:pt x="609219" y="1165440"/>
                </a:lnTo>
                <a:close/>
              </a:path>
            </a:pathLst>
          </a:custGeom>
          <a:solidFill>
            <a:srgbClr val="AE0B2A"/>
          </a:solidFill>
        </p:spPr>
        <p:txBody>
          <a:bodyPr wrap="square" lIns="0" tIns="0" rIns="0" bIns="0" rtlCol="0"/>
          <a:lstStyle/>
          <a:p/>
        </p:txBody>
      </p:sp>
      <p:sp>
        <p:nvSpPr>
          <p:cNvPr id="21" name="object 17"/>
          <p:cNvSpPr/>
          <p:nvPr/>
        </p:nvSpPr>
        <p:spPr>
          <a:xfrm>
            <a:off x="6610770" y="5710586"/>
            <a:ext cx="374650" cy="676275"/>
          </a:xfrm>
          <a:custGeom>
            <a:avLst/>
            <a:gdLst/>
            <a:ahLst/>
            <a:cxnLst/>
            <a:rect l="l" t="t" r="r" b="b"/>
            <a:pathLst>
              <a:path w="374650" h="676275">
                <a:moveTo>
                  <a:pt x="357855" y="507123"/>
                </a:moveTo>
                <a:lnTo>
                  <a:pt x="197738" y="507123"/>
                </a:lnTo>
                <a:lnTo>
                  <a:pt x="222290" y="503394"/>
                </a:lnTo>
                <a:lnTo>
                  <a:pt x="245868" y="492207"/>
                </a:lnTo>
                <a:lnTo>
                  <a:pt x="263593" y="473562"/>
                </a:lnTo>
                <a:lnTo>
                  <a:pt x="270586" y="447459"/>
                </a:lnTo>
                <a:lnTo>
                  <a:pt x="263268" y="422606"/>
                </a:lnTo>
                <a:lnTo>
                  <a:pt x="243266" y="405207"/>
                </a:lnTo>
                <a:lnTo>
                  <a:pt x="213509" y="391536"/>
                </a:lnTo>
                <a:lnTo>
                  <a:pt x="176923" y="377863"/>
                </a:lnTo>
                <a:lnTo>
                  <a:pt x="131633" y="359406"/>
                </a:lnTo>
                <a:lnTo>
                  <a:pt x="86842" y="337609"/>
                </a:lnTo>
                <a:lnTo>
                  <a:pt x="48045" y="309129"/>
                </a:lnTo>
                <a:lnTo>
                  <a:pt x="20737" y="270625"/>
                </a:lnTo>
                <a:lnTo>
                  <a:pt x="10413" y="218757"/>
                </a:lnTo>
                <a:lnTo>
                  <a:pt x="17573" y="178505"/>
                </a:lnTo>
                <a:lnTo>
                  <a:pt x="37719" y="142550"/>
                </a:lnTo>
                <a:lnTo>
                  <a:pt x="68855" y="112801"/>
                </a:lnTo>
                <a:lnTo>
                  <a:pt x="108983" y="91166"/>
                </a:lnTo>
                <a:lnTo>
                  <a:pt x="156108" y="79552"/>
                </a:lnTo>
                <a:lnTo>
                  <a:pt x="156108" y="0"/>
                </a:lnTo>
                <a:lnTo>
                  <a:pt x="228955" y="0"/>
                </a:lnTo>
                <a:lnTo>
                  <a:pt x="228955" y="79552"/>
                </a:lnTo>
                <a:lnTo>
                  <a:pt x="283593" y="87321"/>
                </a:lnTo>
                <a:lnTo>
                  <a:pt x="322618" y="104413"/>
                </a:lnTo>
                <a:lnTo>
                  <a:pt x="346030" y="121504"/>
                </a:lnTo>
                <a:lnTo>
                  <a:pt x="353834" y="129273"/>
                </a:lnTo>
                <a:lnTo>
                  <a:pt x="364248" y="129273"/>
                </a:lnTo>
                <a:lnTo>
                  <a:pt x="364248" y="139204"/>
                </a:lnTo>
                <a:lnTo>
                  <a:pt x="353834" y="139204"/>
                </a:lnTo>
                <a:lnTo>
                  <a:pt x="343429" y="159092"/>
                </a:lnTo>
                <a:lnTo>
                  <a:pt x="197738" y="159092"/>
                </a:lnTo>
                <a:lnTo>
                  <a:pt x="162778" y="162821"/>
                </a:lnTo>
                <a:lnTo>
                  <a:pt x="136596" y="174009"/>
                </a:lnTo>
                <a:lnTo>
                  <a:pt x="120170" y="192654"/>
                </a:lnTo>
                <a:lnTo>
                  <a:pt x="114477" y="218757"/>
                </a:lnTo>
                <a:lnTo>
                  <a:pt x="123420" y="245171"/>
                </a:lnTo>
                <a:lnTo>
                  <a:pt x="146999" y="265991"/>
                </a:lnTo>
                <a:lnTo>
                  <a:pt x="180336" y="283083"/>
                </a:lnTo>
                <a:lnTo>
                  <a:pt x="218554" y="298310"/>
                </a:lnTo>
                <a:lnTo>
                  <a:pt x="262761" y="312868"/>
                </a:lnTo>
                <a:lnTo>
                  <a:pt x="304969" y="333630"/>
                </a:lnTo>
                <a:lnTo>
                  <a:pt x="340684" y="362029"/>
                </a:lnTo>
                <a:lnTo>
                  <a:pt x="365409" y="399494"/>
                </a:lnTo>
                <a:lnTo>
                  <a:pt x="374650" y="447459"/>
                </a:lnTo>
                <a:lnTo>
                  <a:pt x="367490" y="488747"/>
                </a:lnTo>
                <a:lnTo>
                  <a:pt x="357855" y="507123"/>
                </a:lnTo>
                <a:close/>
              </a:path>
              <a:path w="374650" h="676275">
                <a:moveTo>
                  <a:pt x="322618" y="198869"/>
                </a:moveTo>
                <a:lnTo>
                  <a:pt x="301802" y="198869"/>
                </a:lnTo>
                <a:lnTo>
                  <a:pt x="294322" y="192654"/>
                </a:lnTo>
                <a:lnTo>
                  <a:pt x="273183" y="178981"/>
                </a:lnTo>
                <a:lnTo>
                  <a:pt x="240337" y="165307"/>
                </a:lnTo>
                <a:lnTo>
                  <a:pt x="197738" y="159092"/>
                </a:lnTo>
                <a:lnTo>
                  <a:pt x="343429" y="159092"/>
                </a:lnTo>
                <a:lnTo>
                  <a:pt x="322618" y="198869"/>
                </a:lnTo>
                <a:close/>
              </a:path>
              <a:path w="374650" h="676275">
                <a:moveTo>
                  <a:pt x="228955" y="676173"/>
                </a:moveTo>
                <a:lnTo>
                  <a:pt x="156108" y="676173"/>
                </a:lnTo>
                <a:lnTo>
                  <a:pt x="156108" y="596620"/>
                </a:lnTo>
                <a:lnTo>
                  <a:pt x="93829" y="581549"/>
                </a:lnTo>
                <a:lnTo>
                  <a:pt x="48137" y="558087"/>
                </a:lnTo>
                <a:lnTo>
                  <a:pt x="20007" y="536489"/>
                </a:lnTo>
                <a:lnTo>
                  <a:pt x="10413" y="527011"/>
                </a:lnTo>
                <a:lnTo>
                  <a:pt x="0" y="527011"/>
                </a:lnTo>
                <a:lnTo>
                  <a:pt x="0" y="517067"/>
                </a:lnTo>
                <a:lnTo>
                  <a:pt x="10413" y="517067"/>
                </a:lnTo>
                <a:lnTo>
                  <a:pt x="52044" y="457403"/>
                </a:lnTo>
                <a:lnTo>
                  <a:pt x="62445" y="457403"/>
                </a:lnTo>
                <a:lnTo>
                  <a:pt x="77729" y="465172"/>
                </a:lnTo>
                <a:lnTo>
                  <a:pt x="106675" y="482263"/>
                </a:lnTo>
                <a:lnTo>
                  <a:pt x="147329" y="499354"/>
                </a:lnTo>
                <a:lnTo>
                  <a:pt x="197738" y="507123"/>
                </a:lnTo>
                <a:lnTo>
                  <a:pt x="357855" y="507123"/>
                </a:lnTo>
                <a:lnTo>
                  <a:pt x="347344" y="527171"/>
                </a:lnTo>
                <a:lnTo>
                  <a:pt x="316208" y="559867"/>
                </a:lnTo>
                <a:lnTo>
                  <a:pt x="276080" y="583971"/>
                </a:lnTo>
                <a:lnTo>
                  <a:pt x="228955" y="596620"/>
                </a:lnTo>
                <a:lnTo>
                  <a:pt x="228955" y="676173"/>
                </a:lnTo>
                <a:close/>
              </a:path>
            </a:pathLst>
          </a:custGeom>
          <a:solidFill>
            <a:srgbClr val="FFFFFF"/>
          </a:solidFill>
        </p:spPr>
        <p:txBody>
          <a:bodyPr wrap="square" lIns="0" tIns="0" rIns="0" bIns="0" rtlCol="0"/>
          <a:lstStyle/>
          <a:p/>
        </p:txBody>
      </p:sp>
      <p:sp>
        <p:nvSpPr>
          <p:cNvPr id="22" name="object 18"/>
          <p:cNvSpPr/>
          <p:nvPr/>
        </p:nvSpPr>
        <p:spPr>
          <a:xfrm>
            <a:off x="1527696" y="4165275"/>
            <a:ext cx="1217930" cy="1165860"/>
          </a:xfrm>
          <a:custGeom>
            <a:avLst/>
            <a:gdLst/>
            <a:ahLst/>
            <a:cxnLst/>
            <a:rect l="l" t="t" r="r" b="b"/>
            <a:pathLst>
              <a:path w="1217930" h="1165860">
                <a:moveTo>
                  <a:pt x="608711" y="1165440"/>
                </a:moveTo>
                <a:lnTo>
                  <a:pt x="558779" y="1163509"/>
                </a:lnTo>
                <a:lnTo>
                  <a:pt x="509957" y="1157813"/>
                </a:lnTo>
                <a:lnTo>
                  <a:pt x="462402" y="1148505"/>
                </a:lnTo>
                <a:lnTo>
                  <a:pt x="416271" y="1135733"/>
                </a:lnTo>
                <a:lnTo>
                  <a:pt x="371720" y="1119647"/>
                </a:lnTo>
                <a:lnTo>
                  <a:pt x="328907" y="1100397"/>
                </a:lnTo>
                <a:lnTo>
                  <a:pt x="287988" y="1078134"/>
                </a:lnTo>
                <a:lnTo>
                  <a:pt x="249121" y="1053008"/>
                </a:lnTo>
                <a:lnTo>
                  <a:pt x="212462" y="1025168"/>
                </a:lnTo>
                <a:lnTo>
                  <a:pt x="178170" y="994764"/>
                </a:lnTo>
                <a:lnTo>
                  <a:pt x="146400" y="961946"/>
                </a:lnTo>
                <a:lnTo>
                  <a:pt x="117311" y="926864"/>
                </a:lnTo>
                <a:lnTo>
                  <a:pt x="91060" y="889669"/>
                </a:lnTo>
                <a:lnTo>
                  <a:pt x="67888" y="850680"/>
                </a:lnTo>
                <a:lnTo>
                  <a:pt x="47785" y="809746"/>
                </a:lnTo>
                <a:lnTo>
                  <a:pt x="30988" y="767154"/>
                </a:lnTo>
                <a:lnTo>
                  <a:pt x="17654" y="723054"/>
                </a:lnTo>
                <a:lnTo>
                  <a:pt x="7940" y="677596"/>
                </a:lnTo>
                <a:lnTo>
                  <a:pt x="2003" y="630931"/>
                </a:lnTo>
                <a:lnTo>
                  <a:pt x="0" y="583209"/>
                </a:lnTo>
                <a:lnTo>
                  <a:pt x="2003" y="535346"/>
                </a:lnTo>
                <a:lnTo>
                  <a:pt x="7940" y="488554"/>
                </a:lnTo>
                <a:lnTo>
                  <a:pt x="17654" y="442983"/>
                </a:lnTo>
                <a:lnTo>
                  <a:pt x="30988" y="398782"/>
                </a:lnTo>
                <a:lnTo>
                  <a:pt x="47785" y="356101"/>
                </a:lnTo>
                <a:lnTo>
                  <a:pt x="67888" y="315090"/>
                </a:lnTo>
                <a:lnTo>
                  <a:pt x="91141" y="275898"/>
                </a:lnTo>
                <a:lnTo>
                  <a:pt x="117476" y="238567"/>
                </a:lnTo>
                <a:lnTo>
                  <a:pt x="146548" y="203487"/>
                </a:lnTo>
                <a:lnTo>
                  <a:pt x="178299" y="170670"/>
                </a:lnTo>
                <a:lnTo>
                  <a:pt x="212573" y="140267"/>
                </a:lnTo>
                <a:lnTo>
                  <a:pt x="249212" y="112428"/>
                </a:lnTo>
                <a:lnTo>
                  <a:pt x="288060" y="87302"/>
                </a:lnTo>
                <a:lnTo>
                  <a:pt x="328961" y="65040"/>
                </a:lnTo>
                <a:lnTo>
                  <a:pt x="371758" y="45791"/>
                </a:lnTo>
                <a:lnTo>
                  <a:pt x="416296" y="29706"/>
                </a:lnTo>
                <a:lnTo>
                  <a:pt x="462416" y="16934"/>
                </a:lnTo>
                <a:lnTo>
                  <a:pt x="509964" y="7626"/>
                </a:lnTo>
                <a:lnTo>
                  <a:pt x="558781" y="1931"/>
                </a:lnTo>
                <a:lnTo>
                  <a:pt x="608711" y="0"/>
                </a:lnTo>
                <a:lnTo>
                  <a:pt x="658642" y="1931"/>
                </a:lnTo>
                <a:lnTo>
                  <a:pt x="707464" y="7627"/>
                </a:lnTo>
                <a:lnTo>
                  <a:pt x="755019" y="16936"/>
                </a:lnTo>
                <a:lnTo>
                  <a:pt x="801150" y="29710"/>
                </a:lnTo>
                <a:lnTo>
                  <a:pt x="845701" y="45799"/>
                </a:lnTo>
                <a:lnTo>
                  <a:pt x="888514" y="65053"/>
                </a:lnTo>
                <a:lnTo>
                  <a:pt x="929434" y="87323"/>
                </a:lnTo>
                <a:lnTo>
                  <a:pt x="968302" y="112459"/>
                </a:lnTo>
                <a:lnTo>
                  <a:pt x="1004963" y="140312"/>
                </a:lnTo>
                <a:lnTo>
                  <a:pt x="1039258" y="170732"/>
                </a:lnTo>
                <a:lnTo>
                  <a:pt x="1071030" y="203569"/>
                </a:lnTo>
                <a:lnTo>
                  <a:pt x="1100123" y="238674"/>
                </a:lnTo>
                <a:lnTo>
                  <a:pt x="1126379" y="275898"/>
                </a:lnTo>
                <a:lnTo>
                  <a:pt x="1149558" y="314920"/>
                </a:lnTo>
                <a:lnTo>
                  <a:pt x="1169668" y="355892"/>
                </a:lnTo>
                <a:lnTo>
                  <a:pt x="1186474" y="398528"/>
                </a:lnTo>
                <a:lnTo>
                  <a:pt x="1199817" y="442679"/>
                </a:lnTo>
                <a:lnTo>
                  <a:pt x="1209542" y="488193"/>
                </a:lnTo>
                <a:lnTo>
                  <a:pt x="1215492" y="534921"/>
                </a:lnTo>
                <a:lnTo>
                  <a:pt x="1217510" y="582714"/>
                </a:lnTo>
                <a:lnTo>
                  <a:pt x="1215492" y="630506"/>
                </a:lnTo>
                <a:lnTo>
                  <a:pt x="1209542" y="677235"/>
                </a:lnTo>
                <a:lnTo>
                  <a:pt x="1199817" y="722749"/>
                </a:lnTo>
                <a:lnTo>
                  <a:pt x="1186474" y="766900"/>
                </a:lnTo>
                <a:lnTo>
                  <a:pt x="1169668" y="809537"/>
                </a:lnTo>
                <a:lnTo>
                  <a:pt x="1149558" y="850510"/>
                </a:lnTo>
                <a:lnTo>
                  <a:pt x="1126299" y="889669"/>
                </a:lnTo>
                <a:lnTo>
                  <a:pt x="1099959" y="926971"/>
                </a:lnTo>
                <a:lnTo>
                  <a:pt x="1070882" y="962028"/>
                </a:lnTo>
                <a:lnTo>
                  <a:pt x="1039128" y="994825"/>
                </a:lnTo>
                <a:lnTo>
                  <a:pt x="1004852" y="1025213"/>
                </a:lnTo>
                <a:lnTo>
                  <a:pt x="968211" y="1053040"/>
                </a:lnTo>
                <a:lnTo>
                  <a:pt x="929362" y="1078156"/>
                </a:lnTo>
                <a:lnTo>
                  <a:pt x="888460" y="1100411"/>
                </a:lnTo>
                <a:lnTo>
                  <a:pt x="845662" y="1119655"/>
                </a:lnTo>
                <a:lnTo>
                  <a:pt x="801125" y="1135737"/>
                </a:lnTo>
                <a:lnTo>
                  <a:pt x="755004" y="1148506"/>
                </a:lnTo>
                <a:lnTo>
                  <a:pt x="707457" y="1157814"/>
                </a:lnTo>
                <a:lnTo>
                  <a:pt x="658640" y="1163509"/>
                </a:lnTo>
                <a:lnTo>
                  <a:pt x="608711" y="1165440"/>
                </a:lnTo>
                <a:close/>
              </a:path>
            </a:pathLst>
          </a:custGeom>
          <a:solidFill>
            <a:srgbClr val="AE0B2A"/>
          </a:solidFill>
        </p:spPr>
        <p:txBody>
          <a:bodyPr wrap="square" lIns="0" tIns="0" rIns="0" bIns="0" rtlCol="0"/>
          <a:lstStyle/>
          <a:p/>
        </p:txBody>
      </p:sp>
      <p:sp>
        <p:nvSpPr>
          <p:cNvPr id="23" name="object 19"/>
          <p:cNvSpPr/>
          <p:nvPr/>
        </p:nvSpPr>
        <p:spPr>
          <a:xfrm>
            <a:off x="1862557" y="4490433"/>
            <a:ext cx="548005" cy="516890"/>
          </a:xfrm>
          <a:custGeom>
            <a:avLst/>
            <a:gdLst/>
            <a:ahLst/>
            <a:cxnLst/>
            <a:rect l="l" t="t" r="r" b="b"/>
            <a:pathLst>
              <a:path w="548005" h="516889">
                <a:moveTo>
                  <a:pt x="442988" y="516635"/>
                </a:moveTo>
                <a:lnTo>
                  <a:pt x="426872" y="516635"/>
                </a:lnTo>
                <a:lnTo>
                  <a:pt x="426872" y="454939"/>
                </a:lnTo>
                <a:lnTo>
                  <a:pt x="0" y="454939"/>
                </a:lnTo>
                <a:lnTo>
                  <a:pt x="0" y="377837"/>
                </a:lnTo>
                <a:lnTo>
                  <a:pt x="426872" y="377837"/>
                </a:lnTo>
                <a:lnTo>
                  <a:pt x="426872" y="316153"/>
                </a:lnTo>
                <a:lnTo>
                  <a:pt x="434936" y="308432"/>
                </a:lnTo>
                <a:lnTo>
                  <a:pt x="442988" y="308432"/>
                </a:lnTo>
                <a:lnTo>
                  <a:pt x="442988" y="316153"/>
                </a:lnTo>
                <a:lnTo>
                  <a:pt x="539635" y="408673"/>
                </a:lnTo>
                <a:lnTo>
                  <a:pt x="547687" y="408673"/>
                </a:lnTo>
                <a:lnTo>
                  <a:pt x="547687" y="416394"/>
                </a:lnTo>
                <a:lnTo>
                  <a:pt x="442988" y="516635"/>
                </a:lnTo>
                <a:close/>
              </a:path>
              <a:path w="548005" h="516889">
                <a:moveTo>
                  <a:pt x="72491" y="262178"/>
                </a:moveTo>
                <a:lnTo>
                  <a:pt x="0" y="262178"/>
                </a:lnTo>
                <a:lnTo>
                  <a:pt x="0" y="0"/>
                </a:lnTo>
                <a:lnTo>
                  <a:pt x="72491" y="0"/>
                </a:lnTo>
                <a:lnTo>
                  <a:pt x="72491" y="262178"/>
                </a:lnTo>
                <a:close/>
              </a:path>
              <a:path w="548005" h="516889">
                <a:moveTo>
                  <a:pt x="233578" y="262178"/>
                </a:moveTo>
                <a:lnTo>
                  <a:pt x="153035" y="262178"/>
                </a:lnTo>
                <a:lnTo>
                  <a:pt x="153035" y="61696"/>
                </a:lnTo>
                <a:lnTo>
                  <a:pt x="161086" y="53987"/>
                </a:lnTo>
                <a:lnTo>
                  <a:pt x="225526" y="53987"/>
                </a:lnTo>
                <a:lnTo>
                  <a:pt x="233578" y="61696"/>
                </a:lnTo>
                <a:lnTo>
                  <a:pt x="233578" y="262178"/>
                </a:lnTo>
                <a:close/>
              </a:path>
              <a:path w="548005" h="516889">
                <a:moveTo>
                  <a:pt x="386613" y="262178"/>
                </a:moveTo>
                <a:lnTo>
                  <a:pt x="314121" y="262178"/>
                </a:lnTo>
                <a:lnTo>
                  <a:pt x="314121" y="115671"/>
                </a:lnTo>
                <a:lnTo>
                  <a:pt x="386613" y="115671"/>
                </a:lnTo>
                <a:lnTo>
                  <a:pt x="386613" y="262178"/>
                </a:lnTo>
                <a:close/>
              </a:path>
              <a:path w="548005" h="516889">
                <a:moveTo>
                  <a:pt x="547687" y="262178"/>
                </a:moveTo>
                <a:lnTo>
                  <a:pt x="467144" y="262178"/>
                </a:lnTo>
                <a:lnTo>
                  <a:pt x="467144" y="177355"/>
                </a:lnTo>
                <a:lnTo>
                  <a:pt x="475208" y="169646"/>
                </a:lnTo>
                <a:lnTo>
                  <a:pt x="539635" y="169646"/>
                </a:lnTo>
                <a:lnTo>
                  <a:pt x="547687" y="177355"/>
                </a:lnTo>
                <a:lnTo>
                  <a:pt x="547687" y="262178"/>
                </a:lnTo>
                <a:close/>
              </a:path>
            </a:pathLst>
          </a:custGeom>
          <a:solidFill>
            <a:srgbClr val="FFFFFF"/>
          </a:solidFill>
        </p:spPr>
        <p:txBody>
          <a:bodyPr wrap="square" lIns="0" tIns="0" rIns="0" bIns="0" rtlCol="0"/>
          <a:lstStyle/>
          <a:p/>
        </p:txBody>
      </p:sp>
      <p:sp>
        <p:nvSpPr>
          <p:cNvPr id="24" name="object 20"/>
          <p:cNvSpPr/>
          <p:nvPr/>
        </p:nvSpPr>
        <p:spPr>
          <a:xfrm>
            <a:off x="6188088" y="1565433"/>
            <a:ext cx="1218565" cy="1163955"/>
          </a:xfrm>
          <a:custGeom>
            <a:avLst/>
            <a:gdLst/>
            <a:ahLst/>
            <a:cxnLst/>
            <a:rect l="l" t="t" r="r" b="b"/>
            <a:pathLst>
              <a:path w="1218565" h="1163955">
                <a:moveTo>
                  <a:pt x="609219" y="1163929"/>
                </a:moveTo>
                <a:lnTo>
                  <a:pt x="559287" y="1162000"/>
                </a:lnTo>
                <a:lnTo>
                  <a:pt x="510467" y="1156312"/>
                </a:lnTo>
                <a:lnTo>
                  <a:pt x="462914" y="1147014"/>
                </a:lnTo>
                <a:lnTo>
                  <a:pt x="416785" y="1134257"/>
                </a:lnTo>
                <a:lnTo>
                  <a:pt x="372237" y="1118190"/>
                </a:lnTo>
                <a:lnTo>
                  <a:pt x="329425" y="1098961"/>
                </a:lnTo>
                <a:lnTo>
                  <a:pt x="288507" y="1076721"/>
                </a:lnTo>
                <a:lnTo>
                  <a:pt x="249638" y="1051620"/>
                </a:lnTo>
                <a:lnTo>
                  <a:pt x="212975" y="1023806"/>
                </a:lnTo>
                <a:lnTo>
                  <a:pt x="178674" y="993428"/>
                </a:lnTo>
                <a:lnTo>
                  <a:pt x="146892" y="960638"/>
                </a:lnTo>
                <a:lnTo>
                  <a:pt x="117785" y="925583"/>
                </a:lnTo>
                <a:lnTo>
                  <a:pt x="91510" y="888414"/>
                </a:lnTo>
                <a:lnTo>
                  <a:pt x="68222" y="849281"/>
                </a:lnTo>
                <a:lnTo>
                  <a:pt x="48079" y="808331"/>
                </a:lnTo>
                <a:lnTo>
                  <a:pt x="31236" y="765716"/>
                </a:lnTo>
                <a:lnTo>
                  <a:pt x="17850" y="721584"/>
                </a:lnTo>
                <a:lnTo>
                  <a:pt x="8078" y="676085"/>
                </a:lnTo>
                <a:lnTo>
                  <a:pt x="2076" y="629368"/>
                </a:lnTo>
                <a:lnTo>
                  <a:pt x="0" y="581583"/>
                </a:lnTo>
                <a:lnTo>
                  <a:pt x="2076" y="533907"/>
                </a:lnTo>
                <a:lnTo>
                  <a:pt x="8078" y="487289"/>
                </a:lnTo>
                <a:lnTo>
                  <a:pt x="17850" y="441877"/>
                </a:lnTo>
                <a:lnTo>
                  <a:pt x="31236" y="397823"/>
                </a:lnTo>
                <a:lnTo>
                  <a:pt x="48079" y="355276"/>
                </a:lnTo>
                <a:lnTo>
                  <a:pt x="68222" y="314387"/>
                </a:lnTo>
                <a:lnTo>
                  <a:pt x="91510" y="275305"/>
                </a:lnTo>
                <a:lnTo>
                  <a:pt x="117785" y="238181"/>
                </a:lnTo>
                <a:lnTo>
                  <a:pt x="146892" y="203164"/>
                </a:lnTo>
                <a:lnTo>
                  <a:pt x="178674" y="170405"/>
                </a:lnTo>
                <a:lnTo>
                  <a:pt x="212975" y="140054"/>
                </a:lnTo>
                <a:lnTo>
                  <a:pt x="249638" y="112260"/>
                </a:lnTo>
                <a:lnTo>
                  <a:pt x="288507" y="87175"/>
                </a:lnTo>
                <a:lnTo>
                  <a:pt x="329425" y="64947"/>
                </a:lnTo>
                <a:lnTo>
                  <a:pt x="372237" y="45727"/>
                </a:lnTo>
                <a:lnTo>
                  <a:pt x="416785" y="29665"/>
                </a:lnTo>
                <a:lnTo>
                  <a:pt x="462914" y="16912"/>
                </a:lnTo>
                <a:lnTo>
                  <a:pt x="510467" y="7616"/>
                </a:lnTo>
                <a:lnTo>
                  <a:pt x="559287" y="1929"/>
                </a:lnTo>
                <a:lnTo>
                  <a:pt x="609219" y="0"/>
                </a:lnTo>
                <a:lnTo>
                  <a:pt x="659150" y="1929"/>
                </a:lnTo>
                <a:lnTo>
                  <a:pt x="707969" y="7616"/>
                </a:lnTo>
                <a:lnTo>
                  <a:pt x="755521" y="16913"/>
                </a:lnTo>
                <a:lnTo>
                  <a:pt x="801647" y="29668"/>
                </a:lnTo>
                <a:lnTo>
                  <a:pt x="846192" y="45733"/>
                </a:lnTo>
                <a:lnTo>
                  <a:pt x="888998" y="64957"/>
                </a:lnTo>
                <a:lnTo>
                  <a:pt x="929909" y="87191"/>
                </a:lnTo>
                <a:lnTo>
                  <a:pt x="968769" y="112285"/>
                </a:lnTo>
                <a:lnTo>
                  <a:pt x="1005420" y="140088"/>
                </a:lnTo>
                <a:lnTo>
                  <a:pt x="1039706" y="170453"/>
                </a:lnTo>
                <a:lnTo>
                  <a:pt x="1071470" y="203227"/>
                </a:lnTo>
                <a:lnTo>
                  <a:pt x="1100556" y="238263"/>
                </a:lnTo>
                <a:lnTo>
                  <a:pt x="1126807" y="275409"/>
                </a:lnTo>
                <a:lnTo>
                  <a:pt x="1150066" y="314517"/>
                </a:lnTo>
                <a:lnTo>
                  <a:pt x="1170176" y="355437"/>
                </a:lnTo>
                <a:lnTo>
                  <a:pt x="1186982" y="398018"/>
                </a:lnTo>
                <a:lnTo>
                  <a:pt x="1200325" y="442111"/>
                </a:lnTo>
                <a:lnTo>
                  <a:pt x="1210050" y="487566"/>
                </a:lnTo>
                <a:lnTo>
                  <a:pt x="1216000" y="534234"/>
                </a:lnTo>
                <a:lnTo>
                  <a:pt x="1218018" y="581964"/>
                </a:lnTo>
                <a:lnTo>
                  <a:pt x="1216000" y="629695"/>
                </a:lnTo>
                <a:lnTo>
                  <a:pt x="1210050" y="676362"/>
                </a:lnTo>
                <a:lnTo>
                  <a:pt x="1200325" y="721818"/>
                </a:lnTo>
                <a:lnTo>
                  <a:pt x="1186982" y="765911"/>
                </a:lnTo>
                <a:lnTo>
                  <a:pt x="1170176" y="808492"/>
                </a:lnTo>
                <a:lnTo>
                  <a:pt x="1150066" y="849411"/>
                </a:lnTo>
                <a:lnTo>
                  <a:pt x="1126807" y="888519"/>
                </a:lnTo>
                <a:lnTo>
                  <a:pt x="1100556" y="925666"/>
                </a:lnTo>
                <a:lnTo>
                  <a:pt x="1071470" y="960701"/>
                </a:lnTo>
                <a:lnTo>
                  <a:pt x="1039706" y="993476"/>
                </a:lnTo>
                <a:lnTo>
                  <a:pt x="1005420" y="1023840"/>
                </a:lnTo>
                <a:lnTo>
                  <a:pt x="968769" y="1051644"/>
                </a:lnTo>
                <a:lnTo>
                  <a:pt x="929909" y="1076738"/>
                </a:lnTo>
                <a:lnTo>
                  <a:pt x="888998" y="1098971"/>
                </a:lnTo>
                <a:lnTo>
                  <a:pt x="846192" y="1118196"/>
                </a:lnTo>
                <a:lnTo>
                  <a:pt x="801647" y="1134260"/>
                </a:lnTo>
                <a:lnTo>
                  <a:pt x="755521" y="1147016"/>
                </a:lnTo>
                <a:lnTo>
                  <a:pt x="707969" y="1156312"/>
                </a:lnTo>
                <a:lnTo>
                  <a:pt x="659150" y="1162000"/>
                </a:lnTo>
                <a:lnTo>
                  <a:pt x="609219" y="1163929"/>
                </a:lnTo>
                <a:close/>
              </a:path>
            </a:pathLst>
          </a:custGeom>
          <a:solidFill>
            <a:schemeClr val="accent2"/>
          </a:solidFill>
        </p:spPr>
        <p:txBody>
          <a:bodyPr wrap="square" lIns="0" tIns="0" rIns="0" bIns="0" rtlCol="0"/>
          <a:lstStyle/>
          <a:p/>
        </p:txBody>
      </p:sp>
      <p:sp>
        <p:nvSpPr>
          <p:cNvPr id="25" name="object 21"/>
          <p:cNvSpPr/>
          <p:nvPr/>
        </p:nvSpPr>
        <p:spPr>
          <a:xfrm>
            <a:off x="6525045" y="1866296"/>
            <a:ext cx="544830" cy="560705"/>
          </a:xfrm>
          <a:custGeom>
            <a:avLst/>
            <a:gdLst/>
            <a:ahLst/>
            <a:cxnLst/>
            <a:rect l="l" t="t" r="r" b="b"/>
            <a:pathLst>
              <a:path w="544829" h="560705">
                <a:moveTo>
                  <a:pt x="336613" y="522668"/>
                </a:moveTo>
                <a:lnTo>
                  <a:pt x="39598" y="522668"/>
                </a:lnTo>
                <a:lnTo>
                  <a:pt x="25058" y="519254"/>
                </a:lnTo>
                <a:lnTo>
                  <a:pt x="12374" y="509604"/>
                </a:lnTo>
                <a:lnTo>
                  <a:pt x="3403" y="494609"/>
                </a:lnTo>
                <a:lnTo>
                  <a:pt x="0" y="475157"/>
                </a:lnTo>
                <a:lnTo>
                  <a:pt x="0" y="256578"/>
                </a:lnTo>
                <a:lnTo>
                  <a:pt x="3403" y="242623"/>
                </a:lnTo>
                <a:lnTo>
                  <a:pt x="12374" y="230447"/>
                </a:lnTo>
                <a:lnTo>
                  <a:pt x="25058" y="221834"/>
                </a:lnTo>
                <a:lnTo>
                  <a:pt x="39598" y="218567"/>
                </a:lnTo>
                <a:lnTo>
                  <a:pt x="138607" y="218567"/>
                </a:lnTo>
                <a:lnTo>
                  <a:pt x="153302" y="208323"/>
                </a:lnTo>
                <a:lnTo>
                  <a:pt x="167070" y="193624"/>
                </a:lnTo>
                <a:lnTo>
                  <a:pt x="178982" y="177143"/>
                </a:lnTo>
                <a:lnTo>
                  <a:pt x="188112" y="161556"/>
                </a:lnTo>
                <a:lnTo>
                  <a:pt x="195689" y="152940"/>
                </a:lnTo>
                <a:lnTo>
                  <a:pt x="204196" y="142544"/>
                </a:lnTo>
                <a:lnTo>
                  <a:pt x="214562" y="132149"/>
                </a:lnTo>
                <a:lnTo>
                  <a:pt x="227710" y="123532"/>
                </a:lnTo>
                <a:lnTo>
                  <a:pt x="238073" y="99037"/>
                </a:lnTo>
                <a:lnTo>
                  <a:pt x="251374" y="39345"/>
                </a:lnTo>
                <a:lnTo>
                  <a:pt x="274891" y="4007"/>
                </a:lnTo>
                <a:lnTo>
                  <a:pt x="306908" y="0"/>
                </a:lnTo>
                <a:lnTo>
                  <a:pt x="330578" y="2078"/>
                </a:lnTo>
                <a:lnTo>
                  <a:pt x="355174" y="9501"/>
                </a:lnTo>
                <a:lnTo>
                  <a:pt x="377913" y="24051"/>
                </a:lnTo>
                <a:lnTo>
                  <a:pt x="396011" y="47510"/>
                </a:lnTo>
                <a:lnTo>
                  <a:pt x="306908" y="47510"/>
                </a:lnTo>
                <a:lnTo>
                  <a:pt x="292216" y="66519"/>
                </a:lnTo>
                <a:lnTo>
                  <a:pt x="285875" y="92652"/>
                </a:lnTo>
                <a:lnTo>
                  <a:pt x="277674" y="122348"/>
                </a:lnTo>
                <a:lnTo>
                  <a:pt x="257403" y="152044"/>
                </a:lnTo>
                <a:lnTo>
                  <a:pt x="227710" y="180555"/>
                </a:lnTo>
                <a:lnTo>
                  <a:pt x="213941" y="200455"/>
                </a:lnTo>
                <a:lnTo>
                  <a:pt x="191820" y="225696"/>
                </a:lnTo>
                <a:lnTo>
                  <a:pt x="167842" y="247373"/>
                </a:lnTo>
                <a:lnTo>
                  <a:pt x="148501" y="256578"/>
                </a:lnTo>
                <a:lnTo>
                  <a:pt x="128701" y="256578"/>
                </a:lnTo>
                <a:lnTo>
                  <a:pt x="128701" y="437146"/>
                </a:lnTo>
                <a:lnTo>
                  <a:pt x="69303" y="437146"/>
                </a:lnTo>
                <a:lnTo>
                  <a:pt x="56309" y="438779"/>
                </a:lnTo>
                <a:lnTo>
                  <a:pt x="47026" y="443083"/>
                </a:lnTo>
                <a:lnTo>
                  <a:pt x="41455" y="449169"/>
                </a:lnTo>
                <a:lnTo>
                  <a:pt x="39598" y="456145"/>
                </a:lnTo>
                <a:lnTo>
                  <a:pt x="41455" y="463129"/>
                </a:lnTo>
                <a:lnTo>
                  <a:pt x="47026" y="469218"/>
                </a:lnTo>
                <a:lnTo>
                  <a:pt x="56309" y="473524"/>
                </a:lnTo>
                <a:lnTo>
                  <a:pt x="69303" y="475157"/>
                </a:lnTo>
                <a:lnTo>
                  <a:pt x="148501" y="475157"/>
                </a:lnTo>
                <a:lnTo>
                  <a:pt x="164903" y="478126"/>
                </a:lnTo>
                <a:lnTo>
                  <a:pt x="201409" y="491188"/>
                </a:lnTo>
                <a:lnTo>
                  <a:pt x="217804" y="494157"/>
                </a:lnTo>
                <a:lnTo>
                  <a:pt x="247505" y="506632"/>
                </a:lnTo>
                <a:lnTo>
                  <a:pt x="277209" y="515542"/>
                </a:lnTo>
                <a:lnTo>
                  <a:pt x="306912" y="520887"/>
                </a:lnTo>
                <a:lnTo>
                  <a:pt x="336613" y="522668"/>
                </a:lnTo>
                <a:close/>
              </a:path>
              <a:path w="544829" h="560705">
                <a:moveTo>
                  <a:pt x="386118" y="560679"/>
                </a:moveTo>
                <a:lnTo>
                  <a:pt x="336613" y="560679"/>
                </a:lnTo>
                <a:lnTo>
                  <a:pt x="299639" y="558898"/>
                </a:lnTo>
                <a:lnTo>
                  <a:pt x="263594" y="553554"/>
                </a:lnTo>
                <a:lnTo>
                  <a:pt x="229407" y="544649"/>
                </a:lnTo>
                <a:lnTo>
                  <a:pt x="198005" y="532180"/>
                </a:lnTo>
                <a:lnTo>
                  <a:pt x="187489" y="530694"/>
                </a:lnTo>
                <a:lnTo>
                  <a:pt x="159024" y="524154"/>
                </a:lnTo>
                <a:lnTo>
                  <a:pt x="148501" y="522668"/>
                </a:lnTo>
                <a:lnTo>
                  <a:pt x="376212" y="522668"/>
                </a:lnTo>
                <a:lnTo>
                  <a:pt x="403746" y="519105"/>
                </a:lnTo>
                <a:lnTo>
                  <a:pt x="425713" y="508417"/>
                </a:lnTo>
                <a:lnTo>
                  <a:pt x="440255" y="490601"/>
                </a:lnTo>
                <a:lnTo>
                  <a:pt x="445515" y="465658"/>
                </a:lnTo>
                <a:lnTo>
                  <a:pt x="445515" y="446646"/>
                </a:lnTo>
                <a:lnTo>
                  <a:pt x="456962" y="437886"/>
                </a:lnTo>
                <a:lnTo>
                  <a:pt x="462840" y="426453"/>
                </a:lnTo>
                <a:lnTo>
                  <a:pt x="465005" y="413238"/>
                </a:lnTo>
                <a:lnTo>
                  <a:pt x="465315" y="399135"/>
                </a:lnTo>
                <a:lnTo>
                  <a:pt x="465315" y="380123"/>
                </a:lnTo>
                <a:lnTo>
                  <a:pt x="472582" y="371512"/>
                </a:lnTo>
                <a:lnTo>
                  <a:pt x="478924" y="361118"/>
                </a:lnTo>
                <a:lnTo>
                  <a:pt x="483412" y="350723"/>
                </a:lnTo>
                <a:lnTo>
                  <a:pt x="485114" y="342112"/>
                </a:lnTo>
                <a:lnTo>
                  <a:pt x="483412" y="329488"/>
                </a:lnTo>
                <a:lnTo>
                  <a:pt x="478924" y="319539"/>
                </a:lnTo>
                <a:lnTo>
                  <a:pt x="472582" y="311374"/>
                </a:lnTo>
                <a:lnTo>
                  <a:pt x="465315" y="304101"/>
                </a:lnTo>
                <a:lnTo>
                  <a:pt x="478309" y="299349"/>
                </a:lnTo>
                <a:lnTo>
                  <a:pt x="487592" y="287469"/>
                </a:lnTo>
                <a:lnTo>
                  <a:pt x="493163" y="272024"/>
                </a:lnTo>
                <a:lnTo>
                  <a:pt x="495020" y="256578"/>
                </a:lnTo>
                <a:lnTo>
                  <a:pt x="491461" y="242623"/>
                </a:lnTo>
                <a:lnTo>
                  <a:pt x="481403" y="230447"/>
                </a:lnTo>
                <a:lnTo>
                  <a:pt x="465777" y="221834"/>
                </a:lnTo>
                <a:lnTo>
                  <a:pt x="445515" y="218567"/>
                </a:lnTo>
                <a:lnTo>
                  <a:pt x="326707" y="218567"/>
                </a:lnTo>
                <a:lnTo>
                  <a:pt x="331348" y="191394"/>
                </a:lnTo>
                <a:lnTo>
                  <a:pt x="341560" y="165112"/>
                </a:lnTo>
                <a:lnTo>
                  <a:pt x="351771" y="137049"/>
                </a:lnTo>
                <a:lnTo>
                  <a:pt x="356412" y="104533"/>
                </a:lnTo>
                <a:lnTo>
                  <a:pt x="355639" y="79587"/>
                </a:lnTo>
                <a:lnTo>
                  <a:pt x="350224" y="61767"/>
                </a:lnTo>
                <a:lnTo>
                  <a:pt x="335528" y="51075"/>
                </a:lnTo>
                <a:lnTo>
                  <a:pt x="306908" y="47510"/>
                </a:lnTo>
                <a:lnTo>
                  <a:pt x="396011" y="47510"/>
                </a:lnTo>
                <a:lnTo>
                  <a:pt x="401738" y="61768"/>
                </a:lnTo>
                <a:lnTo>
                  <a:pt x="404679" y="76022"/>
                </a:lnTo>
                <a:lnTo>
                  <a:pt x="405762" y="90276"/>
                </a:lnTo>
                <a:lnTo>
                  <a:pt x="405917" y="104533"/>
                </a:lnTo>
                <a:lnTo>
                  <a:pt x="404215" y="124282"/>
                </a:lnTo>
                <a:lnTo>
                  <a:pt x="399727" y="141357"/>
                </a:lnTo>
                <a:lnTo>
                  <a:pt x="393385" y="156650"/>
                </a:lnTo>
                <a:lnTo>
                  <a:pt x="386118" y="171056"/>
                </a:lnTo>
                <a:lnTo>
                  <a:pt x="445515" y="171056"/>
                </a:lnTo>
                <a:lnTo>
                  <a:pt x="481868" y="177737"/>
                </a:lnTo>
                <a:lnTo>
                  <a:pt x="513578" y="196000"/>
                </a:lnTo>
                <a:lnTo>
                  <a:pt x="536005" y="223171"/>
                </a:lnTo>
                <a:lnTo>
                  <a:pt x="544512" y="256578"/>
                </a:lnTo>
                <a:lnTo>
                  <a:pt x="542811" y="270836"/>
                </a:lnTo>
                <a:lnTo>
                  <a:pt x="538327" y="285094"/>
                </a:lnTo>
                <a:lnTo>
                  <a:pt x="531985" y="299349"/>
                </a:lnTo>
                <a:lnTo>
                  <a:pt x="524713" y="313601"/>
                </a:lnTo>
                <a:lnTo>
                  <a:pt x="524713" y="342112"/>
                </a:lnTo>
                <a:lnTo>
                  <a:pt x="524558" y="350872"/>
                </a:lnTo>
                <a:lnTo>
                  <a:pt x="523476" y="362305"/>
                </a:lnTo>
                <a:lnTo>
                  <a:pt x="520539" y="375520"/>
                </a:lnTo>
                <a:lnTo>
                  <a:pt x="514819" y="389623"/>
                </a:lnTo>
                <a:lnTo>
                  <a:pt x="514819" y="399135"/>
                </a:lnTo>
                <a:lnTo>
                  <a:pt x="513117" y="418879"/>
                </a:lnTo>
                <a:lnTo>
                  <a:pt x="508630" y="435954"/>
                </a:lnTo>
                <a:lnTo>
                  <a:pt x="502287" y="451251"/>
                </a:lnTo>
                <a:lnTo>
                  <a:pt x="495020" y="465658"/>
                </a:lnTo>
                <a:lnTo>
                  <a:pt x="486357" y="504556"/>
                </a:lnTo>
                <a:lnTo>
                  <a:pt x="462843" y="534547"/>
                </a:lnTo>
                <a:lnTo>
                  <a:pt x="428192" y="553849"/>
                </a:lnTo>
                <a:lnTo>
                  <a:pt x="386118" y="560679"/>
                </a:lnTo>
                <a:close/>
              </a:path>
              <a:path w="544829" h="560705">
                <a:moveTo>
                  <a:pt x="128701" y="475157"/>
                </a:moveTo>
                <a:lnTo>
                  <a:pt x="69303" y="475157"/>
                </a:lnTo>
                <a:lnTo>
                  <a:pt x="76576" y="473524"/>
                </a:lnTo>
                <a:lnTo>
                  <a:pt x="82918" y="469218"/>
                </a:lnTo>
                <a:lnTo>
                  <a:pt x="87402" y="463129"/>
                </a:lnTo>
                <a:lnTo>
                  <a:pt x="89103" y="456145"/>
                </a:lnTo>
                <a:lnTo>
                  <a:pt x="87402" y="449169"/>
                </a:lnTo>
                <a:lnTo>
                  <a:pt x="82918" y="443083"/>
                </a:lnTo>
                <a:lnTo>
                  <a:pt x="76576" y="438779"/>
                </a:lnTo>
                <a:lnTo>
                  <a:pt x="69303" y="437146"/>
                </a:lnTo>
                <a:lnTo>
                  <a:pt x="128701" y="437146"/>
                </a:lnTo>
                <a:lnTo>
                  <a:pt x="128701" y="475157"/>
                </a:lnTo>
                <a:close/>
              </a:path>
            </a:pathLst>
          </a:custGeom>
          <a:solidFill>
            <a:srgbClr val="FFFFFF"/>
          </a:solidFill>
        </p:spPr>
        <p:txBody>
          <a:bodyPr wrap="square" lIns="0" tIns="0" rIns="0" bIns="0" rtlCol="0"/>
          <a:lstStyle/>
          <a:p/>
        </p:txBody>
      </p:sp>
      <p:sp>
        <p:nvSpPr>
          <p:cNvPr id="26" name="object 22"/>
          <p:cNvSpPr/>
          <p:nvPr/>
        </p:nvSpPr>
        <p:spPr>
          <a:xfrm>
            <a:off x="1527696" y="5465946"/>
            <a:ext cx="1217930" cy="1165860"/>
          </a:xfrm>
          <a:custGeom>
            <a:avLst/>
            <a:gdLst/>
            <a:ahLst/>
            <a:cxnLst/>
            <a:rect l="l" t="t" r="r" b="b"/>
            <a:pathLst>
              <a:path w="1217930" h="1165860">
                <a:moveTo>
                  <a:pt x="608711" y="1165440"/>
                </a:moveTo>
                <a:lnTo>
                  <a:pt x="558779" y="1163509"/>
                </a:lnTo>
                <a:lnTo>
                  <a:pt x="509959" y="1157814"/>
                </a:lnTo>
                <a:lnTo>
                  <a:pt x="462408" y="1148505"/>
                </a:lnTo>
                <a:lnTo>
                  <a:pt x="416282" y="1135732"/>
                </a:lnTo>
                <a:lnTo>
                  <a:pt x="371737" y="1119645"/>
                </a:lnTo>
                <a:lnTo>
                  <a:pt x="328931" y="1100394"/>
                </a:lnTo>
                <a:lnTo>
                  <a:pt x="288021" y="1078129"/>
                </a:lnTo>
                <a:lnTo>
                  <a:pt x="249163" y="1052998"/>
                </a:lnTo>
                <a:lnTo>
                  <a:pt x="212513" y="1025153"/>
                </a:lnTo>
                <a:lnTo>
                  <a:pt x="178230" y="994743"/>
                </a:lnTo>
                <a:lnTo>
                  <a:pt x="146469" y="961917"/>
                </a:lnTo>
                <a:lnTo>
                  <a:pt x="117387" y="926826"/>
                </a:lnTo>
                <a:lnTo>
                  <a:pt x="91141" y="889619"/>
                </a:lnTo>
                <a:lnTo>
                  <a:pt x="67888" y="850446"/>
                </a:lnTo>
                <a:lnTo>
                  <a:pt x="47785" y="809457"/>
                </a:lnTo>
                <a:lnTo>
                  <a:pt x="30988" y="766801"/>
                </a:lnTo>
                <a:lnTo>
                  <a:pt x="17654" y="722629"/>
                </a:lnTo>
                <a:lnTo>
                  <a:pt x="7940" y="677090"/>
                </a:lnTo>
                <a:lnTo>
                  <a:pt x="2003" y="630334"/>
                </a:lnTo>
                <a:lnTo>
                  <a:pt x="0" y="582510"/>
                </a:lnTo>
                <a:lnTo>
                  <a:pt x="2003" y="534749"/>
                </a:lnTo>
                <a:lnTo>
                  <a:pt x="7940" y="488048"/>
                </a:lnTo>
                <a:lnTo>
                  <a:pt x="17654" y="442558"/>
                </a:lnTo>
                <a:lnTo>
                  <a:pt x="30988" y="398429"/>
                </a:lnTo>
                <a:lnTo>
                  <a:pt x="47785" y="355812"/>
                </a:lnTo>
                <a:lnTo>
                  <a:pt x="67888" y="314856"/>
                </a:lnTo>
                <a:lnTo>
                  <a:pt x="91141" y="275712"/>
                </a:lnTo>
                <a:lnTo>
                  <a:pt x="117387" y="238529"/>
                </a:lnTo>
                <a:lnTo>
                  <a:pt x="146469" y="203458"/>
                </a:lnTo>
                <a:lnTo>
                  <a:pt x="178230" y="170649"/>
                </a:lnTo>
                <a:lnTo>
                  <a:pt x="212513" y="140253"/>
                </a:lnTo>
                <a:lnTo>
                  <a:pt x="249163" y="112418"/>
                </a:lnTo>
                <a:lnTo>
                  <a:pt x="288021" y="87296"/>
                </a:lnTo>
                <a:lnTo>
                  <a:pt x="328931" y="65037"/>
                </a:lnTo>
                <a:lnTo>
                  <a:pt x="371737" y="45790"/>
                </a:lnTo>
                <a:lnTo>
                  <a:pt x="416282" y="29706"/>
                </a:lnTo>
                <a:lnTo>
                  <a:pt x="462408" y="16934"/>
                </a:lnTo>
                <a:lnTo>
                  <a:pt x="509959" y="7626"/>
                </a:lnTo>
                <a:lnTo>
                  <a:pt x="558779" y="1931"/>
                </a:lnTo>
                <a:lnTo>
                  <a:pt x="608711" y="0"/>
                </a:lnTo>
                <a:lnTo>
                  <a:pt x="658642" y="1931"/>
                </a:lnTo>
                <a:lnTo>
                  <a:pt x="707461" y="7626"/>
                </a:lnTo>
                <a:lnTo>
                  <a:pt x="755013" y="16935"/>
                </a:lnTo>
                <a:lnTo>
                  <a:pt x="801139" y="29707"/>
                </a:lnTo>
                <a:lnTo>
                  <a:pt x="845684" y="45793"/>
                </a:lnTo>
                <a:lnTo>
                  <a:pt x="888490" y="65042"/>
                </a:lnTo>
                <a:lnTo>
                  <a:pt x="929401" y="87305"/>
                </a:lnTo>
                <a:lnTo>
                  <a:pt x="968261" y="112432"/>
                </a:lnTo>
                <a:lnTo>
                  <a:pt x="1004912" y="140272"/>
                </a:lnTo>
                <a:lnTo>
                  <a:pt x="1039198" y="170676"/>
                </a:lnTo>
                <a:lnTo>
                  <a:pt x="1070962" y="203494"/>
                </a:lnTo>
                <a:lnTo>
                  <a:pt x="1100048" y="238576"/>
                </a:lnTo>
                <a:lnTo>
                  <a:pt x="1126299" y="275771"/>
                </a:lnTo>
                <a:lnTo>
                  <a:pt x="1149558" y="314930"/>
                </a:lnTo>
                <a:lnTo>
                  <a:pt x="1169668" y="355903"/>
                </a:lnTo>
                <a:lnTo>
                  <a:pt x="1186474" y="398540"/>
                </a:lnTo>
                <a:lnTo>
                  <a:pt x="1199817" y="442690"/>
                </a:lnTo>
                <a:lnTo>
                  <a:pt x="1209542" y="488205"/>
                </a:lnTo>
                <a:lnTo>
                  <a:pt x="1215492" y="534934"/>
                </a:lnTo>
                <a:lnTo>
                  <a:pt x="1217510" y="582726"/>
                </a:lnTo>
                <a:lnTo>
                  <a:pt x="1215492" y="630519"/>
                </a:lnTo>
                <a:lnTo>
                  <a:pt x="1209542" y="677247"/>
                </a:lnTo>
                <a:lnTo>
                  <a:pt x="1199817" y="722761"/>
                </a:lnTo>
                <a:lnTo>
                  <a:pt x="1186474" y="766912"/>
                </a:lnTo>
                <a:lnTo>
                  <a:pt x="1169668" y="809548"/>
                </a:lnTo>
                <a:lnTo>
                  <a:pt x="1149558" y="850520"/>
                </a:lnTo>
                <a:lnTo>
                  <a:pt x="1126299" y="889678"/>
                </a:lnTo>
                <a:lnTo>
                  <a:pt x="1100048" y="926873"/>
                </a:lnTo>
                <a:lnTo>
                  <a:pt x="1070962" y="961953"/>
                </a:lnTo>
                <a:lnTo>
                  <a:pt x="1039198" y="994770"/>
                </a:lnTo>
                <a:lnTo>
                  <a:pt x="1004912" y="1025173"/>
                </a:lnTo>
                <a:lnTo>
                  <a:pt x="968261" y="1053012"/>
                </a:lnTo>
                <a:lnTo>
                  <a:pt x="929401" y="1078138"/>
                </a:lnTo>
                <a:lnTo>
                  <a:pt x="888490" y="1100400"/>
                </a:lnTo>
                <a:lnTo>
                  <a:pt x="845684" y="1119649"/>
                </a:lnTo>
                <a:lnTo>
                  <a:pt x="801139" y="1135734"/>
                </a:lnTo>
                <a:lnTo>
                  <a:pt x="755013" y="1148506"/>
                </a:lnTo>
                <a:lnTo>
                  <a:pt x="707461" y="1157814"/>
                </a:lnTo>
                <a:lnTo>
                  <a:pt x="658642" y="1163509"/>
                </a:lnTo>
                <a:lnTo>
                  <a:pt x="608711" y="1165440"/>
                </a:lnTo>
                <a:close/>
              </a:path>
            </a:pathLst>
          </a:custGeom>
          <a:solidFill>
            <a:schemeClr val="accent2"/>
          </a:solidFill>
        </p:spPr>
        <p:txBody>
          <a:bodyPr wrap="square" lIns="0" tIns="0" rIns="0" bIns="0" rtlCol="0"/>
          <a:lstStyle/>
          <a:p/>
        </p:txBody>
      </p:sp>
      <p:sp>
        <p:nvSpPr>
          <p:cNvPr id="27" name="object 23"/>
          <p:cNvSpPr/>
          <p:nvPr/>
        </p:nvSpPr>
        <p:spPr>
          <a:xfrm>
            <a:off x="1865732" y="5666517"/>
            <a:ext cx="541655" cy="764540"/>
          </a:xfrm>
          <a:custGeom>
            <a:avLst/>
            <a:gdLst/>
            <a:ahLst/>
            <a:cxnLst/>
            <a:rect l="l" t="t" r="r" b="b"/>
            <a:pathLst>
              <a:path w="541655" h="764539">
                <a:moveTo>
                  <a:pt x="270675" y="764298"/>
                </a:moveTo>
                <a:lnTo>
                  <a:pt x="249526" y="761796"/>
                </a:lnTo>
                <a:lnTo>
                  <a:pt x="227171" y="753516"/>
                </a:lnTo>
                <a:lnTo>
                  <a:pt x="207235" y="738302"/>
                </a:lnTo>
                <a:lnTo>
                  <a:pt x="193344" y="714997"/>
                </a:lnTo>
                <a:lnTo>
                  <a:pt x="174411" y="712492"/>
                </a:lnTo>
                <a:lnTo>
                  <a:pt x="157895" y="704208"/>
                </a:lnTo>
                <a:lnTo>
                  <a:pt x="146213" y="688990"/>
                </a:lnTo>
                <a:lnTo>
                  <a:pt x="141782" y="665683"/>
                </a:lnTo>
                <a:lnTo>
                  <a:pt x="141782" y="653351"/>
                </a:lnTo>
                <a:lnTo>
                  <a:pt x="132316" y="643917"/>
                </a:lnTo>
                <a:lnTo>
                  <a:pt x="124058" y="633325"/>
                </a:lnTo>
                <a:lnTo>
                  <a:pt x="118217" y="620420"/>
                </a:lnTo>
                <a:lnTo>
                  <a:pt x="116001" y="604050"/>
                </a:lnTo>
                <a:lnTo>
                  <a:pt x="118015" y="594994"/>
                </a:lnTo>
                <a:lnTo>
                  <a:pt x="122447" y="587094"/>
                </a:lnTo>
                <a:lnTo>
                  <a:pt x="126878" y="581506"/>
                </a:lnTo>
                <a:lnTo>
                  <a:pt x="128892" y="579386"/>
                </a:lnTo>
                <a:lnTo>
                  <a:pt x="126878" y="570145"/>
                </a:lnTo>
                <a:lnTo>
                  <a:pt x="118015" y="551652"/>
                </a:lnTo>
                <a:lnTo>
                  <a:pt x="116001" y="542404"/>
                </a:lnTo>
                <a:lnTo>
                  <a:pt x="118217" y="533162"/>
                </a:lnTo>
                <a:lnTo>
                  <a:pt x="124058" y="523917"/>
                </a:lnTo>
                <a:lnTo>
                  <a:pt x="132316" y="514670"/>
                </a:lnTo>
                <a:lnTo>
                  <a:pt x="141782" y="505421"/>
                </a:lnTo>
                <a:lnTo>
                  <a:pt x="133323" y="466709"/>
                </a:lnTo>
                <a:lnTo>
                  <a:pt x="112780" y="426839"/>
                </a:lnTo>
                <a:lnTo>
                  <a:pt x="87406" y="389280"/>
                </a:lnTo>
                <a:lnTo>
                  <a:pt x="64452" y="357505"/>
                </a:lnTo>
                <a:lnTo>
                  <a:pt x="38067" y="329375"/>
                </a:lnTo>
                <a:lnTo>
                  <a:pt x="17724" y="298938"/>
                </a:lnTo>
                <a:lnTo>
                  <a:pt x="4632" y="263882"/>
                </a:lnTo>
                <a:lnTo>
                  <a:pt x="0" y="221894"/>
                </a:lnTo>
                <a:lnTo>
                  <a:pt x="6343" y="176968"/>
                </a:lnTo>
                <a:lnTo>
                  <a:pt x="24167" y="135220"/>
                </a:lnTo>
                <a:lnTo>
                  <a:pt x="51658" y="97515"/>
                </a:lnTo>
                <a:lnTo>
                  <a:pt x="87002" y="64722"/>
                </a:lnTo>
                <a:lnTo>
                  <a:pt x="128389" y="37706"/>
                </a:lnTo>
                <a:lnTo>
                  <a:pt x="174005" y="17336"/>
                </a:lnTo>
                <a:lnTo>
                  <a:pt x="222038" y="4478"/>
                </a:lnTo>
                <a:lnTo>
                  <a:pt x="270675" y="0"/>
                </a:lnTo>
                <a:lnTo>
                  <a:pt x="319311" y="4478"/>
                </a:lnTo>
                <a:lnTo>
                  <a:pt x="367342" y="17336"/>
                </a:lnTo>
                <a:lnTo>
                  <a:pt x="412956" y="37706"/>
                </a:lnTo>
                <a:lnTo>
                  <a:pt x="454340" y="64722"/>
                </a:lnTo>
                <a:lnTo>
                  <a:pt x="464301" y="73964"/>
                </a:lnTo>
                <a:lnTo>
                  <a:pt x="270675" y="73964"/>
                </a:lnTo>
                <a:lnTo>
                  <a:pt x="225027" y="78074"/>
                </a:lnTo>
                <a:lnTo>
                  <a:pt x="180453" y="90402"/>
                </a:lnTo>
                <a:lnTo>
                  <a:pt x="140176" y="110948"/>
                </a:lnTo>
                <a:lnTo>
                  <a:pt x="107417" y="139713"/>
                </a:lnTo>
                <a:lnTo>
                  <a:pt x="85398" y="176695"/>
                </a:lnTo>
                <a:lnTo>
                  <a:pt x="77343" y="221894"/>
                </a:lnTo>
                <a:lnTo>
                  <a:pt x="79556" y="249438"/>
                </a:lnTo>
                <a:lnTo>
                  <a:pt x="93646" y="299902"/>
                </a:lnTo>
                <a:lnTo>
                  <a:pt x="132114" y="337851"/>
                </a:lnTo>
                <a:lnTo>
                  <a:pt x="141782" y="345173"/>
                </a:lnTo>
                <a:lnTo>
                  <a:pt x="168166" y="382151"/>
                </a:lnTo>
                <a:lnTo>
                  <a:pt x="188504" y="419133"/>
                </a:lnTo>
                <a:lnTo>
                  <a:pt x="201592" y="456117"/>
                </a:lnTo>
                <a:lnTo>
                  <a:pt x="206222" y="493102"/>
                </a:lnTo>
                <a:lnTo>
                  <a:pt x="402258" y="493102"/>
                </a:lnTo>
                <a:lnTo>
                  <a:pt x="399567" y="505421"/>
                </a:lnTo>
                <a:lnTo>
                  <a:pt x="409026" y="514670"/>
                </a:lnTo>
                <a:lnTo>
                  <a:pt x="417280" y="523917"/>
                </a:lnTo>
                <a:lnTo>
                  <a:pt x="423120" y="533162"/>
                </a:lnTo>
                <a:lnTo>
                  <a:pt x="425335" y="542404"/>
                </a:lnTo>
                <a:lnTo>
                  <a:pt x="423321" y="551652"/>
                </a:lnTo>
                <a:lnTo>
                  <a:pt x="414459" y="570145"/>
                </a:lnTo>
                <a:lnTo>
                  <a:pt x="412445" y="579386"/>
                </a:lnTo>
                <a:lnTo>
                  <a:pt x="414459" y="581506"/>
                </a:lnTo>
                <a:lnTo>
                  <a:pt x="418890" y="587094"/>
                </a:lnTo>
                <a:lnTo>
                  <a:pt x="423321" y="594994"/>
                </a:lnTo>
                <a:lnTo>
                  <a:pt x="425335" y="604050"/>
                </a:lnTo>
                <a:lnTo>
                  <a:pt x="423120" y="620420"/>
                </a:lnTo>
                <a:lnTo>
                  <a:pt x="417280" y="633325"/>
                </a:lnTo>
                <a:lnTo>
                  <a:pt x="409026" y="643917"/>
                </a:lnTo>
                <a:lnTo>
                  <a:pt x="399567" y="653351"/>
                </a:lnTo>
                <a:lnTo>
                  <a:pt x="399567" y="665683"/>
                </a:lnTo>
                <a:lnTo>
                  <a:pt x="395136" y="688990"/>
                </a:lnTo>
                <a:lnTo>
                  <a:pt x="383454" y="704208"/>
                </a:lnTo>
                <a:lnTo>
                  <a:pt x="366938" y="712492"/>
                </a:lnTo>
                <a:lnTo>
                  <a:pt x="348005" y="714997"/>
                </a:lnTo>
                <a:lnTo>
                  <a:pt x="335920" y="738302"/>
                </a:lnTo>
                <a:lnTo>
                  <a:pt x="319003" y="753516"/>
                </a:lnTo>
                <a:lnTo>
                  <a:pt x="297254" y="761796"/>
                </a:lnTo>
                <a:lnTo>
                  <a:pt x="270675" y="764298"/>
                </a:lnTo>
                <a:close/>
              </a:path>
              <a:path w="541655" h="764539">
                <a:moveTo>
                  <a:pt x="402258" y="493102"/>
                </a:moveTo>
                <a:lnTo>
                  <a:pt x="335114" y="493102"/>
                </a:lnTo>
                <a:lnTo>
                  <a:pt x="339747" y="456117"/>
                </a:lnTo>
                <a:lnTo>
                  <a:pt x="352839" y="419133"/>
                </a:lnTo>
                <a:lnTo>
                  <a:pt x="373182" y="382151"/>
                </a:lnTo>
                <a:lnTo>
                  <a:pt x="399567" y="345173"/>
                </a:lnTo>
                <a:lnTo>
                  <a:pt x="428558" y="327831"/>
                </a:lnTo>
                <a:lnTo>
                  <a:pt x="438226" y="320509"/>
                </a:lnTo>
                <a:lnTo>
                  <a:pt x="447692" y="299902"/>
                </a:lnTo>
                <a:lnTo>
                  <a:pt x="455950" y="275826"/>
                </a:lnTo>
                <a:lnTo>
                  <a:pt x="461791" y="249438"/>
                </a:lnTo>
                <a:lnTo>
                  <a:pt x="464007" y="221894"/>
                </a:lnTo>
                <a:lnTo>
                  <a:pt x="455951" y="176695"/>
                </a:lnTo>
                <a:lnTo>
                  <a:pt x="433933" y="139713"/>
                </a:lnTo>
                <a:lnTo>
                  <a:pt x="401173" y="110948"/>
                </a:lnTo>
                <a:lnTo>
                  <a:pt x="360896" y="90402"/>
                </a:lnTo>
                <a:lnTo>
                  <a:pt x="316322" y="78074"/>
                </a:lnTo>
                <a:lnTo>
                  <a:pt x="270675" y="73964"/>
                </a:lnTo>
                <a:lnTo>
                  <a:pt x="464301" y="73964"/>
                </a:lnTo>
                <a:lnTo>
                  <a:pt x="489683" y="97515"/>
                </a:lnTo>
                <a:lnTo>
                  <a:pt x="517171" y="135220"/>
                </a:lnTo>
                <a:lnTo>
                  <a:pt x="534994" y="176968"/>
                </a:lnTo>
                <a:lnTo>
                  <a:pt x="541337" y="221894"/>
                </a:lnTo>
                <a:lnTo>
                  <a:pt x="536706" y="263882"/>
                </a:lnTo>
                <a:lnTo>
                  <a:pt x="523619" y="298938"/>
                </a:lnTo>
                <a:lnTo>
                  <a:pt x="503280" y="329375"/>
                </a:lnTo>
                <a:lnTo>
                  <a:pt x="476897" y="357505"/>
                </a:lnTo>
                <a:lnTo>
                  <a:pt x="453938" y="389280"/>
                </a:lnTo>
                <a:lnTo>
                  <a:pt x="428564" y="426839"/>
                </a:lnTo>
                <a:lnTo>
                  <a:pt x="408024" y="466709"/>
                </a:lnTo>
                <a:lnTo>
                  <a:pt x="402258" y="493102"/>
                </a:lnTo>
                <a:close/>
              </a:path>
              <a:path w="541655" h="764539">
                <a:moveTo>
                  <a:pt x="373786" y="246557"/>
                </a:moveTo>
                <a:lnTo>
                  <a:pt x="364319" y="244438"/>
                </a:lnTo>
                <a:lnTo>
                  <a:pt x="356061" y="238850"/>
                </a:lnTo>
                <a:lnTo>
                  <a:pt x="350220" y="230950"/>
                </a:lnTo>
                <a:lnTo>
                  <a:pt x="348005" y="221894"/>
                </a:lnTo>
                <a:lnTo>
                  <a:pt x="339547" y="205716"/>
                </a:lnTo>
                <a:lnTo>
                  <a:pt x="319008" y="194159"/>
                </a:lnTo>
                <a:lnTo>
                  <a:pt x="293634" y="187223"/>
                </a:lnTo>
                <a:lnTo>
                  <a:pt x="270675" y="184912"/>
                </a:lnTo>
                <a:lnTo>
                  <a:pt x="263222" y="182794"/>
                </a:lnTo>
                <a:lnTo>
                  <a:pt x="259395" y="177211"/>
                </a:lnTo>
                <a:lnTo>
                  <a:pt x="257986" y="169315"/>
                </a:lnTo>
                <a:lnTo>
                  <a:pt x="257784" y="160261"/>
                </a:lnTo>
                <a:lnTo>
                  <a:pt x="257784" y="147929"/>
                </a:lnTo>
                <a:lnTo>
                  <a:pt x="270675" y="147929"/>
                </a:lnTo>
                <a:lnTo>
                  <a:pt x="310547" y="152553"/>
                </a:lnTo>
                <a:lnTo>
                  <a:pt x="348006" y="166423"/>
                </a:lnTo>
                <a:lnTo>
                  <a:pt x="375800" y="189538"/>
                </a:lnTo>
                <a:lnTo>
                  <a:pt x="386676" y="221894"/>
                </a:lnTo>
                <a:lnTo>
                  <a:pt x="384662" y="230950"/>
                </a:lnTo>
                <a:lnTo>
                  <a:pt x="380231" y="238850"/>
                </a:lnTo>
                <a:lnTo>
                  <a:pt x="375800" y="244438"/>
                </a:lnTo>
                <a:lnTo>
                  <a:pt x="373786" y="246557"/>
                </a:lnTo>
                <a:close/>
              </a:path>
            </a:pathLst>
          </a:custGeom>
          <a:solidFill>
            <a:srgbClr val="FFFFFF"/>
          </a:solidFill>
        </p:spPr>
        <p:txBody>
          <a:bodyPr wrap="square" lIns="0" tIns="0" rIns="0" bIns="0" rtlCol="0"/>
          <a:lstStyle/>
          <a:p/>
        </p:txBody>
      </p:sp>
      <p:sp>
        <p:nvSpPr>
          <p:cNvPr id="28" name="object 24"/>
          <p:cNvSpPr/>
          <p:nvPr/>
        </p:nvSpPr>
        <p:spPr>
          <a:xfrm>
            <a:off x="6188088" y="4165275"/>
            <a:ext cx="1218565" cy="1165860"/>
          </a:xfrm>
          <a:custGeom>
            <a:avLst/>
            <a:gdLst/>
            <a:ahLst/>
            <a:cxnLst/>
            <a:rect l="l" t="t" r="r" b="b"/>
            <a:pathLst>
              <a:path w="1218565" h="1165860">
                <a:moveTo>
                  <a:pt x="609219" y="1165440"/>
                </a:moveTo>
                <a:lnTo>
                  <a:pt x="559287" y="1163509"/>
                </a:lnTo>
                <a:lnTo>
                  <a:pt x="510464" y="1157813"/>
                </a:lnTo>
                <a:lnTo>
                  <a:pt x="462908" y="1148505"/>
                </a:lnTo>
                <a:lnTo>
                  <a:pt x="416774" y="1135733"/>
                </a:lnTo>
                <a:lnTo>
                  <a:pt x="372220" y="1119647"/>
                </a:lnTo>
                <a:lnTo>
                  <a:pt x="329401" y="1100397"/>
                </a:lnTo>
                <a:lnTo>
                  <a:pt x="288474" y="1078134"/>
                </a:lnTo>
                <a:lnTo>
                  <a:pt x="249596" y="1053008"/>
                </a:lnTo>
                <a:lnTo>
                  <a:pt x="212924" y="1025168"/>
                </a:lnTo>
                <a:lnTo>
                  <a:pt x="178614" y="994764"/>
                </a:lnTo>
                <a:lnTo>
                  <a:pt x="146824" y="961946"/>
                </a:lnTo>
                <a:lnTo>
                  <a:pt x="117710" y="926864"/>
                </a:lnTo>
                <a:lnTo>
                  <a:pt x="91429" y="889669"/>
                </a:lnTo>
                <a:lnTo>
                  <a:pt x="68222" y="850680"/>
                </a:lnTo>
                <a:lnTo>
                  <a:pt x="48079" y="809746"/>
                </a:lnTo>
                <a:lnTo>
                  <a:pt x="31236" y="767154"/>
                </a:lnTo>
                <a:lnTo>
                  <a:pt x="17850" y="723054"/>
                </a:lnTo>
                <a:lnTo>
                  <a:pt x="8078" y="677596"/>
                </a:lnTo>
                <a:lnTo>
                  <a:pt x="2076" y="630931"/>
                </a:lnTo>
                <a:lnTo>
                  <a:pt x="0" y="583209"/>
                </a:lnTo>
                <a:lnTo>
                  <a:pt x="2076" y="535346"/>
                </a:lnTo>
                <a:lnTo>
                  <a:pt x="8078" y="488554"/>
                </a:lnTo>
                <a:lnTo>
                  <a:pt x="17850" y="442983"/>
                </a:lnTo>
                <a:lnTo>
                  <a:pt x="31236" y="398782"/>
                </a:lnTo>
                <a:lnTo>
                  <a:pt x="48079" y="356101"/>
                </a:lnTo>
                <a:lnTo>
                  <a:pt x="68222" y="315090"/>
                </a:lnTo>
                <a:lnTo>
                  <a:pt x="91510" y="275898"/>
                </a:lnTo>
                <a:lnTo>
                  <a:pt x="117874" y="238567"/>
                </a:lnTo>
                <a:lnTo>
                  <a:pt x="146972" y="203487"/>
                </a:lnTo>
                <a:lnTo>
                  <a:pt x="178744" y="170670"/>
                </a:lnTo>
                <a:lnTo>
                  <a:pt x="213034" y="140267"/>
                </a:lnTo>
                <a:lnTo>
                  <a:pt x="249687" y="112428"/>
                </a:lnTo>
                <a:lnTo>
                  <a:pt x="288546" y="87302"/>
                </a:lnTo>
                <a:lnTo>
                  <a:pt x="329455" y="65040"/>
                </a:lnTo>
                <a:lnTo>
                  <a:pt x="372259" y="45791"/>
                </a:lnTo>
                <a:lnTo>
                  <a:pt x="416800" y="29706"/>
                </a:lnTo>
                <a:lnTo>
                  <a:pt x="462923" y="16934"/>
                </a:lnTo>
                <a:lnTo>
                  <a:pt x="510471" y="7626"/>
                </a:lnTo>
                <a:lnTo>
                  <a:pt x="559289" y="1931"/>
                </a:lnTo>
                <a:lnTo>
                  <a:pt x="609219" y="0"/>
                </a:lnTo>
                <a:lnTo>
                  <a:pt x="659150" y="1931"/>
                </a:lnTo>
                <a:lnTo>
                  <a:pt x="707972" y="7627"/>
                </a:lnTo>
                <a:lnTo>
                  <a:pt x="755527" y="16936"/>
                </a:lnTo>
                <a:lnTo>
                  <a:pt x="801658" y="29710"/>
                </a:lnTo>
                <a:lnTo>
                  <a:pt x="846209" y="45799"/>
                </a:lnTo>
                <a:lnTo>
                  <a:pt x="889022" y="65053"/>
                </a:lnTo>
                <a:lnTo>
                  <a:pt x="929942" y="87323"/>
                </a:lnTo>
                <a:lnTo>
                  <a:pt x="968810" y="112459"/>
                </a:lnTo>
                <a:lnTo>
                  <a:pt x="1005471" y="140312"/>
                </a:lnTo>
                <a:lnTo>
                  <a:pt x="1039766" y="170732"/>
                </a:lnTo>
                <a:lnTo>
                  <a:pt x="1071538" y="203569"/>
                </a:lnTo>
                <a:lnTo>
                  <a:pt x="1100631" y="238674"/>
                </a:lnTo>
                <a:lnTo>
                  <a:pt x="1126887" y="275898"/>
                </a:lnTo>
                <a:lnTo>
                  <a:pt x="1150066" y="314920"/>
                </a:lnTo>
                <a:lnTo>
                  <a:pt x="1170176" y="355892"/>
                </a:lnTo>
                <a:lnTo>
                  <a:pt x="1186982" y="398528"/>
                </a:lnTo>
                <a:lnTo>
                  <a:pt x="1200325" y="442679"/>
                </a:lnTo>
                <a:lnTo>
                  <a:pt x="1210050" y="488193"/>
                </a:lnTo>
                <a:lnTo>
                  <a:pt x="1216000" y="534921"/>
                </a:lnTo>
                <a:lnTo>
                  <a:pt x="1218018" y="582714"/>
                </a:lnTo>
                <a:lnTo>
                  <a:pt x="1216000" y="630506"/>
                </a:lnTo>
                <a:lnTo>
                  <a:pt x="1210050" y="677235"/>
                </a:lnTo>
                <a:lnTo>
                  <a:pt x="1200325" y="722749"/>
                </a:lnTo>
                <a:lnTo>
                  <a:pt x="1186982" y="766900"/>
                </a:lnTo>
                <a:lnTo>
                  <a:pt x="1170176" y="809537"/>
                </a:lnTo>
                <a:lnTo>
                  <a:pt x="1150066" y="850510"/>
                </a:lnTo>
                <a:lnTo>
                  <a:pt x="1126807" y="889669"/>
                </a:lnTo>
                <a:lnTo>
                  <a:pt x="1100467" y="926971"/>
                </a:lnTo>
                <a:lnTo>
                  <a:pt x="1071390" y="962028"/>
                </a:lnTo>
                <a:lnTo>
                  <a:pt x="1039636" y="994825"/>
                </a:lnTo>
                <a:lnTo>
                  <a:pt x="1005360" y="1025213"/>
                </a:lnTo>
                <a:lnTo>
                  <a:pt x="968719" y="1053040"/>
                </a:lnTo>
                <a:lnTo>
                  <a:pt x="929870" y="1078156"/>
                </a:lnTo>
                <a:lnTo>
                  <a:pt x="888968" y="1100411"/>
                </a:lnTo>
                <a:lnTo>
                  <a:pt x="846170" y="1119655"/>
                </a:lnTo>
                <a:lnTo>
                  <a:pt x="801633" y="1135737"/>
                </a:lnTo>
                <a:lnTo>
                  <a:pt x="755512" y="1148506"/>
                </a:lnTo>
                <a:lnTo>
                  <a:pt x="707965" y="1157814"/>
                </a:lnTo>
                <a:lnTo>
                  <a:pt x="659148" y="1163509"/>
                </a:lnTo>
                <a:lnTo>
                  <a:pt x="609219" y="1165440"/>
                </a:lnTo>
                <a:close/>
              </a:path>
            </a:pathLst>
          </a:custGeom>
          <a:solidFill>
            <a:schemeClr val="accent2"/>
          </a:solidFill>
        </p:spPr>
        <p:txBody>
          <a:bodyPr wrap="square" lIns="0" tIns="0" rIns="0" bIns="0" rtlCol="0"/>
          <a:lstStyle/>
          <a:p/>
        </p:txBody>
      </p:sp>
      <p:sp>
        <p:nvSpPr>
          <p:cNvPr id="29" name="object 25"/>
          <p:cNvSpPr/>
          <p:nvPr/>
        </p:nvSpPr>
        <p:spPr>
          <a:xfrm>
            <a:off x="6480595" y="4444853"/>
            <a:ext cx="633730" cy="605790"/>
          </a:xfrm>
          <a:custGeom>
            <a:avLst/>
            <a:gdLst/>
            <a:ahLst/>
            <a:cxnLst/>
            <a:rect l="l" t="t" r="r" b="b"/>
            <a:pathLst>
              <a:path w="633729" h="605789">
                <a:moveTo>
                  <a:pt x="316712" y="605789"/>
                </a:moveTo>
                <a:lnTo>
                  <a:pt x="270188" y="601979"/>
                </a:lnTo>
                <a:lnTo>
                  <a:pt x="225691" y="593089"/>
                </a:lnTo>
                <a:lnTo>
                  <a:pt x="183726" y="577850"/>
                </a:lnTo>
                <a:lnTo>
                  <a:pt x="144802" y="556260"/>
                </a:lnTo>
                <a:lnTo>
                  <a:pt x="109425" y="530860"/>
                </a:lnTo>
                <a:lnTo>
                  <a:pt x="78100" y="500379"/>
                </a:lnTo>
                <a:lnTo>
                  <a:pt x="51334" y="467360"/>
                </a:lnTo>
                <a:lnTo>
                  <a:pt x="29635" y="429260"/>
                </a:lnTo>
                <a:lnTo>
                  <a:pt x="13509" y="389889"/>
                </a:lnTo>
                <a:lnTo>
                  <a:pt x="3461" y="346710"/>
                </a:lnTo>
                <a:lnTo>
                  <a:pt x="0" y="302260"/>
                </a:lnTo>
                <a:lnTo>
                  <a:pt x="3461" y="257810"/>
                </a:lnTo>
                <a:lnTo>
                  <a:pt x="13509" y="215900"/>
                </a:lnTo>
                <a:lnTo>
                  <a:pt x="29635" y="175260"/>
                </a:lnTo>
                <a:lnTo>
                  <a:pt x="51334" y="138429"/>
                </a:lnTo>
                <a:lnTo>
                  <a:pt x="78100" y="104139"/>
                </a:lnTo>
                <a:lnTo>
                  <a:pt x="109425" y="73660"/>
                </a:lnTo>
                <a:lnTo>
                  <a:pt x="144802" y="48260"/>
                </a:lnTo>
                <a:lnTo>
                  <a:pt x="183726" y="27939"/>
                </a:lnTo>
                <a:lnTo>
                  <a:pt x="225691" y="12700"/>
                </a:lnTo>
                <a:lnTo>
                  <a:pt x="270188" y="2539"/>
                </a:lnTo>
                <a:lnTo>
                  <a:pt x="316712" y="0"/>
                </a:lnTo>
                <a:lnTo>
                  <a:pt x="363233" y="2539"/>
                </a:lnTo>
                <a:lnTo>
                  <a:pt x="407728" y="12700"/>
                </a:lnTo>
                <a:lnTo>
                  <a:pt x="449690" y="27939"/>
                </a:lnTo>
                <a:lnTo>
                  <a:pt x="488612" y="48260"/>
                </a:lnTo>
                <a:lnTo>
                  <a:pt x="502763" y="58420"/>
                </a:lnTo>
                <a:lnTo>
                  <a:pt x="275843" y="58420"/>
                </a:lnTo>
                <a:lnTo>
                  <a:pt x="277600" y="64770"/>
                </a:lnTo>
                <a:lnTo>
                  <a:pt x="279453" y="67310"/>
                </a:lnTo>
                <a:lnTo>
                  <a:pt x="224764" y="67310"/>
                </a:lnTo>
                <a:lnTo>
                  <a:pt x="218372" y="73662"/>
                </a:lnTo>
                <a:lnTo>
                  <a:pt x="211960" y="77470"/>
                </a:lnTo>
                <a:lnTo>
                  <a:pt x="204330" y="77470"/>
                </a:lnTo>
                <a:lnTo>
                  <a:pt x="204330" y="81893"/>
                </a:lnTo>
                <a:lnTo>
                  <a:pt x="165384" y="104139"/>
                </a:lnTo>
                <a:lnTo>
                  <a:pt x="119411" y="147320"/>
                </a:lnTo>
                <a:lnTo>
                  <a:pt x="102171" y="175260"/>
                </a:lnTo>
                <a:lnTo>
                  <a:pt x="102171" y="185420"/>
                </a:lnTo>
                <a:lnTo>
                  <a:pt x="112382" y="185420"/>
                </a:lnTo>
                <a:lnTo>
                  <a:pt x="115575" y="186689"/>
                </a:lnTo>
                <a:lnTo>
                  <a:pt x="122599" y="191770"/>
                </a:lnTo>
                <a:lnTo>
                  <a:pt x="129623" y="198120"/>
                </a:lnTo>
                <a:lnTo>
                  <a:pt x="132816" y="204470"/>
                </a:lnTo>
                <a:lnTo>
                  <a:pt x="122605" y="204470"/>
                </a:lnTo>
                <a:lnTo>
                  <a:pt x="122605" y="224789"/>
                </a:lnTo>
                <a:lnTo>
                  <a:pt x="132816" y="224789"/>
                </a:lnTo>
                <a:lnTo>
                  <a:pt x="126913" y="227329"/>
                </a:lnTo>
                <a:lnTo>
                  <a:pt x="123882" y="234950"/>
                </a:lnTo>
                <a:lnTo>
                  <a:pt x="122765" y="245110"/>
                </a:lnTo>
                <a:lnTo>
                  <a:pt x="122605" y="254000"/>
                </a:lnTo>
                <a:lnTo>
                  <a:pt x="132816" y="273050"/>
                </a:lnTo>
                <a:lnTo>
                  <a:pt x="134571" y="275589"/>
                </a:lnTo>
                <a:lnTo>
                  <a:pt x="139199" y="283210"/>
                </a:lnTo>
                <a:lnTo>
                  <a:pt x="145745" y="289560"/>
                </a:lnTo>
                <a:lnTo>
                  <a:pt x="153250" y="292100"/>
                </a:lnTo>
                <a:lnTo>
                  <a:pt x="173685" y="312420"/>
                </a:lnTo>
                <a:lnTo>
                  <a:pt x="173685" y="331470"/>
                </a:lnTo>
                <a:lnTo>
                  <a:pt x="183895" y="331470"/>
                </a:lnTo>
                <a:lnTo>
                  <a:pt x="183895" y="341629"/>
                </a:lnTo>
                <a:lnTo>
                  <a:pt x="193051" y="341629"/>
                </a:lnTo>
                <a:lnTo>
                  <a:pt x="194119" y="343128"/>
                </a:lnTo>
                <a:lnTo>
                  <a:pt x="194119" y="360679"/>
                </a:lnTo>
                <a:lnTo>
                  <a:pt x="224764" y="360679"/>
                </a:lnTo>
                <a:lnTo>
                  <a:pt x="224764" y="381000"/>
                </a:lnTo>
                <a:lnTo>
                  <a:pt x="234975" y="389889"/>
                </a:lnTo>
                <a:lnTo>
                  <a:pt x="234975" y="400050"/>
                </a:lnTo>
                <a:lnTo>
                  <a:pt x="255409" y="400050"/>
                </a:lnTo>
                <a:lnTo>
                  <a:pt x="255409" y="410210"/>
                </a:lnTo>
                <a:lnTo>
                  <a:pt x="265633" y="410210"/>
                </a:lnTo>
                <a:lnTo>
                  <a:pt x="271696" y="414020"/>
                </a:lnTo>
                <a:lnTo>
                  <a:pt x="294204" y="414020"/>
                </a:lnTo>
                <a:lnTo>
                  <a:pt x="296278" y="416560"/>
                </a:lnTo>
                <a:lnTo>
                  <a:pt x="300426" y="422910"/>
                </a:lnTo>
                <a:lnTo>
                  <a:pt x="306489" y="429260"/>
                </a:lnTo>
                <a:lnTo>
                  <a:pt x="326923" y="429260"/>
                </a:lnTo>
                <a:lnTo>
                  <a:pt x="337146" y="449579"/>
                </a:lnTo>
                <a:lnTo>
                  <a:pt x="347357" y="449579"/>
                </a:lnTo>
                <a:lnTo>
                  <a:pt x="347357" y="458470"/>
                </a:lnTo>
                <a:lnTo>
                  <a:pt x="357581" y="458470"/>
                </a:lnTo>
                <a:lnTo>
                  <a:pt x="367791" y="468629"/>
                </a:lnTo>
                <a:lnTo>
                  <a:pt x="378002" y="468629"/>
                </a:lnTo>
                <a:lnTo>
                  <a:pt x="378002" y="487679"/>
                </a:lnTo>
                <a:lnTo>
                  <a:pt x="382315" y="490220"/>
                </a:lnTo>
                <a:lnTo>
                  <a:pt x="381836" y="494029"/>
                </a:lnTo>
                <a:lnTo>
                  <a:pt x="379440" y="500379"/>
                </a:lnTo>
                <a:lnTo>
                  <a:pt x="378002" y="508000"/>
                </a:lnTo>
                <a:lnTo>
                  <a:pt x="367791" y="518160"/>
                </a:lnTo>
                <a:lnTo>
                  <a:pt x="367791" y="556260"/>
                </a:lnTo>
                <a:lnTo>
                  <a:pt x="488612" y="556260"/>
                </a:lnTo>
                <a:lnTo>
                  <a:pt x="449690" y="577850"/>
                </a:lnTo>
                <a:lnTo>
                  <a:pt x="407728" y="593089"/>
                </a:lnTo>
                <a:lnTo>
                  <a:pt x="363233" y="601979"/>
                </a:lnTo>
                <a:lnTo>
                  <a:pt x="316712" y="605789"/>
                </a:lnTo>
                <a:close/>
              </a:path>
              <a:path w="633729" h="605789">
                <a:moveTo>
                  <a:pt x="334429" y="90170"/>
                </a:moveTo>
                <a:lnTo>
                  <a:pt x="326923" y="87629"/>
                </a:lnTo>
                <a:lnTo>
                  <a:pt x="326923" y="77470"/>
                </a:lnTo>
                <a:lnTo>
                  <a:pt x="296278" y="77470"/>
                </a:lnTo>
                <a:lnTo>
                  <a:pt x="306489" y="67310"/>
                </a:lnTo>
                <a:lnTo>
                  <a:pt x="296278" y="67310"/>
                </a:lnTo>
                <a:lnTo>
                  <a:pt x="296278" y="58420"/>
                </a:lnTo>
                <a:lnTo>
                  <a:pt x="502763" y="58420"/>
                </a:lnTo>
                <a:lnTo>
                  <a:pt x="523989" y="73660"/>
                </a:lnTo>
                <a:lnTo>
                  <a:pt x="344805" y="73662"/>
                </a:lnTo>
                <a:lnTo>
                  <a:pt x="343209" y="76200"/>
                </a:lnTo>
                <a:lnTo>
                  <a:pt x="347357" y="77470"/>
                </a:lnTo>
                <a:lnTo>
                  <a:pt x="345602" y="80010"/>
                </a:lnTo>
                <a:lnTo>
                  <a:pt x="340974" y="86360"/>
                </a:lnTo>
                <a:lnTo>
                  <a:pt x="334429" y="90170"/>
                </a:lnTo>
                <a:close/>
              </a:path>
              <a:path w="633729" h="605789">
                <a:moveTo>
                  <a:pt x="224764" y="70887"/>
                </a:moveTo>
                <a:lnTo>
                  <a:pt x="224764" y="67310"/>
                </a:lnTo>
                <a:lnTo>
                  <a:pt x="234975" y="67310"/>
                </a:lnTo>
                <a:lnTo>
                  <a:pt x="227155" y="69850"/>
                </a:lnTo>
                <a:lnTo>
                  <a:pt x="224764" y="70887"/>
                </a:lnTo>
                <a:close/>
              </a:path>
              <a:path w="633729" h="605789">
                <a:moveTo>
                  <a:pt x="286067" y="96520"/>
                </a:moveTo>
                <a:lnTo>
                  <a:pt x="275843" y="96520"/>
                </a:lnTo>
                <a:lnTo>
                  <a:pt x="275843" y="87629"/>
                </a:lnTo>
                <a:lnTo>
                  <a:pt x="245198" y="87629"/>
                </a:lnTo>
                <a:lnTo>
                  <a:pt x="245198" y="67310"/>
                </a:lnTo>
                <a:lnTo>
                  <a:pt x="279453" y="67310"/>
                </a:lnTo>
                <a:lnTo>
                  <a:pt x="282232" y="71120"/>
                </a:lnTo>
                <a:lnTo>
                  <a:pt x="288777" y="76200"/>
                </a:lnTo>
                <a:lnTo>
                  <a:pt x="296278" y="77470"/>
                </a:lnTo>
                <a:lnTo>
                  <a:pt x="286067" y="87629"/>
                </a:lnTo>
                <a:lnTo>
                  <a:pt x="286067" y="96520"/>
                </a:lnTo>
                <a:close/>
              </a:path>
              <a:path w="633729" h="605789">
                <a:moveTo>
                  <a:pt x="224764" y="77470"/>
                </a:moveTo>
                <a:lnTo>
                  <a:pt x="214541" y="77470"/>
                </a:lnTo>
                <a:lnTo>
                  <a:pt x="218376" y="73660"/>
                </a:lnTo>
                <a:lnTo>
                  <a:pt x="224764" y="70887"/>
                </a:lnTo>
                <a:lnTo>
                  <a:pt x="224764" y="77470"/>
                </a:lnTo>
                <a:close/>
              </a:path>
              <a:path w="633729" h="605789">
                <a:moveTo>
                  <a:pt x="563243" y="114300"/>
                </a:moveTo>
                <a:lnTo>
                  <a:pt x="316711" y="114300"/>
                </a:lnTo>
                <a:lnTo>
                  <a:pt x="320860" y="113029"/>
                </a:lnTo>
                <a:lnTo>
                  <a:pt x="326923" y="106679"/>
                </a:lnTo>
                <a:lnTo>
                  <a:pt x="326923" y="96520"/>
                </a:lnTo>
                <a:lnTo>
                  <a:pt x="357581" y="96520"/>
                </a:lnTo>
                <a:lnTo>
                  <a:pt x="357581" y="77470"/>
                </a:lnTo>
                <a:lnTo>
                  <a:pt x="350234" y="73660"/>
                </a:lnTo>
                <a:lnTo>
                  <a:pt x="523991" y="73662"/>
                </a:lnTo>
                <a:lnTo>
                  <a:pt x="555313" y="104139"/>
                </a:lnTo>
                <a:lnTo>
                  <a:pt x="563243" y="114300"/>
                </a:lnTo>
                <a:close/>
              </a:path>
              <a:path w="633729" h="605789">
                <a:moveTo>
                  <a:pt x="234975" y="87629"/>
                </a:moveTo>
                <a:lnTo>
                  <a:pt x="204330" y="87629"/>
                </a:lnTo>
                <a:lnTo>
                  <a:pt x="204330" y="81893"/>
                </a:lnTo>
                <a:lnTo>
                  <a:pt x="207682" y="80010"/>
                </a:lnTo>
                <a:lnTo>
                  <a:pt x="211960" y="77470"/>
                </a:lnTo>
                <a:lnTo>
                  <a:pt x="234975" y="77470"/>
                </a:lnTo>
                <a:lnTo>
                  <a:pt x="234975" y="87629"/>
                </a:lnTo>
                <a:close/>
              </a:path>
              <a:path w="633729" h="605789">
                <a:moveTo>
                  <a:pt x="357581" y="96520"/>
                </a:moveTo>
                <a:lnTo>
                  <a:pt x="337146" y="96520"/>
                </a:lnTo>
                <a:lnTo>
                  <a:pt x="338902" y="92710"/>
                </a:lnTo>
                <a:lnTo>
                  <a:pt x="343530" y="93979"/>
                </a:lnTo>
                <a:lnTo>
                  <a:pt x="350075" y="95250"/>
                </a:lnTo>
                <a:lnTo>
                  <a:pt x="357581" y="96520"/>
                </a:lnTo>
                <a:close/>
              </a:path>
              <a:path w="633729" h="605789">
                <a:moveTo>
                  <a:pt x="388226" y="165100"/>
                </a:moveTo>
                <a:lnTo>
                  <a:pt x="337146" y="165100"/>
                </a:lnTo>
                <a:lnTo>
                  <a:pt x="337146" y="156210"/>
                </a:lnTo>
                <a:lnTo>
                  <a:pt x="306489" y="156210"/>
                </a:lnTo>
                <a:lnTo>
                  <a:pt x="296278" y="146050"/>
                </a:lnTo>
                <a:lnTo>
                  <a:pt x="296278" y="116839"/>
                </a:lnTo>
                <a:lnTo>
                  <a:pt x="306489" y="106679"/>
                </a:lnTo>
                <a:lnTo>
                  <a:pt x="312559" y="113029"/>
                </a:lnTo>
                <a:lnTo>
                  <a:pt x="316711" y="114300"/>
                </a:lnTo>
                <a:lnTo>
                  <a:pt x="563243" y="114300"/>
                </a:lnTo>
                <a:lnTo>
                  <a:pt x="565226" y="116839"/>
                </a:lnTo>
                <a:lnTo>
                  <a:pt x="388226" y="116839"/>
                </a:lnTo>
                <a:lnTo>
                  <a:pt x="383913" y="121920"/>
                </a:lnTo>
                <a:lnTo>
                  <a:pt x="384392" y="127000"/>
                </a:lnTo>
                <a:lnTo>
                  <a:pt x="386788" y="130810"/>
                </a:lnTo>
                <a:lnTo>
                  <a:pt x="388226" y="135889"/>
                </a:lnTo>
                <a:lnTo>
                  <a:pt x="378002" y="135889"/>
                </a:lnTo>
                <a:lnTo>
                  <a:pt x="378002" y="146050"/>
                </a:lnTo>
                <a:lnTo>
                  <a:pt x="388226" y="146050"/>
                </a:lnTo>
                <a:lnTo>
                  <a:pt x="388226" y="165100"/>
                </a:lnTo>
                <a:close/>
              </a:path>
              <a:path w="633729" h="605789">
                <a:moveTo>
                  <a:pt x="449516" y="146050"/>
                </a:moveTo>
                <a:lnTo>
                  <a:pt x="429094" y="146050"/>
                </a:lnTo>
                <a:lnTo>
                  <a:pt x="429094" y="127000"/>
                </a:lnTo>
                <a:lnTo>
                  <a:pt x="408660" y="127000"/>
                </a:lnTo>
                <a:lnTo>
                  <a:pt x="408660" y="116839"/>
                </a:lnTo>
                <a:lnTo>
                  <a:pt x="565226" y="116839"/>
                </a:lnTo>
                <a:lnTo>
                  <a:pt x="580095" y="135889"/>
                </a:lnTo>
                <a:lnTo>
                  <a:pt x="449516" y="135889"/>
                </a:lnTo>
                <a:lnTo>
                  <a:pt x="449516" y="146050"/>
                </a:lnTo>
                <a:close/>
              </a:path>
              <a:path w="633729" h="605789">
                <a:moveTo>
                  <a:pt x="622948" y="228600"/>
                </a:moveTo>
                <a:lnTo>
                  <a:pt x="446646" y="228600"/>
                </a:lnTo>
                <a:lnTo>
                  <a:pt x="452073" y="227329"/>
                </a:lnTo>
                <a:lnTo>
                  <a:pt x="453669" y="220979"/>
                </a:lnTo>
                <a:lnTo>
                  <a:pt x="449516" y="214629"/>
                </a:lnTo>
                <a:lnTo>
                  <a:pt x="459739" y="204470"/>
                </a:lnTo>
                <a:lnTo>
                  <a:pt x="480174" y="204470"/>
                </a:lnTo>
                <a:lnTo>
                  <a:pt x="480174" y="194310"/>
                </a:lnTo>
                <a:lnTo>
                  <a:pt x="490385" y="194310"/>
                </a:lnTo>
                <a:lnTo>
                  <a:pt x="490385" y="185420"/>
                </a:lnTo>
                <a:lnTo>
                  <a:pt x="500608" y="185420"/>
                </a:lnTo>
                <a:lnTo>
                  <a:pt x="500608" y="175260"/>
                </a:lnTo>
                <a:lnTo>
                  <a:pt x="490385" y="175260"/>
                </a:lnTo>
                <a:lnTo>
                  <a:pt x="490385" y="165100"/>
                </a:lnTo>
                <a:lnTo>
                  <a:pt x="469950" y="165100"/>
                </a:lnTo>
                <a:lnTo>
                  <a:pt x="469950" y="146050"/>
                </a:lnTo>
                <a:lnTo>
                  <a:pt x="459739" y="146050"/>
                </a:lnTo>
                <a:lnTo>
                  <a:pt x="459739" y="135889"/>
                </a:lnTo>
                <a:lnTo>
                  <a:pt x="580095" y="135889"/>
                </a:lnTo>
                <a:lnTo>
                  <a:pt x="582078" y="138429"/>
                </a:lnTo>
                <a:lnTo>
                  <a:pt x="603777" y="175260"/>
                </a:lnTo>
                <a:lnTo>
                  <a:pt x="619903" y="215900"/>
                </a:lnTo>
                <a:lnTo>
                  <a:pt x="622948" y="228600"/>
                </a:lnTo>
                <a:close/>
              </a:path>
              <a:path w="633729" h="605789">
                <a:moveTo>
                  <a:pt x="370504" y="189229"/>
                </a:moveTo>
                <a:lnTo>
                  <a:pt x="363962" y="187960"/>
                </a:lnTo>
                <a:lnTo>
                  <a:pt x="359336" y="182879"/>
                </a:lnTo>
                <a:lnTo>
                  <a:pt x="357581" y="175260"/>
                </a:lnTo>
                <a:lnTo>
                  <a:pt x="357581" y="165100"/>
                </a:lnTo>
                <a:lnTo>
                  <a:pt x="378002" y="165100"/>
                </a:lnTo>
                <a:lnTo>
                  <a:pt x="378002" y="185420"/>
                </a:lnTo>
                <a:lnTo>
                  <a:pt x="370504" y="189229"/>
                </a:lnTo>
                <a:close/>
              </a:path>
              <a:path w="633729" h="605789">
                <a:moveTo>
                  <a:pt x="480174" y="204470"/>
                </a:moveTo>
                <a:lnTo>
                  <a:pt x="439305" y="204470"/>
                </a:lnTo>
                <a:lnTo>
                  <a:pt x="439305" y="194310"/>
                </a:lnTo>
                <a:lnTo>
                  <a:pt x="469950" y="194310"/>
                </a:lnTo>
                <a:lnTo>
                  <a:pt x="480174" y="204470"/>
                </a:lnTo>
                <a:close/>
              </a:path>
              <a:path w="633729" h="605789">
                <a:moveTo>
                  <a:pt x="143027" y="214629"/>
                </a:moveTo>
                <a:lnTo>
                  <a:pt x="132816" y="214629"/>
                </a:lnTo>
                <a:lnTo>
                  <a:pt x="122605" y="204470"/>
                </a:lnTo>
                <a:lnTo>
                  <a:pt x="143027" y="204470"/>
                </a:lnTo>
                <a:lnTo>
                  <a:pt x="143027" y="214629"/>
                </a:lnTo>
                <a:close/>
              </a:path>
              <a:path w="633729" h="605789">
                <a:moveTo>
                  <a:pt x="630742" y="267970"/>
                </a:moveTo>
                <a:lnTo>
                  <a:pt x="395567" y="267970"/>
                </a:lnTo>
                <a:lnTo>
                  <a:pt x="400994" y="265429"/>
                </a:lnTo>
                <a:lnTo>
                  <a:pt x="402590" y="260350"/>
                </a:lnTo>
                <a:lnTo>
                  <a:pt x="398437" y="254000"/>
                </a:lnTo>
                <a:lnTo>
                  <a:pt x="418871" y="254000"/>
                </a:lnTo>
                <a:lnTo>
                  <a:pt x="418871" y="243839"/>
                </a:lnTo>
                <a:lnTo>
                  <a:pt x="429094" y="233679"/>
                </a:lnTo>
                <a:lnTo>
                  <a:pt x="439305" y="233679"/>
                </a:lnTo>
                <a:lnTo>
                  <a:pt x="439305" y="224789"/>
                </a:lnTo>
                <a:lnTo>
                  <a:pt x="446646" y="228600"/>
                </a:lnTo>
                <a:lnTo>
                  <a:pt x="622948" y="228600"/>
                </a:lnTo>
                <a:lnTo>
                  <a:pt x="629950" y="257810"/>
                </a:lnTo>
                <a:lnTo>
                  <a:pt x="630742" y="267970"/>
                </a:lnTo>
                <a:close/>
              </a:path>
              <a:path w="633729" h="605789">
                <a:moveTo>
                  <a:pt x="628177" y="354329"/>
                </a:moveTo>
                <a:lnTo>
                  <a:pt x="367791" y="354329"/>
                </a:lnTo>
                <a:lnTo>
                  <a:pt x="367791" y="322579"/>
                </a:lnTo>
                <a:lnTo>
                  <a:pt x="362048" y="320039"/>
                </a:lnTo>
                <a:lnTo>
                  <a:pt x="360133" y="316229"/>
                </a:lnTo>
                <a:lnTo>
                  <a:pt x="362048" y="309879"/>
                </a:lnTo>
                <a:lnTo>
                  <a:pt x="367791" y="302260"/>
                </a:lnTo>
                <a:lnTo>
                  <a:pt x="378002" y="302260"/>
                </a:lnTo>
                <a:lnTo>
                  <a:pt x="388226" y="292100"/>
                </a:lnTo>
                <a:lnTo>
                  <a:pt x="388226" y="262889"/>
                </a:lnTo>
                <a:lnTo>
                  <a:pt x="395567" y="267970"/>
                </a:lnTo>
                <a:lnTo>
                  <a:pt x="630742" y="267970"/>
                </a:lnTo>
                <a:lnTo>
                  <a:pt x="633412" y="302260"/>
                </a:lnTo>
                <a:lnTo>
                  <a:pt x="629950" y="346710"/>
                </a:lnTo>
                <a:lnTo>
                  <a:pt x="628177" y="354329"/>
                </a:lnTo>
                <a:close/>
              </a:path>
              <a:path w="633729" h="605789">
                <a:moveTo>
                  <a:pt x="214541" y="360679"/>
                </a:moveTo>
                <a:lnTo>
                  <a:pt x="194119" y="360679"/>
                </a:lnTo>
                <a:lnTo>
                  <a:pt x="198267" y="354329"/>
                </a:lnTo>
                <a:lnTo>
                  <a:pt x="196670" y="346710"/>
                </a:lnTo>
                <a:lnTo>
                  <a:pt x="194119" y="343128"/>
                </a:lnTo>
                <a:lnTo>
                  <a:pt x="194119" y="341629"/>
                </a:lnTo>
                <a:lnTo>
                  <a:pt x="193051" y="341629"/>
                </a:lnTo>
                <a:lnTo>
                  <a:pt x="191242" y="339089"/>
                </a:lnTo>
                <a:lnTo>
                  <a:pt x="183895" y="331470"/>
                </a:lnTo>
                <a:lnTo>
                  <a:pt x="183895" y="322579"/>
                </a:lnTo>
                <a:lnTo>
                  <a:pt x="204330" y="341629"/>
                </a:lnTo>
                <a:lnTo>
                  <a:pt x="214541" y="360679"/>
                </a:lnTo>
                <a:close/>
              </a:path>
              <a:path w="633729" h="605789">
                <a:moveTo>
                  <a:pt x="347357" y="331470"/>
                </a:moveTo>
                <a:lnTo>
                  <a:pt x="316712" y="331470"/>
                </a:lnTo>
                <a:lnTo>
                  <a:pt x="316712" y="322579"/>
                </a:lnTo>
                <a:lnTo>
                  <a:pt x="337146" y="322579"/>
                </a:lnTo>
                <a:lnTo>
                  <a:pt x="347357" y="331470"/>
                </a:lnTo>
                <a:close/>
              </a:path>
              <a:path w="633729" h="605789">
                <a:moveTo>
                  <a:pt x="306489" y="400050"/>
                </a:moveTo>
                <a:lnTo>
                  <a:pt x="286067" y="400050"/>
                </a:lnTo>
                <a:lnTo>
                  <a:pt x="280157" y="392429"/>
                </a:lnTo>
                <a:lnTo>
                  <a:pt x="277121" y="386079"/>
                </a:lnTo>
                <a:lnTo>
                  <a:pt x="276003" y="378460"/>
                </a:lnTo>
                <a:lnTo>
                  <a:pt x="275843" y="370839"/>
                </a:lnTo>
                <a:lnTo>
                  <a:pt x="275843" y="331470"/>
                </a:lnTo>
                <a:lnTo>
                  <a:pt x="347357" y="331470"/>
                </a:lnTo>
                <a:lnTo>
                  <a:pt x="347357" y="322579"/>
                </a:lnTo>
                <a:lnTo>
                  <a:pt x="357581" y="331470"/>
                </a:lnTo>
                <a:lnTo>
                  <a:pt x="357581" y="351789"/>
                </a:lnTo>
                <a:lnTo>
                  <a:pt x="367791" y="351789"/>
                </a:lnTo>
                <a:lnTo>
                  <a:pt x="367791" y="354329"/>
                </a:lnTo>
                <a:lnTo>
                  <a:pt x="628177" y="354329"/>
                </a:lnTo>
                <a:lnTo>
                  <a:pt x="621972" y="381000"/>
                </a:lnTo>
                <a:lnTo>
                  <a:pt x="316712" y="381000"/>
                </a:lnTo>
                <a:lnTo>
                  <a:pt x="316712" y="389889"/>
                </a:lnTo>
                <a:lnTo>
                  <a:pt x="306489" y="389889"/>
                </a:lnTo>
                <a:lnTo>
                  <a:pt x="306489" y="400050"/>
                </a:lnTo>
                <a:close/>
              </a:path>
              <a:path w="633729" h="605789">
                <a:moveTo>
                  <a:pt x="306489" y="331470"/>
                </a:moveTo>
                <a:lnTo>
                  <a:pt x="286067" y="331470"/>
                </a:lnTo>
                <a:lnTo>
                  <a:pt x="287822" y="330200"/>
                </a:lnTo>
                <a:lnTo>
                  <a:pt x="292449" y="327660"/>
                </a:lnTo>
                <a:lnTo>
                  <a:pt x="298990" y="327660"/>
                </a:lnTo>
                <a:lnTo>
                  <a:pt x="306489" y="331470"/>
                </a:lnTo>
                <a:close/>
              </a:path>
              <a:path w="633729" h="605789">
                <a:moveTo>
                  <a:pt x="341294" y="414020"/>
                </a:moveTo>
                <a:lnTo>
                  <a:pt x="337145" y="414020"/>
                </a:lnTo>
                <a:lnTo>
                  <a:pt x="332993" y="411479"/>
                </a:lnTo>
                <a:lnTo>
                  <a:pt x="326923" y="410210"/>
                </a:lnTo>
                <a:lnTo>
                  <a:pt x="326923" y="400050"/>
                </a:lnTo>
                <a:lnTo>
                  <a:pt x="328361" y="393700"/>
                </a:lnTo>
                <a:lnTo>
                  <a:pt x="330757" y="387350"/>
                </a:lnTo>
                <a:lnTo>
                  <a:pt x="331236" y="382270"/>
                </a:lnTo>
                <a:lnTo>
                  <a:pt x="326923" y="381000"/>
                </a:lnTo>
                <a:lnTo>
                  <a:pt x="621972" y="381000"/>
                </a:lnTo>
                <a:lnTo>
                  <a:pt x="619903" y="389889"/>
                </a:lnTo>
                <a:lnTo>
                  <a:pt x="611580" y="410210"/>
                </a:lnTo>
                <a:lnTo>
                  <a:pt x="347357" y="410210"/>
                </a:lnTo>
                <a:lnTo>
                  <a:pt x="341294" y="414020"/>
                </a:lnTo>
                <a:close/>
              </a:path>
              <a:path w="633729" h="605789">
                <a:moveTo>
                  <a:pt x="294204" y="414020"/>
                </a:moveTo>
                <a:lnTo>
                  <a:pt x="275845" y="414020"/>
                </a:lnTo>
                <a:lnTo>
                  <a:pt x="279997" y="411479"/>
                </a:lnTo>
                <a:lnTo>
                  <a:pt x="286067" y="410210"/>
                </a:lnTo>
                <a:lnTo>
                  <a:pt x="292130" y="411479"/>
                </a:lnTo>
                <a:lnTo>
                  <a:pt x="294204" y="414020"/>
                </a:lnTo>
                <a:close/>
              </a:path>
              <a:path w="633729" h="605789">
                <a:moveTo>
                  <a:pt x="388226" y="458470"/>
                </a:moveTo>
                <a:lnTo>
                  <a:pt x="357581" y="458470"/>
                </a:lnTo>
                <a:lnTo>
                  <a:pt x="347357" y="449579"/>
                </a:lnTo>
                <a:lnTo>
                  <a:pt x="347357" y="439420"/>
                </a:lnTo>
                <a:lnTo>
                  <a:pt x="353108" y="438150"/>
                </a:lnTo>
                <a:lnTo>
                  <a:pt x="355025" y="433070"/>
                </a:lnTo>
                <a:lnTo>
                  <a:pt x="353108" y="426720"/>
                </a:lnTo>
                <a:lnTo>
                  <a:pt x="347357" y="420370"/>
                </a:lnTo>
                <a:lnTo>
                  <a:pt x="347357" y="410210"/>
                </a:lnTo>
                <a:lnTo>
                  <a:pt x="611580" y="410210"/>
                </a:lnTo>
                <a:lnTo>
                  <a:pt x="603777" y="429260"/>
                </a:lnTo>
                <a:lnTo>
                  <a:pt x="597990" y="439420"/>
                </a:lnTo>
                <a:lnTo>
                  <a:pt x="408660" y="439420"/>
                </a:lnTo>
                <a:lnTo>
                  <a:pt x="398437" y="449579"/>
                </a:lnTo>
                <a:lnTo>
                  <a:pt x="388226" y="449579"/>
                </a:lnTo>
                <a:lnTo>
                  <a:pt x="388226" y="458470"/>
                </a:lnTo>
                <a:close/>
              </a:path>
              <a:path w="633729" h="605789">
                <a:moveTo>
                  <a:pt x="418871" y="458470"/>
                </a:moveTo>
                <a:lnTo>
                  <a:pt x="414563" y="453389"/>
                </a:lnTo>
                <a:lnTo>
                  <a:pt x="415042" y="449579"/>
                </a:lnTo>
                <a:lnTo>
                  <a:pt x="417435" y="445770"/>
                </a:lnTo>
                <a:lnTo>
                  <a:pt x="418871" y="439420"/>
                </a:lnTo>
                <a:lnTo>
                  <a:pt x="597990" y="439420"/>
                </a:lnTo>
                <a:lnTo>
                  <a:pt x="595097" y="444500"/>
                </a:lnTo>
                <a:lnTo>
                  <a:pt x="424941" y="444500"/>
                </a:lnTo>
                <a:lnTo>
                  <a:pt x="418871" y="449579"/>
                </a:lnTo>
                <a:lnTo>
                  <a:pt x="418871" y="458470"/>
                </a:lnTo>
                <a:close/>
              </a:path>
              <a:path w="633729" h="605789">
                <a:moveTo>
                  <a:pt x="488612" y="556260"/>
                </a:moveTo>
                <a:lnTo>
                  <a:pt x="367791" y="556260"/>
                </a:lnTo>
                <a:lnTo>
                  <a:pt x="405942" y="546100"/>
                </a:lnTo>
                <a:lnTo>
                  <a:pt x="443134" y="528320"/>
                </a:lnTo>
                <a:lnTo>
                  <a:pt x="478412" y="505460"/>
                </a:lnTo>
                <a:lnTo>
                  <a:pt x="510819" y="478789"/>
                </a:lnTo>
                <a:lnTo>
                  <a:pt x="500608" y="478789"/>
                </a:lnTo>
                <a:lnTo>
                  <a:pt x="469950" y="449579"/>
                </a:lnTo>
                <a:lnTo>
                  <a:pt x="439305" y="449579"/>
                </a:lnTo>
                <a:lnTo>
                  <a:pt x="433242" y="448310"/>
                </a:lnTo>
                <a:lnTo>
                  <a:pt x="429093" y="445770"/>
                </a:lnTo>
                <a:lnTo>
                  <a:pt x="424941" y="444500"/>
                </a:lnTo>
                <a:lnTo>
                  <a:pt x="595097" y="444500"/>
                </a:lnTo>
                <a:lnTo>
                  <a:pt x="582078" y="467360"/>
                </a:lnTo>
                <a:lnTo>
                  <a:pt x="555313" y="500379"/>
                </a:lnTo>
                <a:lnTo>
                  <a:pt x="523989" y="530860"/>
                </a:lnTo>
                <a:lnTo>
                  <a:pt x="488612" y="556260"/>
                </a:lnTo>
                <a:close/>
              </a:path>
              <a:path w="633729" h="605789">
                <a:moveTo>
                  <a:pt x="449516" y="458470"/>
                </a:moveTo>
                <a:lnTo>
                  <a:pt x="449516" y="449579"/>
                </a:lnTo>
                <a:lnTo>
                  <a:pt x="459739" y="449579"/>
                </a:lnTo>
                <a:lnTo>
                  <a:pt x="449516" y="458470"/>
                </a:lnTo>
                <a:close/>
              </a:path>
              <a:path w="633729" h="605789">
                <a:moveTo>
                  <a:pt x="378002" y="468629"/>
                </a:moveTo>
                <a:lnTo>
                  <a:pt x="367791" y="468629"/>
                </a:lnTo>
                <a:lnTo>
                  <a:pt x="367791" y="458470"/>
                </a:lnTo>
                <a:lnTo>
                  <a:pt x="378002" y="458470"/>
                </a:lnTo>
                <a:lnTo>
                  <a:pt x="378002" y="468629"/>
                </a:lnTo>
                <a:close/>
              </a:path>
            </a:pathLst>
          </a:custGeom>
          <a:solidFill>
            <a:srgbClr val="FFFFFF"/>
          </a:solidFill>
        </p:spPr>
        <p:txBody>
          <a:bodyPr wrap="square" lIns="0" tIns="0" rIns="0" bIns="0" rtlCol="0"/>
          <a:lstStyle/>
          <a:p/>
        </p:txBody>
      </p:sp>
      <p:sp>
        <p:nvSpPr>
          <p:cNvPr id="30" name="object 26"/>
          <p:cNvSpPr/>
          <p:nvPr/>
        </p:nvSpPr>
        <p:spPr>
          <a:xfrm>
            <a:off x="6188088" y="2864592"/>
            <a:ext cx="1218565" cy="1165860"/>
          </a:xfrm>
          <a:custGeom>
            <a:avLst/>
            <a:gdLst/>
            <a:ahLst/>
            <a:cxnLst/>
            <a:rect l="l" t="t" r="r" b="b"/>
            <a:pathLst>
              <a:path w="1218565" h="1165860">
                <a:moveTo>
                  <a:pt x="609219" y="1165440"/>
                </a:moveTo>
                <a:lnTo>
                  <a:pt x="559287" y="1163509"/>
                </a:lnTo>
                <a:lnTo>
                  <a:pt x="510467" y="1157813"/>
                </a:lnTo>
                <a:lnTo>
                  <a:pt x="462914" y="1148504"/>
                </a:lnTo>
                <a:lnTo>
                  <a:pt x="416785" y="1135730"/>
                </a:lnTo>
                <a:lnTo>
                  <a:pt x="372237" y="1119642"/>
                </a:lnTo>
                <a:lnTo>
                  <a:pt x="329425" y="1100389"/>
                </a:lnTo>
                <a:lnTo>
                  <a:pt x="288507" y="1078121"/>
                </a:lnTo>
                <a:lnTo>
                  <a:pt x="249638" y="1052987"/>
                </a:lnTo>
                <a:lnTo>
                  <a:pt x="212975" y="1025139"/>
                </a:lnTo>
                <a:lnTo>
                  <a:pt x="178674" y="994724"/>
                </a:lnTo>
                <a:lnTo>
                  <a:pt x="146892" y="961893"/>
                </a:lnTo>
                <a:lnTo>
                  <a:pt x="117785" y="926796"/>
                </a:lnTo>
                <a:lnTo>
                  <a:pt x="91510" y="889582"/>
                </a:lnTo>
                <a:lnTo>
                  <a:pt x="68222" y="850401"/>
                </a:lnTo>
                <a:lnTo>
                  <a:pt x="48079" y="809403"/>
                </a:lnTo>
                <a:lnTo>
                  <a:pt x="31236" y="766738"/>
                </a:lnTo>
                <a:lnTo>
                  <a:pt x="17850" y="722554"/>
                </a:lnTo>
                <a:lnTo>
                  <a:pt x="8078" y="677003"/>
                </a:lnTo>
                <a:lnTo>
                  <a:pt x="2076" y="630234"/>
                </a:lnTo>
                <a:lnTo>
                  <a:pt x="0" y="582396"/>
                </a:lnTo>
                <a:lnTo>
                  <a:pt x="2076" y="534651"/>
                </a:lnTo>
                <a:lnTo>
                  <a:pt x="8078" y="487964"/>
                </a:lnTo>
                <a:lnTo>
                  <a:pt x="17850" y="442488"/>
                </a:lnTo>
                <a:lnTo>
                  <a:pt x="31236" y="398371"/>
                </a:lnTo>
                <a:lnTo>
                  <a:pt x="48079" y="355764"/>
                </a:lnTo>
                <a:lnTo>
                  <a:pt x="68222" y="314817"/>
                </a:lnTo>
                <a:lnTo>
                  <a:pt x="91510" y="275680"/>
                </a:lnTo>
                <a:lnTo>
                  <a:pt x="117785" y="238504"/>
                </a:lnTo>
                <a:lnTo>
                  <a:pt x="146892" y="203439"/>
                </a:lnTo>
                <a:lnTo>
                  <a:pt x="178674" y="170635"/>
                </a:lnTo>
                <a:lnTo>
                  <a:pt x="212975" y="140242"/>
                </a:lnTo>
                <a:lnTo>
                  <a:pt x="249638" y="112411"/>
                </a:lnTo>
                <a:lnTo>
                  <a:pt x="288507" y="87291"/>
                </a:lnTo>
                <a:lnTo>
                  <a:pt x="329425" y="65034"/>
                </a:lnTo>
                <a:lnTo>
                  <a:pt x="372237" y="45788"/>
                </a:lnTo>
                <a:lnTo>
                  <a:pt x="416785" y="29705"/>
                </a:lnTo>
                <a:lnTo>
                  <a:pt x="462914" y="16934"/>
                </a:lnTo>
                <a:lnTo>
                  <a:pt x="510467" y="7626"/>
                </a:lnTo>
                <a:lnTo>
                  <a:pt x="559287" y="1931"/>
                </a:lnTo>
                <a:lnTo>
                  <a:pt x="609219" y="0"/>
                </a:lnTo>
                <a:lnTo>
                  <a:pt x="659150" y="1931"/>
                </a:lnTo>
                <a:lnTo>
                  <a:pt x="707969" y="7626"/>
                </a:lnTo>
                <a:lnTo>
                  <a:pt x="755521" y="16935"/>
                </a:lnTo>
                <a:lnTo>
                  <a:pt x="801647" y="29707"/>
                </a:lnTo>
                <a:lnTo>
                  <a:pt x="846192" y="45793"/>
                </a:lnTo>
                <a:lnTo>
                  <a:pt x="888998" y="65042"/>
                </a:lnTo>
                <a:lnTo>
                  <a:pt x="929909" y="87305"/>
                </a:lnTo>
                <a:lnTo>
                  <a:pt x="968769" y="112432"/>
                </a:lnTo>
                <a:lnTo>
                  <a:pt x="1005420" y="140272"/>
                </a:lnTo>
                <a:lnTo>
                  <a:pt x="1039706" y="170676"/>
                </a:lnTo>
                <a:lnTo>
                  <a:pt x="1071470" y="203494"/>
                </a:lnTo>
                <a:lnTo>
                  <a:pt x="1100556" y="238576"/>
                </a:lnTo>
                <a:lnTo>
                  <a:pt x="1126807" y="275771"/>
                </a:lnTo>
                <a:lnTo>
                  <a:pt x="1150066" y="314930"/>
                </a:lnTo>
                <a:lnTo>
                  <a:pt x="1170176" y="355903"/>
                </a:lnTo>
                <a:lnTo>
                  <a:pt x="1186982" y="398540"/>
                </a:lnTo>
                <a:lnTo>
                  <a:pt x="1200325" y="442690"/>
                </a:lnTo>
                <a:lnTo>
                  <a:pt x="1210050" y="488205"/>
                </a:lnTo>
                <a:lnTo>
                  <a:pt x="1216000" y="534934"/>
                </a:lnTo>
                <a:lnTo>
                  <a:pt x="1218018" y="582726"/>
                </a:lnTo>
                <a:lnTo>
                  <a:pt x="1216000" y="630517"/>
                </a:lnTo>
                <a:lnTo>
                  <a:pt x="1210050" y="677244"/>
                </a:lnTo>
                <a:lnTo>
                  <a:pt x="1200325" y="722757"/>
                </a:lnTo>
                <a:lnTo>
                  <a:pt x="1186982" y="766907"/>
                </a:lnTo>
                <a:lnTo>
                  <a:pt x="1170176" y="809542"/>
                </a:lnTo>
                <a:lnTo>
                  <a:pt x="1150066" y="850514"/>
                </a:lnTo>
                <a:lnTo>
                  <a:pt x="1126807" y="889673"/>
                </a:lnTo>
                <a:lnTo>
                  <a:pt x="1100556" y="926867"/>
                </a:lnTo>
                <a:lnTo>
                  <a:pt x="1071470" y="961948"/>
                </a:lnTo>
                <a:lnTo>
                  <a:pt x="1039706" y="994765"/>
                </a:lnTo>
                <a:lnTo>
                  <a:pt x="1005420" y="1025169"/>
                </a:lnTo>
                <a:lnTo>
                  <a:pt x="968769" y="1053009"/>
                </a:lnTo>
                <a:lnTo>
                  <a:pt x="929909" y="1078135"/>
                </a:lnTo>
                <a:lnTo>
                  <a:pt x="888998" y="1100398"/>
                </a:lnTo>
                <a:lnTo>
                  <a:pt x="846192" y="1119647"/>
                </a:lnTo>
                <a:lnTo>
                  <a:pt x="801647" y="1135733"/>
                </a:lnTo>
                <a:lnTo>
                  <a:pt x="755521" y="1148505"/>
                </a:lnTo>
                <a:lnTo>
                  <a:pt x="707969" y="1157813"/>
                </a:lnTo>
                <a:lnTo>
                  <a:pt x="659150" y="1163509"/>
                </a:lnTo>
                <a:lnTo>
                  <a:pt x="609219" y="1165440"/>
                </a:lnTo>
                <a:close/>
              </a:path>
            </a:pathLst>
          </a:custGeom>
          <a:solidFill>
            <a:srgbClr val="AE0B2A"/>
          </a:solidFill>
        </p:spPr>
        <p:txBody>
          <a:bodyPr wrap="square" lIns="0" tIns="0" rIns="0" bIns="0" rtlCol="0"/>
          <a:lstStyle/>
          <a:p/>
        </p:txBody>
      </p:sp>
      <p:sp>
        <p:nvSpPr>
          <p:cNvPr id="31" name="object 27"/>
          <p:cNvSpPr/>
          <p:nvPr/>
        </p:nvSpPr>
        <p:spPr>
          <a:xfrm>
            <a:off x="6512345" y="3174561"/>
            <a:ext cx="570230" cy="546100"/>
          </a:xfrm>
          <a:custGeom>
            <a:avLst/>
            <a:gdLst/>
            <a:ahLst/>
            <a:cxnLst/>
            <a:rect l="l" t="t" r="r" b="b"/>
            <a:pathLst>
              <a:path w="570229" h="546100">
                <a:moveTo>
                  <a:pt x="246684" y="464083"/>
                </a:moveTo>
                <a:lnTo>
                  <a:pt x="197007" y="459296"/>
                </a:lnTo>
                <a:lnTo>
                  <a:pt x="150720" y="445637"/>
                </a:lnTo>
                <a:lnTo>
                  <a:pt x="108820" y="424154"/>
                </a:lnTo>
                <a:lnTo>
                  <a:pt x="72302" y="395897"/>
                </a:lnTo>
                <a:lnTo>
                  <a:pt x="42165" y="361915"/>
                </a:lnTo>
                <a:lnTo>
                  <a:pt x="19404" y="323258"/>
                </a:lnTo>
                <a:lnTo>
                  <a:pt x="5017" y="280976"/>
                </a:lnTo>
                <a:lnTo>
                  <a:pt x="0" y="236118"/>
                </a:lnTo>
                <a:lnTo>
                  <a:pt x="5017" y="188572"/>
                </a:lnTo>
                <a:lnTo>
                  <a:pt x="19404" y="144269"/>
                </a:lnTo>
                <a:lnTo>
                  <a:pt x="42165" y="104164"/>
                </a:lnTo>
                <a:lnTo>
                  <a:pt x="72302" y="69210"/>
                </a:lnTo>
                <a:lnTo>
                  <a:pt x="108820" y="40362"/>
                </a:lnTo>
                <a:lnTo>
                  <a:pt x="150720" y="18575"/>
                </a:lnTo>
                <a:lnTo>
                  <a:pt x="197007" y="4802"/>
                </a:lnTo>
                <a:lnTo>
                  <a:pt x="246684" y="0"/>
                </a:lnTo>
                <a:lnTo>
                  <a:pt x="293549" y="4802"/>
                </a:lnTo>
                <a:lnTo>
                  <a:pt x="337724" y="18575"/>
                </a:lnTo>
                <a:lnTo>
                  <a:pt x="378112" y="40362"/>
                </a:lnTo>
                <a:lnTo>
                  <a:pt x="413616" y="69210"/>
                </a:lnTo>
                <a:lnTo>
                  <a:pt x="430805" y="89560"/>
                </a:lnTo>
                <a:lnTo>
                  <a:pt x="246684" y="89560"/>
                </a:lnTo>
                <a:lnTo>
                  <a:pt x="198096" y="96986"/>
                </a:lnTo>
                <a:lnTo>
                  <a:pt x="156041" y="117699"/>
                </a:lnTo>
                <a:lnTo>
                  <a:pt x="122970" y="149356"/>
                </a:lnTo>
                <a:lnTo>
                  <a:pt x="101330" y="189611"/>
                </a:lnTo>
                <a:lnTo>
                  <a:pt x="93573" y="236118"/>
                </a:lnTo>
                <a:lnTo>
                  <a:pt x="101330" y="282624"/>
                </a:lnTo>
                <a:lnTo>
                  <a:pt x="122970" y="322875"/>
                </a:lnTo>
                <a:lnTo>
                  <a:pt x="156041" y="354528"/>
                </a:lnTo>
                <a:lnTo>
                  <a:pt x="198096" y="375239"/>
                </a:lnTo>
                <a:lnTo>
                  <a:pt x="246684" y="382663"/>
                </a:lnTo>
                <a:lnTo>
                  <a:pt x="459338" y="382663"/>
                </a:lnTo>
                <a:lnTo>
                  <a:pt x="501878" y="423379"/>
                </a:lnTo>
                <a:lnTo>
                  <a:pt x="382777" y="423379"/>
                </a:lnTo>
                <a:lnTo>
                  <a:pt x="349551" y="440042"/>
                </a:lnTo>
                <a:lnTo>
                  <a:pt x="314731" y="452889"/>
                </a:lnTo>
                <a:lnTo>
                  <a:pt x="279911" y="461157"/>
                </a:lnTo>
                <a:lnTo>
                  <a:pt x="246684" y="464083"/>
                </a:lnTo>
                <a:close/>
              </a:path>
              <a:path w="570229" h="546100">
                <a:moveTo>
                  <a:pt x="459338" y="382663"/>
                </a:moveTo>
                <a:lnTo>
                  <a:pt x="246684" y="382663"/>
                </a:lnTo>
                <a:lnTo>
                  <a:pt x="295273" y="375239"/>
                </a:lnTo>
                <a:lnTo>
                  <a:pt x="337327" y="354528"/>
                </a:lnTo>
                <a:lnTo>
                  <a:pt x="370399" y="322875"/>
                </a:lnTo>
                <a:lnTo>
                  <a:pt x="392038" y="282624"/>
                </a:lnTo>
                <a:lnTo>
                  <a:pt x="399795" y="236118"/>
                </a:lnTo>
                <a:lnTo>
                  <a:pt x="392038" y="189611"/>
                </a:lnTo>
                <a:lnTo>
                  <a:pt x="370399" y="149356"/>
                </a:lnTo>
                <a:lnTo>
                  <a:pt x="337327" y="117699"/>
                </a:lnTo>
                <a:lnTo>
                  <a:pt x="295273" y="96986"/>
                </a:lnTo>
                <a:lnTo>
                  <a:pt x="246684" y="89560"/>
                </a:lnTo>
                <a:lnTo>
                  <a:pt x="430805" y="89560"/>
                </a:lnTo>
                <a:lnTo>
                  <a:pt x="443140" y="104164"/>
                </a:lnTo>
                <a:lnTo>
                  <a:pt x="465587" y="144269"/>
                </a:lnTo>
                <a:lnTo>
                  <a:pt x="479859" y="188572"/>
                </a:lnTo>
                <a:lnTo>
                  <a:pt x="484860" y="236118"/>
                </a:lnTo>
                <a:lnTo>
                  <a:pt x="481802" y="267919"/>
                </a:lnTo>
                <a:lnTo>
                  <a:pt x="473162" y="301250"/>
                </a:lnTo>
                <a:lnTo>
                  <a:pt x="459737" y="334580"/>
                </a:lnTo>
                <a:lnTo>
                  <a:pt x="442328" y="366382"/>
                </a:lnTo>
                <a:lnTo>
                  <a:pt x="459338" y="382663"/>
                </a:lnTo>
                <a:close/>
              </a:path>
              <a:path w="570229" h="546100">
                <a:moveTo>
                  <a:pt x="263690" y="211696"/>
                </a:moveTo>
                <a:lnTo>
                  <a:pt x="221157" y="211696"/>
                </a:lnTo>
                <a:lnTo>
                  <a:pt x="221157" y="130276"/>
                </a:lnTo>
                <a:lnTo>
                  <a:pt x="263690" y="130276"/>
                </a:lnTo>
                <a:lnTo>
                  <a:pt x="263690" y="211696"/>
                </a:lnTo>
                <a:close/>
              </a:path>
              <a:path w="570229" h="546100">
                <a:moveTo>
                  <a:pt x="357263" y="252399"/>
                </a:moveTo>
                <a:lnTo>
                  <a:pt x="136105" y="252399"/>
                </a:lnTo>
                <a:lnTo>
                  <a:pt x="136105" y="219837"/>
                </a:lnTo>
                <a:lnTo>
                  <a:pt x="144614" y="211696"/>
                </a:lnTo>
                <a:lnTo>
                  <a:pt x="348754" y="211696"/>
                </a:lnTo>
                <a:lnTo>
                  <a:pt x="357263" y="219837"/>
                </a:lnTo>
                <a:lnTo>
                  <a:pt x="357263" y="252399"/>
                </a:lnTo>
                <a:close/>
              </a:path>
              <a:path w="570229" h="546100">
                <a:moveTo>
                  <a:pt x="263690" y="341960"/>
                </a:moveTo>
                <a:lnTo>
                  <a:pt x="229666" y="341960"/>
                </a:lnTo>
                <a:lnTo>
                  <a:pt x="221157" y="333819"/>
                </a:lnTo>
                <a:lnTo>
                  <a:pt x="221157" y="252399"/>
                </a:lnTo>
                <a:lnTo>
                  <a:pt x="263690" y="252399"/>
                </a:lnTo>
                <a:lnTo>
                  <a:pt x="263690" y="341960"/>
                </a:lnTo>
                <a:close/>
              </a:path>
              <a:path w="570229" h="546100">
                <a:moveTo>
                  <a:pt x="527380" y="545503"/>
                </a:moveTo>
                <a:lnTo>
                  <a:pt x="519809" y="545375"/>
                </a:lnTo>
                <a:lnTo>
                  <a:pt x="511436" y="544485"/>
                </a:lnTo>
                <a:lnTo>
                  <a:pt x="504657" y="542068"/>
                </a:lnTo>
                <a:lnTo>
                  <a:pt x="501865" y="537362"/>
                </a:lnTo>
                <a:lnTo>
                  <a:pt x="382777" y="423379"/>
                </a:lnTo>
                <a:lnTo>
                  <a:pt x="501878" y="423379"/>
                </a:lnTo>
                <a:lnTo>
                  <a:pt x="561416" y="480364"/>
                </a:lnTo>
                <a:lnTo>
                  <a:pt x="566328" y="483035"/>
                </a:lnTo>
                <a:lnTo>
                  <a:pt x="568850" y="489523"/>
                </a:lnTo>
                <a:lnTo>
                  <a:pt x="569779" y="497536"/>
                </a:lnTo>
                <a:lnTo>
                  <a:pt x="569912" y="504786"/>
                </a:lnTo>
                <a:lnTo>
                  <a:pt x="566856" y="521457"/>
                </a:lnTo>
                <a:lnTo>
                  <a:pt x="558218" y="534308"/>
                </a:lnTo>
                <a:lnTo>
                  <a:pt x="544795" y="542577"/>
                </a:lnTo>
                <a:lnTo>
                  <a:pt x="527380" y="545503"/>
                </a:lnTo>
                <a:close/>
              </a:path>
            </a:pathLst>
          </a:custGeom>
          <a:solidFill>
            <a:srgbClr val="FFFFFF"/>
          </a:solidFill>
        </p:spPr>
        <p:txBody>
          <a:bodyPr wrap="square" lIns="0" tIns="0" rIns="0" bIns="0" rtlCol="0"/>
          <a:lstStyle/>
          <a:p/>
        </p:txBody>
      </p:sp>
      <p:sp>
        <p:nvSpPr>
          <p:cNvPr id="32" name="object 28"/>
          <p:cNvSpPr txBox="1"/>
          <p:nvPr/>
        </p:nvSpPr>
        <p:spPr>
          <a:xfrm>
            <a:off x="2896655" y="1808399"/>
            <a:ext cx="2355215" cy="84709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数据资产透</a:t>
            </a:r>
            <a:r>
              <a:rPr sz="1600" b="1" spc="-5" dirty="0">
                <a:latin typeface="微软雅黑" panose="020B0503020204020204" pitchFamily="34" charset="-122"/>
                <a:cs typeface="微软雅黑" panose="020B0503020204020204" pitchFamily="34" charset="-122"/>
              </a:rPr>
              <a:t>视</a:t>
            </a:r>
            <a:endParaRPr sz="1600">
              <a:latin typeface="微软雅黑" panose="020B0503020204020204" pitchFamily="34" charset="-122"/>
              <a:cs typeface="微软雅黑" panose="020B0503020204020204" pitchFamily="34" charset="-122"/>
            </a:endParaRPr>
          </a:p>
          <a:p>
            <a:pPr marL="55880" marR="5080" algn="just">
              <a:lnSpc>
                <a:spcPct val="100000"/>
              </a:lnSpc>
              <a:spcBef>
                <a:spcPts val="100"/>
              </a:spcBef>
            </a:pPr>
            <a:r>
              <a:rPr sz="1200" dirty="0">
                <a:latin typeface="微软雅黑" panose="020B0503020204020204" pitchFamily="34" charset="-122"/>
                <a:cs typeface="微软雅黑" panose="020B0503020204020204" pitchFamily="34" charset="-122"/>
              </a:rPr>
              <a:t>反映数据资产状况，有哪些数据、 数据在哪、数据量级、数据业务逻 辑关系等；</a:t>
            </a:r>
            <a:endParaRPr sz="1200">
              <a:latin typeface="微软雅黑" panose="020B0503020204020204" pitchFamily="34" charset="-122"/>
              <a:cs typeface="微软雅黑" panose="020B0503020204020204" pitchFamily="34" charset="-122"/>
            </a:endParaRPr>
          </a:p>
        </p:txBody>
      </p:sp>
      <p:sp>
        <p:nvSpPr>
          <p:cNvPr id="33" name="object 29"/>
          <p:cNvSpPr txBox="1"/>
          <p:nvPr/>
        </p:nvSpPr>
        <p:spPr>
          <a:xfrm>
            <a:off x="7526440" y="1808399"/>
            <a:ext cx="2494280" cy="84709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智能搜索和发</a:t>
            </a:r>
            <a:r>
              <a:rPr sz="1600" b="1" spc="-5" dirty="0">
                <a:latin typeface="微软雅黑" panose="020B0503020204020204" pitchFamily="34" charset="-122"/>
                <a:cs typeface="微软雅黑" panose="020B0503020204020204" pitchFamily="34" charset="-122"/>
              </a:rPr>
              <a:t>现</a:t>
            </a:r>
            <a:endParaRPr sz="1600">
              <a:latin typeface="微软雅黑" panose="020B0503020204020204" pitchFamily="34" charset="-122"/>
              <a:cs typeface="微软雅黑" panose="020B0503020204020204" pitchFamily="34" charset="-122"/>
            </a:endParaRPr>
          </a:p>
          <a:p>
            <a:pPr marL="43180" marR="5080">
              <a:lnSpc>
                <a:spcPct val="100000"/>
              </a:lnSpc>
              <a:spcBef>
                <a:spcPts val="100"/>
              </a:spcBef>
            </a:pPr>
            <a:r>
              <a:rPr sz="1200" dirty="0">
                <a:latin typeface="微软雅黑" panose="020B0503020204020204" pitchFamily="34" charset="-122"/>
                <a:cs typeface="微软雅黑" panose="020B0503020204020204" pitchFamily="34" charset="-122"/>
              </a:rPr>
              <a:t>款速检索企业数据、内容语义理解、 用户兴趣识别，智能信息化过滤和 推荐等；</a:t>
            </a:r>
            <a:endParaRPr sz="1200">
              <a:latin typeface="微软雅黑" panose="020B0503020204020204" pitchFamily="34" charset="-122"/>
              <a:cs typeface="微软雅黑" panose="020B0503020204020204" pitchFamily="34" charset="-122"/>
            </a:endParaRPr>
          </a:p>
        </p:txBody>
      </p:sp>
      <p:sp>
        <p:nvSpPr>
          <p:cNvPr id="34" name="object 30"/>
          <p:cNvSpPr txBox="1"/>
          <p:nvPr/>
        </p:nvSpPr>
        <p:spPr>
          <a:xfrm>
            <a:off x="2930310" y="3131895"/>
            <a:ext cx="2321560" cy="84709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主数据管</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22225" marR="5080" algn="just">
              <a:lnSpc>
                <a:spcPct val="100000"/>
              </a:lnSpc>
              <a:spcBef>
                <a:spcPts val="100"/>
              </a:spcBef>
            </a:pPr>
            <a:r>
              <a:rPr sz="1200" dirty="0">
                <a:latin typeface="微软雅黑" panose="020B0503020204020204" pitchFamily="34" charset="-122"/>
                <a:cs typeface="微软雅黑" panose="020B0503020204020204" pitchFamily="34" charset="-122"/>
              </a:rPr>
              <a:t>主数据集中管理，一体化的主数据 提取、审查、发布机制，数据质量 控制；</a:t>
            </a:r>
            <a:endParaRPr sz="1200">
              <a:latin typeface="微软雅黑" panose="020B0503020204020204" pitchFamily="34" charset="-122"/>
              <a:cs typeface="微软雅黑" panose="020B0503020204020204" pitchFamily="34" charset="-122"/>
            </a:endParaRPr>
          </a:p>
        </p:txBody>
      </p:sp>
      <p:sp>
        <p:nvSpPr>
          <p:cNvPr id="35" name="object 31"/>
          <p:cNvSpPr txBox="1"/>
          <p:nvPr/>
        </p:nvSpPr>
        <p:spPr>
          <a:xfrm>
            <a:off x="7527075" y="3131895"/>
            <a:ext cx="2341245" cy="84709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数据模型管</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42545" marR="5080" algn="just">
              <a:lnSpc>
                <a:spcPct val="100000"/>
              </a:lnSpc>
              <a:spcBef>
                <a:spcPts val="100"/>
              </a:spcBef>
            </a:pPr>
            <a:r>
              <a:rPr sz="1200" dirty="0">
                <a:latin typeface="微软雅黑" panose="020B0503020204020204" pitchFamily="34" charset="-122"/>
                <a:cs typeface="微软雅黑" panose="020B0503020204020204" pitchFamily="34" charset="-122"/>
              </a:rPr>
              <a:t>规范定义、模型架构设计、数据组 织和存储方法、数据模型生命周期 管理；</a:t>
            </a:r>
            <a:endParaRPr sz="1200">
              <a:latin typeface="微软雅黑" panose="020B0503020204020204" pitchFamily="34" charset="-122"/>
              <a:cs typeface="微软雅黑" panose="020B0503020204020204" pitchFamily="34" charset="-122"/>
            </a:endParaRPr>
          </a:p>
        </p:txBody>
      </p:sp>
      <p:sp>
        <p:nvSpPr>
          <p:cNvPr id="36" name="object 32"/>
          <p:cNvSpPr txBox="1"/>
          <p:nvPr/>
        </p:nvSpPr>
        <p:spPr>
          <a:xfrm>
            <a:off x="2896655" y="4435100"/>
            <a:ext cx="2355215" cy="668020"/>
          </a:xfrm>
          <a:prstGeom prst="rect">
            <a:avLst/>
          </a:prstGeom>
        </p:spPr>
        <p:txBody>
          <a:bodyPr vert="horz" wrap="square" lIns="0" tIns="31115" rIns="0" bIns="0" rtlCol="0">
            <a:spAutoFit/>
          </a:bodyPr>
          <a:lstStyle/>
          <a:p>
            <a:pPr marL="12700">
              <a:lnSpc>
                <a:spcPct val="100000"/>
              </a:lnSpc>
              <a:spcBef>
                <a:spcPts val="245"/>
              </a:spcBef>
            </a:pPr>
            <a:r>
              <a:rPr sz="1600" b="1" dirty="0">
                <a:latin typeface="微软雅黑" panose="020B0503020204020204" pitchFamily="34" charset="-122"/>
                <a:cs typeface="微软雅黑" panose="020B0503020204020204" pitchFamily="34" charset="-122"/>
              </a:rPr>
              <a:t>数据中心管</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55880" marR="5080">
              <a:lnSpc>
                <a:spcPct val="100000"/>
              </a:lnSpc>
              <a:spcBef>
                <a:spcPts val="110"/>
              </a:spcBef>
            </a:pPr>
            <a:r>
              <a:rPr sz="1200" dirty="0">
                <a:latin typeface="微软雅黑" panose="020B0503020204020204" pitchFamily="34" charset="-122"/>
                <a:cs typeface="微软雅黑" panose="020B0503020204020204" pitchFamily="34" charset="-122"/>
              </a:rPr>
              <a:t>监控数据中心运营情况、数据标准 化建设、数据质量体系建设等；</a:t>
            </a:r>
            <a:endParaRPr sz="1200">
              <a:latin typeface="微软雅黑" panose="020B0503020204020204" pitchFamily="34" charset="-122"/>
              <a:cs typeface="微软雅黑" panose="020B0503020204020204" pitchFamily="34" charset="-122"/>
            </a:endParaRPr>
          </a:p>
        </p:txBody>
      </p:sp>
      <p:sp>
        <p:nvSpPr>
          <p:cNvPr id="37" name="object 33"/>
          <p:cNvSpPr txBox="1"/>
          <p:nvPr/>
        </p:nvSpPr>
        <p:spPr>
          <a:xfrm>
            <a:off x="7515645" y="4435100"/>
            <a:ext cx="2352675" cy="668020"/>
          </a:xfrm>
          <a:prstGeom prst="rect">
            <a:avLst/>
          </a:prstGeom>
        </p:spPr>
        <p:txBody>
          <a:bodyPr vert="horz" wrap="square" lIns="0" tIns="31115" rIns="0" bIns="0" rtlCol="0">
            <a:spAutoFit/>
          </a:bodyPr>
          <a:lstStyle/>
          <a:p>
            <a:pPr marL="12700">
              <a:lnSpc>
                <a:spcPct val="100000"/>
              </a:lnSpc>
              <a:spcBef>
                <a:spcPts val="245"/>
              </a:spcBef>
            </a:pPr>
            <a:r>
              <a:rPr sz="1600" b="1" dirty="0">
                <a:latin typeface="微软雅黑" panose="020B0503020204020204" pitchFamily="34" charset="-122"/>
                <a:cs typeface="微软雅黑" panose="020B0503020204020204" pitchFamily="34" charset="-122"/>
              </a:rPr>
              <a:t>元数据更新和维</a:t>
            </a:r>
            <a:r>
              <a:rPr sz="1600" b="1" spc="-5" dirty="0">
                <a:latin typeface="微软雅黑" panose="020B0503020204020204" pitchFamily="34" charset="-122"/>
                <a:cs typeface="微软雅黑" panose="020B0503020204020204" pitchFamily="34" charset="-122"/>
              </a:rPr>
              <a:t>护</a:t>
            </a:r>
            <a:endParaRPr sz="1600">
              <a:latin typeface="微软雅黑" panose="020B0503020204020204" pitchFamily="34" charset="-122"/>
              <a:cs typeface="微软雅黑" panose="020B0503020204020204" pitchFamily="34" charset="-122"/>
            </a:endParaRPr>
          </a:p>
          <a:p>
            <a:pPr marL="53975" marR="5080">
              <a:lnSpc>
                <a:spcPct val="100000"/>
              </a:lnSpc>
              <a:spcBef>
                <a:spcPts val="110"/>
              </a:spcBef>
            </a:pPr>
            <a:r>
              <a:rPr sz="1200" dirty="0">
                <a:latin typeface="微软雅黑" panose="020B0503020204020204" pitchFamily="34" charset="-122"/>
                <a:cs typeface="微软雅黑" panose="020B0503020204020204" pitchFamily="34" charset="-122"/>
              </a:rPr>
              <a:t>元数据完整性监测、元模型增加、 修改、删除、发布等；</a:t>
            </a:r>
            <a:endParaRPr sz="1200">
              <a:latin typeface="微软雅黑" panose="020B0503020204020204" pitchFamily="34" charset="-122"/>
              <a:cs typeface="微软雅黑" panose="020B0503020204020204" pitchFamily="34" charset="-122"/>
            </a:endParaRPr>
          </a:p>
        </p:txBody>
      </p:sp>
      <p:sp>
        <p:nvSpPr>
          <p:cNvPr id="38" name="object 34"/>
          <p:cNvSpPr txBox="1"/>
          <p:nvPr/>
        </p:nvSpPr>
        <p:spPr>
          <a:xfrm>
            <a:off x="2904275" y="5743862"/>
            <a:ext cx="2347595" cy="66421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数据生命周期管</a:t>
            </a:r>
            <a:r>
              <a:rPr sz="1600" b="1" spc="-5" dirty="0">
                <a:latin typeface="微软雅黑" panose="020B0503020204020204" pitchFamily="34" charset="-122"/>
                <a:cs typeface="微软雅黑" panose="020B0503020204020204" pitchFamily="34" charset="-122"/>
              </a:rPr>
              <a:t>理</a:t>
            </a:r>
            <a:endParaRPr sz="1600">
              <a:latin typeface="微软雅黑" panose="020B0503020204020204" pitchFamily="34" charset="-122"/>
              <a:cs typeface="微软雅黑" panose="020B0503020204020204" pitchFamily="34" charset="-122"/>
            </a:endParaRPr>
          </a:p>
          <a:p>
            <a:pPr marL="48260" marR="5080">
              <a:lnSpc>
                <a:spcPct val="100000"/>
              </a:lnSpc>
              <a:spcBef>
                <a:spcPts val="100"/>
              </a:spcBef>
            </a:pPr>
            <a:r>
              <a:rPr sz="1200" dirty="0">
                <a:latin typeface="微软雅黑" panose="020B0503020204020204" pitchFamily="34" charset="-122"/>
                <a:cs typeface="微软雅黑" panose="020B0503020204020204" pitchFamily="34" charset="-122"/>
              </a:rPr>
              <a:t>静态数据从创建、使用、备份、再 利用、销毁过程；动态数据溯源；</a:t>
            </a:r>
            <a:endParaRPr sz="1200">
              <a:latin typeface="微软雅黑" panose="020B0503020204020204" pitchFamily="34" charset="-122"/>
              <a:cs typeface="微软雅黑" panose="020B0503020204020204" pitchFamily="34" charset="-122"/>
            </a:endParaRPr>
          </a:p>
        </p:txBody>
      </p:sp>
      <p:sp>
        <p:nvSpPr>
          <p:cNvPr id="39" name="object 35"/>
          <p:cNvSpPr txBox="1"/>
          <p:nvPr/>
        </p:nvSpPr>
        <p:spPr>
          <a:xfrm>
            <a:off x="7526440" y="5743862"/>
            <a:ext cx="2341880" cy="481330"/>
          </a:xfrm>
          <a:prstGeom prst="rect">
            <a:avLst/>
          </a:prstGeom>
        </p:spPr>
        <p:txBody>
          <a:bodyPr vert="horz" wrap="square" lIns="0" tIns="29209" rIns="0" bIns="0" rtlCol="0">
            <a:spAutoFit/>
          </a:bodyPr>
          <a:lstStyle/>
          <a:p>
            <a:pPr marL="12700">
              <a:lnSpc>
                <a:spcPct val="100000"/>
              </a:lnSpc>
              <a:spcBef>
                <a:spcPts val="230"/>
              </a:spcBef>
            </a:pPr>
            <a:r>
              <a:rPr sz="1600" b="1" dirty="0">
                <a:latin typeface="微软雅黑" panose="020B0503020204020204" pitchFamily="34" charset="-122"/>
                <a:cs typeface="微软雅黑" panose="020B0503020204020204" pitchFamily="34" charset="-122"/>
              </a:rPr>
              <a:t>数据台帐和审</a:t>
            </a:r>
            <a:r>
              <a:rPr sz="1600" b="1" spc="-5" dirty="0">
                <a:latin typeface="微软雅黑" panose="020B0503020204020204" pitchFamily="34" charset="-122"/>
                <a:cs typeface="微软雅黑" panose="020B0503020204020204" pitchFamily="34" charset="-122"/>
              </a:rPr>
              <a:t>计</a:t>
            </a:r>
            <a:endParaRPr sz="1600">
              <a:latin typeface="微软雅黑" panose="020B0503020204020204" pitchFamily="34" charset="-122"/>
              <a:cs typeface="微软雅黑" panose="020B0503020204020204" pitchFamily="34" charset="-122"/>
            </a:endParaRPr>
          </a:p>
          <a:p>
            <a:pPr marL="43180">
              <a:lnSpc>
                <a:spcPct val="100000"/>
              </a:lnSpc>
              <a:spcBef>
                <a:spcPts val="100"/>
              </a:spcBef>
            </a:pPr>
            <a:r>
              <a:rPr sz="1200" dirty="0">
                <a:latin typeface="微软雅黑" panose="020B0503020204020204" pitchFamily="34" charset="-122"/>
                <a:cs typeface="微软雅黑" panose="020B0503020204020204" pitchFamily="34" charset="-122"/>
              </a:rPr>
              <a:t>数据资产记录，数据使用审计等；</a:t>
            </a:r>
            <a:endParaRPr sz="1200">
              <a:latin typeface="微软雅黑" panose="020B0503020204020204" pitchFamily="34" charset="-122"/>
              <a:cs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数据治理体系架</a:t>
            </a:r>
            <a:r>
              <a:rPr lang="zh-CN" altLang="en-US" spc="-5" dirty="0"/>
              <a:t>构（示例）</a:t>
            </a:r>
            <a:endParaRPr lang="zh-CN" altLang="en-US" dirty="0"/>
          </a:p>
        </p:txBody>
      </p:sp>
      <p:pic>
        <p:nvPicPr>
          <p:cNvPr id="154" name="图片 153"/>
          <p:cNvPicPr>
            <a:picLocks noChangeAspect="1"/>
          </p:cNvPicPr>
          <p:nvPr/>
        </p:nvPicPr>
        <p:blipFill>
          <a:blip r:embed="rId1">
            <a:duotone>
              <a:schemeClr val="accent1">
                <a:shade val="45000"/>
                <a:satMod val="135000"/>
              </a:schemeClr>
              <a:prstClr val="white"/>
            </a:duotone>
          </a:blip>
          <a:stretch>
            <a:fillRect/>
          </a:stretch>
        </p:blipFill>
        <p:spPr>
          <a:xfrm>
            <a:off x="589660" y="1266461"/>
            <a:ext cx="10418465" cy="5351562"/>
          </a:xfrm>
          <a:prstGeom prst="rect">
            <a:avLst/>
          </a:prstGeom>
        </p:spPr>
      </p:pic>
      <p:sp>
        <p:nvSpPr>
          <p:cNvPr id="155" name="矩形 154"/>
          <p:cNvSpPr/>
          <p:nvPr/>
        </p:nvSpPr>
        <p:spPr>
          <a:xfrm rot="2158785">
            <a:off x="10499245" y="1385409"/>
            <a:ext cx="1113576" cy="325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示   例</a:t>
            </a:r>
            <a:endParaRPr lang="zh-CN" altLang="en-US" b="1" dirty="0">
              <a:solidFill>
                <a:srgbClr val="FF0000"/>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在开放化、服务化、生态化的企业运营模式下，数字化技术引领企业的商业模式发展</a:t>
            </a:r>
            <a:endParaRPr lang="zh-CN" altLang="en-US" dirty="0"/>
          </a:p>
        </p:txBody>
      </p:sp>
      <p:sp>
        <p:nvSpPr>
          <p:cNvPr id="41" name="Rectangle 8"/>
          <p:cNvSpPr/>
          <p:nvPr/>
        </p:nvSpPr>
        <p:spPr>
          <a:xfrm>
            <a:off x="2034969" y="3395955"/>
            <a:ext cx="2108306" cy="8736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ct val="60000"/>
              </a:spcBef>
              <a:spcAft>
                <a:spcPct val="0"/>
              </a:spcAft>
            </a:pPr>
            <a:r>
              <a:rPr lang="en-US" altLang="zh-CN" sz="1600" b="1" dirty="0"/>
              <a:t>IT</a:t>
            </a:r>
            <a:r>
              <a:rPr lang="zh-CN" altLang="en-US" sz="1600" b="1" dirty="0"/>
              <a:t>时代</a:t>
            </a:r>
            <a:endParaRPr lang="en-US" altLang="zh-CN" sz="1600" b="1" dirty="0"/>
          </a:p>
          <a:p>
            <a:pPr algn="ctr">
              <a:lnSpc>
                <a:spcPct val="120000"/>
              </a:lnSpc>
              <a:spcBef>
                <a:spcPct val="60000"/>
              </a:spcBef>
              <a:spcAft>
                <a:spcPct val="0"/>
              </a:spcAft>
            </a:pPr>
            <a:r>
              <a:rPr lang="zh-CN" altLang="en-US" sz="1600" b="1" dirty="0"/>
              <a:t>计算机</a:t>
            </a:r>
            <a:r>
              <a:rPr lang="en-US" altLang="zh-CN" sz="1600" b="1" dirty="0"/>
              <a:t>+</a:t>
            </a:r>
            <a:r>
              <a:rPr lang="zh-CN" altLang="en-US" sz="1600" b="1" dirty="0"/>
              <a:t>软件</a:t>
            </a:r>
            <a:endParaRPr lang="zh-CN" altLang="en-US" sz="1600" b="1" dirty="0"/>
          </a:p>
        </p:txBody>
      </p:sp>
      <p:sp>
        <p:nvSpPr>
          <p:cNvPr id="42" name="Rectangle 10"/>
          <p:cNvSpPr/>
          <p:nvPr/>
        </p:nvSpPr>
        <p:spPr>
          <a:xfrm>
            <a:off x="7370020" y="3395955"/>
            <a:ext cx="2838300" cy="8736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ct val="60000"/>
              </a:spcBef>
              <a:spcAft>
                <a:spcPct val="0"/>
              </a:spcAft>
            </a:pPr>
            <a:r>
              <a:rPr lang="zh-CN" altLang="en-US" sz="1600" b="1" dirty="0"/>
              <a:t>互联化时代</a:t>
            </a:r>
            <a:endParaRPr lang="en-US" altLang="zh-CN" sz="1600" b="1" dirty="0"/>
          </a:p>
          <a:p>
            <a:pPr algn="ctr">
              <a:lnSpc>
                <a:spcPct val="120000"/>
              </a:lnSpc>
              <a:spcBef>
                <a:spcPct val="60000"/>
              </a:spcBef>
              <a:spcAft>
                <a:spcPct val="0"/>
              </a:spcAft>
            </a:pPr>
            <a:r>
              <a:rPr lang="zh-CN" altLang="en-US" sz="1600" b="1" dirty="0"/>
              <a:t>云服务</a:t>
            </a:r>
            <a:r>
              <a:rPr lang="en-US" altLang="zh-CN" sz="1600" b="1" dirty="0"/>
              <a:t>+</a:t>
            </a:r>
            <a:r>
              <a:rPr lang="zh-CN" altLang="en-US" sz="1600" b="1" dirty="0"/>
              <a:t>数据服务</a:t>
            </a:r>
            <a:endParaRPr lang="zh-CN" altLang="en-US" sz="1600" b="1" dirty="0"/>
          </a:p>
        </p:txBody>
      </p:sp>
      <p:sp>
        <p:nvSpPr>
          <p:cNvPr id="43" name="TextBox 11"/>
          <p:cNvSpPr txBox="1"/>
          <p:nvPr/>
        </p:nvSpPr>
        <p:spPr>
          <a:xfrm>
            <a:off x="1626019" y="5901250"/>
            <a:ext cx="2915086" cy="307777"/>
          </a:xfrm>
          <a:prstGeom prst="rect">
            <a:avLst/>
          </a:prstGeom>
          <a:noFill/>
        </p:spPr>
        <p:txBody>
          <a:bodyPr wrap="square" rtlCol="0">
            <a:spAutoFit/>
          </a:bodyPr>
          <a:lstStyle/>
          <a:p>
            <a:pPr algn="ctr"/>
            <a:r>
              <a:rPr lang="zh-CN" altLang="en-US" sz="1400" dirty="0"/>
              <a:t>模式单一、重复建设、各自为阵</a:t>
            </a:r>
            <a:endParaRPr lang="zh-CN" altLang="en-US" sz="1400" dirty="0"/>
          </a:p>
        </p:txBody>
      </p:sp>
      <p:sp>
        <p:nvSpPr>
          <p:cNvPr id="44" name="TextBox 13"/>
          <p:cNvSpPr txBox="1"/>
          <p:nvPr/>
        </p:nvSpPr>
        <p:spPr>
          <a:xfrm>
            <a:off x="6780722" y="5993738"/>
            <a:ext cx="4016896" cy="338554"/>
          </a:xfrm>
          <a:prstGeom prst="rect">
            <a:avLst/>
          </a:prstGeom>
          <a:noFill/>
        </p:spPr>
        <p:txBody>
          <a:bodyPr wrap="square" rtlCol="0">
            <a:spAutoFit/>
          </a:bodyPr>
          <a:lstStyle/>
          <a:p>
            <a:pPr algn="ctr"/>
            <a:r>
              <a:rPr lang="zh-CN" altLang="en-US" sz="1600" b="1" dirty="0">
                <a:solidFill>
                  <a:srgbClr val="C00000"/>
                </a:solidFill>
                <a:latin typeface="+mn-ea"/>
              </a:rPr>
              <a:t>一切皆服务（</a:t>
            </a:r>
            <a:r>
              <a:rPr lang="en-US" altLang="zh-CN" sz="1600" b="1" dirty="0" err="1">
                <a:solidFill>
                  <a:srgbClr val="C00000"/>
                </a:solidFill>
                <a:latin typeface="+mn-ea"/>
              </a:rPr>
              <a:t>XaaS</a:t>
            </a:r>
            <a:r>
              <a:rPr lang="zh-CN" altLang="en-US" sz="1600" b="1" dirty="0">
                <a:solidFill>
                  <a:srgbClr val="C00000"/>
                </a:solidFill>
                <a:latin typeface="+mn-ea"/>
              </a:rPr>
              <a:t>）、万物互联、敏捷</a:t>
            </a:r>
            <a:endParaRPr lang="zh-CN" altLang="en-US" sz="1600" b="1" dirty="0">
              <a:solidFill>
                <a:srgbClr val="C00000"/>
              </a:solidFill>
              <a:latin typeface="+mn-ea"/>
            </a:endParaRPr>
          </a:p>
        </p:txBody>
      </p:sp>
      <p:pic>
        <p:nvPicPr>
          <p:cNvPr id="45"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t="19979" r="69015" b="14767"/>
          <a:stretch>
            <a:fillRect/>
          </a:stretch>
        </p:blipFill>
        <p:spPr bwMode="auto">
          <a:xfrm>
            <a:off x="2080846" y="1485746"/>
            <a:ext cx="1794383" cy="16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44162" t="19978" b="6336"/>
          <a:stretch>
            <a:fillRect/>
          </a:stretch>
        </p:blipFill>
        <p:spPr bwMode="auto">
          <a:xfrm>
            <a:off x="7200743" y="1487289"/>
            <a:ext cx="3233672" cy="1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0363" y="3859633"/>
            <a:ext cx="666181" cy="554332"/>
          </a:xfrm>
          <a:prstGeom prst="rect">
            <a:avLst/>
          </a:prstGeom>
        </p:spPr>
      </p:pic>
      <p:cxnSp>
        <p:nvCxnSpPr>
          <p:cNvPr id="48" name="Straight Connector 7"/>
          <p:cNvCxnSpPr/>
          <p:nvPr/>
        </p:nvCxnSpPr>
        <p:spPr>
          <a:xfrm>
            <a:off x="1554140" y="3830612"/>
            <a:ext cx="88852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2050"/>
          <p:cNvGrpSpPr/>
          <p:nvPr/>
        </p:nvGrpSpPr>
        <p:grpSpPr>
          <a:xfrm>
            <a:off x="7443096" y="4620160"/>
            <a:ext cx="2765224" cy="1124658"/>
            <a:chOff x="3152800" y="5025311"/>
            <a:chExt cx="3259519" cy="1636349"/>
          </a:xfrm>
        </p:grpSpPr>
        <p:sp>
          <p:nvSpPr>
            <p:cNvPr id="50" name="Flowchart: Magnetic Disk 86"/>
            <p:cNvSpPr/>
            <p:nvPr/>
          </p:nvSpPr>
          <p:spPr bwMode="gray">
            <a:xfrm>
              <a:off x="3152800" y="6044291"/>
              <a:ext cx="3259519" cy="617369"/>
            </a:xfrm>
            <a:prstGeom prst="flowChartMagneticDisk">
              <a:avLst/>
            </a:prstGeom>
            <a:solidFill>
              <a:schemeClr val="bg1">
                <a:lumMod val="50000"/>
                <a:alpha val="69804"/>
              </a:schemeClr>
            </a:solidFill>
            <a:ln w="9525" algn="ctr">
              <a:solidFill>
                <a:schemeClr val="bg1"/>
              </a:solidFill>
              <a:miter lim="800000"/>
            </a:ln>
            <a:effectLst/>
          </p:spPr>
          <p:txBody>
            <a:bodyPr wrap="none" lIns="0" tIns="0" rIns="0" bIns="0" rtlCol="0" anchor="b"/>
            <a:lstStyle/>
            <a:p>
              <a:pPr algn="ctr"/>
              <a:endParaRPr lang="en-US" altLang="zh-CN" dirty="0">
                <a:solidFill>
                  <a:schemeClr val="tx1"/>
                </a:solidFill>
              </a:endParaRPr>
            </a:p>
          </p:txBody>
        </p:sp>
        <p:sp>
          <p:nvSpPr>
            <p:cNvPr id="51" name="Flowchart: Magnetic Disk 86"/>
            <p:cNvSpPr/>
            <p:nvPr/>
          </p:nvSpPr>
          <p:spPr bwMode="gray">
            <a:xfrm>
              <a:off x="3152800" y="5373216"/>
              <a:ext cx="3259519" cy="943404"/>
            </a:xfrm>
            <a:prstGeom prst="flowChartMagneticDisk">
              <a:avLst/>
            </a:prstGeom>
            <a:solidFill>
              <a:schemeClr val="accent1">
                <a:lumMod val="60000"/>
                <a:lumOff val="40000"/>
                <a:alpha val="69804"/>
              </a:schemeClr>
            </a:solidFill>
            <a:ln w="9525" algn="ctr">
              <a:solidFill>
                <a:schemeClr val="bg1"/>
              </a:solidFill>
              <a:miter lim="800000"/>
            </a:ln>
            <a:effectLst/>
          </p:spPr>
          <p:txBody>
            <a:bodyPr wrap="none" lIns="0" tIns="0" rIns="0" bIns="0" rtlCol="0" anchor="ctr"/>
            <a:lstStyle/>
            <a:p>
              <a:pPr algn="ctr"/>
              <a:endParaRPr lang="en-US" altLang="zh-CN" sz="1200" b="1" dirty="0">
                <a:solidFill>
                  <a:schemeClr val="tx1"/>
                </a:solidFill>
              </a:endParaRPr>
            </a:p>
          </p:txBody>
        </p:sp>
        <p:sp>
          <p:nvSpPr>
            <p:cNvPr id="52" name="Flowchart: Magnetic Disk 86"/>
            <p:cNvSpPr/>
            <p:nvPr/>
          </p:nvSpPr>
          <p:spPr bwMode="gray">
            <a:xfrm>
              <a:off x="4021922" y="5025311"/>
              <a:ext cx="822675" cy="474488"/>
            </a:xfrm>
            <a:prstGeom prst="flowChartMagneticDisk">
              <a:avLst/>
            </a:prstGeom>
            <a:solidFill>
              <a:srgbClr val="FFC000">
                <a:alpha val="69804"/>
              </a:srgbClr>
            </a:solidFill>
            <a:ln w="9525" algn="ctr">
              <a:solidFill>
                <a:schemeClr val="bg1"/>
              </a:solidFill>
              <a:miter lim="800000"/>
            </a:ln>
            <a:effectLst/>
          </p:spPr>
          <p:txBody>
            <a:bodyPr wrap="none" lIns="0" tIns="0" rIns="0" bIns="0" rtlCol="0" anchor="ctr"/>
            <a:lstStyle/>
            <a:p>
              <a:pPr algn="ctr"/>
              <a:endParaRPr lang="en-US" sz="800" dirty="0"/>
            </a:p>
          </p:txBody>
        </p:sp>
        <p:sp>
          <p:nvSpPr>
            <p:cNvPr id="53" name="Flowchart: Magnetic Disk 86"/>
            <p:cNvSpPr/>
            <p:nvPr/>
          </p:nvSpPr>
          <p:spPr bwMode="gray">
            <a:xfrm>
              <a:off x="5003342" y="5070241"/>
              <a:ext cx="822675" cy="474488"/>
            </a:xfrm>
            <a:prstGeom prst="flowChartMagneticDisk">
              <a:avLst/>
            </a:prstGeom>
            <a:solidFill>
              <a:srgbClr val="FFC000">
                <a:alpha val="69804"/>
              </a:srgbClr>
            </a:solidFill>
            <a:ln w="9525" algn="ctr">
              <a:solidFill>
                <a:schemeClr val="bg1"/>
              </a:solidFill>
              <a:miter lim="800000"/>
            </a:ln>
            <a:effectLst/>
          </p:spPr>
          <p:txBody>
            <a:bodyPr wrap="none" lIns="0" tIns="0" rIns="0" bIns="0" rtlCol="0" anchor="ctr"/>
            <a:lstStyle/>
            <a:p>
              <a:pPr algn="ctr"/>
              <a:endParaRPr lang="en-US" sz="800" dirty="0"/>
            </a:p>
          </p:txBody>
        </p:sp>
        <p:sp>
          <p:nvSpPr>
            <p:cNvPr id="54" name="Flowchart: Magnetic Disk 86"/>
            <p:cNvSpPr/>
            <p:nvPr/>
          </p:nvSpPr>
          <p:spPr bwMode="gray">
            <a:xfrm>
              <a:off x="4371221" y="5241754"/>
              <a:ext cx="822675" cy="474488"/>
            </a:xfrm>
            <a:prstGeom prst="flowChartMagneticDisk">
              <a:avLst/>
            </a:prstGeom>
            <a:solidFill>
              <a:srgbClr val="FFC000">
                <a:alpha val="69804"/>
              </a:srgbClr>
            </a:solidFill>
            <a:ln w="9525" algn="ctr">
              <a:solidFill>
                <a:schemeClr val="bg1"/>
              </a:solidFill>
              <a:miter lim="800000"/>
            </a:ln>
            <a:effectLst/>
          </p:spPr>
          <p:txBody>
            <a:bodyPr wrap="none" lIns="0" tIns="0" rIns="0" bIns="0" rtlCol="0" anchor="ctr"/>
            <a:lstStyle/>
            <a:p>
              <a:pPr algn="ctr"/>
              <a:endParaRPr lang="en-US" sz="800" dirty="0"/>
            </a:p>
          </p:txBody>
        </p:sp>
        <p:sp>
          <p:nvSpPr>
            <p:cNvPr id="55" name="Flowchart: Magnetic Disk 86"/>
            <p:cNvSpPr/>
            <p:nvPr/>
          </p:nvSpPr>
          <p:spPr bwMode="gray">
            <a:xfrm>
              <a:off x="3289656" y="5107451"/>
              <a:ext cx="822675" cy="474488"/>
            </a:xfrm>
            <a:prstGeom prst="flowChartMagneticDisk">
              <a:avLst/>
            </a:prstGeom>
            <a:solidFill>
              <a:srgbClr val="FFC000">
                <a:alpha val="69804"/>
              </a:srgbClr>
            </a:solidFill>
            <a:ln w="9525" algn="ctr">
              <a:solidFill>
                <a:schemeClr val="bg1"/>
              </a:solidFill>
              <a:miter lim="800000"/>
            </a:ln>
            <a:effectLst/>
          </p:spPr>
          <p:txBody>
            <a:bodyPr wrap="none" lIns="0" tIns="0" rIns="0" bIns="0" rtlCol="0" anchor="ctr"/>
            <a:lstStyle/>
            <a:p>
              <a:pPr algn="ctr"/>
              <a:endParaRPr lang="en-US" sz="800" dirty="0"/>
            </a:p>
          </p:txBody>
        </p:sp>
        <p:sp>
          <p:nvSpPr>
            <p:cNvPr id="56" name="Flowchart: Magnetic Disk 86"/>
            <p:cNvSpPr/>
            <p:nvPr/>
          </p:nvSpPr>
          <p:spPr bwMode="gray">
            <a:xfrm>
              <a:off x="5703604" y="5149302"/>
              <a:ext cx="595515" cy="488265"/>
            </a:xfrm>
            <a:prstGeom prst="flowChartMagneticDisk">
              <a:avLst/>
            </a:prstGeom>
            <a:solidFill>
              <a:srgbClr val="FFC000">
                <a:alpha val="69804"/>
              </a:srgbClr>
            </a:solidFill>
            <a:ln w="9525" algn="ctr">
              <a:solidFill>
                <a:schemeClr val="bg1"/>
              </a:solidFill>
              <a:miter lim="800000"/>
            </a:ln>
            <a:effectLst/>
          </p:spPr>
          <p:txBody>
            <a:bodyPr wrap="none" lIns="0" tIns="0" rIns="0" bIns="0" rtlCol="0" anchor="ctr"/>
            <a:lstStyle/>
            <a:p>
              <a:pPr algn="ctr"/>
              <a:endParaRPr lang="en-US" sz="800" dirty="0"/>
            </a:p>
          </p:txBody>
        </p:sp>
      </p:grpSp>
      <p:grpSp>
        <p:nvGrpSpPr>
          <p:cNvPr id="57" name="组合 2049"/>
          <p:cNvGrpSpPr/>
          <p:nvPr/>
        </p:nvGrpSpPr>
        <p:grpSpPr>
          <a:xfrm>
            <a:off x="2351214" y="4620160"/>
            <a:ext cx="1524015" cy="1124658"/>
            <a:chOff x="569679" y="5085685"/>
            <a:chExt cx="1693346" cy="1248872"/>
          </a:xfrm>
        </p:grpSpPr>
        <p:sp>
          <p:nvSpPr>
            <p:cNvPr id="58" name="Flowchart: Magnetic Disk 86"/>
            <p:cNvSpPr/>
            <p:nvPr/>
          </p:nvSpPr>
          <p:spPr bwMode="gray">
            <a:xfrm>
              <a:off x="1782544" y="5261269"/>
              <a:ext cx="480481" cy="766878"/>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sz="900" dirty="0">
                <a:solidFill>
                  <a:schemeClr val="tx1"/>
                </a:solidFill>
              </a:endParaRPr>
            </a:p>
          </p:txBody>
        </p:sp>
        <p:sp>
          <p:nvSpPr>
            <p:cNvPr id="59" name="Flowchart: Magnetic Disk 86"/>
            <p:cNvSpPr/>
            <p:nvPr/>
          </p:nvSpPr>
          <p:spPr bwMode="gray">
            <a:xfrm>
              <a:off x="569679" y="5085685"/>
              <a:ext cx="522643" cy="1041035"/>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sz="900" dirty="0">
                <a:solidFill>
                  <a:schemeClr val="tx1"/>
                </a:solidFill>
              </a:endParaRPr>
            </a:p>
          </p:txBody>
        </p:sp>
        <p:sp>
          <p:nvSpPr>
            <p:cNvPr id="60" name="Flowchart: Magnetic Disk 86"/>
            <p:cNvSpPr/>
            <p:nvPr/>
          </p:nvSpPr>
          <p:spPr bwMode="gray">
            <a:xfrm>
              <a:off x="1205072" y="5132535"/>
              <a:ext cx="467686" cy="718159"/>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sz="900" dirty="0">
                <a:solidFill>
                  <a:schemeClr val="tx1"/>
                </a:solidFill>
              </a:endParaRPr>
            </a:p>
          </p:txBody>
        </p:sp>
        <p:sp>
          <p:nvSpPr>
            <p:cNvPr id="61" name="Flowchart: Magnetic Disk 86"/>
            <p:cNvSpPr/>
            <p:nvPr/>
          </p:nvSpPr>
          <p:spPr bwMode="gray">
            <a:xfrm>
              <a:off x="894305" y="5504312"/>
              <a:ext cx="490753" cy="830245"/>
            </a:xfrm>
            <a:prstGeom prst="flowChartMagneticDisk">
              <a:avLst/>
            </a:prstGeom>
            <a:solidFill>
              <a:schemeClr val="accent2">
                <a:lumMod val="75000"/>
                <a:alpha val="69804"/>
              </a:schemeClr>
            </a:solidFill>
            <a:ln w="9525" algn="ctr">
              <a:solidFill>
                <a:schemeClr val="bg1"/>
              </a:solidFill>
              <a:miter lim="800000"/>
            </a:ln>
            <a:effectLst/>
          </p:spPr>
          <p:txBody>
            <a:bodyPr wrap="none" lIns="0" tIns="0" rIns="0" bIns="0" rtlCol="0" anchor="ctr"/>
            <a:lstStyle/>
            <a:p>
              <a:pPr algn="ctr"/>
              <a:endParaRPr lang="en-US" sz="900" dirty="0">
                <a:solidFill>
                  <a:schemeClr val="tx1"/>
                </a:solidFill>
              </a:endParaRPr>
            </a:p>
          </p:txBody>
        </p:sp>
      </p:grpSp>
      <p:sp>
        <p:nvSpPr>
          <p:cNvPr id="62" name="文本框 2052"/>
          <p:cNvSpPr txBox="1"/>
          <p:nvPr/>
        </p:nvSpPr>
        <p:spPr>
          <a:xfrm>
            <a:off x="8210249" y="5192082"/>
            <a:ext cx="1446088" cy="276999"/>
          </a:xfrm>
          <a:prstGeom prst="rect">
            <a:avLst/>
          </a:prstGeom>
          <a:noFill/>
        </p:spPr>
        <p:txBody>
          <a:bodyPr wrap="square" rtlCol="0">
            <a:spAutoFit/>
          </a:bodyPr>
          <a:lstStyle/>
          <a:p>
            <a:r>
              <a:rPr lang="zh-CN" altLang="en-US" sz="1200" b="1" dirty="0"/>
              <a:t>云化的平台式架构</a:t>
            </a:r>
            <a:endParaRPr lang="en-US" sz="1200" b="1" dirty="0"/>
          </a:p>
        </p:txBody>
      </p:sp>
      <p:sp>
        <p:nvSpPr>
          <p:cNvPr id="63" name="文本框 45"/>
          <p:cNvSpPr txBox="1"/>
          <p:nvPr/>
        </p:nvSpPr>
        <p:spPr>
          <a:xfrm>
            <a:off x="2299809" y="5182234"/>
            <a:ext cx="1698161" cy="276999"/>
          </a:xfrm>
          <a:prstGeom prst="rect">
            <a:avLst/>
          </a:prstGeom>
          <a:noFill/>
        </p:spPr>
        <p:txBody>
          <a:bodyPr wrap="square" rtlCol="0">
            <a:spAutoFit/>
          </a:bodyPr>
          <a:lstStyle/>
          <a:p>
            <a:r>
              <a:rPr lang="zh-CN" altLang="en-US" sz="1200" b="1" dirty="0"/>
              <a:t>“烟囱式”孤立系统</a:t>
            </a:r>
            <a:endParaRPr lang="en-US" sz="1200" b="1" dirty="0"/>
          </a:p>
        </p:txBody>
      </p:sp>
      <p:sp>
        <p:nvSpPr>
          <p:cNvPr id="64" name="TextBox 15"/>
          <p:cNvSpPr txBox="1"/>
          <p:nvPr/>
        </p:nvSpPr>
        <p:spPr>
          <a:xfrm>
            <a:off x="4801343" y="4397280"/>
            <a:ext cx="818519" cy="307777"/>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defPPr>
              <a:defRPr lang="zh-CN"/>
            </a:defPPr>
            <a:lvl1pPr algn="ctr">
              <a:defRPr sz="1400" b="1"/>
            </a:lvl1pPr>
          </a:lstStyle>
          <a:p>
            <a:r>
              <a:rPr lang="zh-CN" altLang="en-US" dirty="0"/>
              <a:t>服务化</a:t>
            </a:r>
            <a:endParaRPr lang="zh-CN" altLang="en-US" dirty="0"/>
          </a:p>
        </p:txBody>
      </p:sp>
      <p:sp>
        <p:nvSpPr>
          <p:cNvPr id="65" name="TextBox 41"/>
          <p:cNvSpPr txBox="1"/>
          <p:nvPr/>
        </p:nvSpPr>
        <p:spPr>
          <a:xfrm>
            <a:off x="5814858" y="4674631"/>
            <a:ext cx="818519" cy="307777"/>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defPPr>
              <a:defRPr lang="zh-CN"/>
            </a:defPPr>
            <a:lvl1pPr algn="ctr">
              <a:defRPr sz="1400" b="1"/>
            </a:lvl1pPr>
          </a:lstStyle>
          <a:p>
            <a:r>
              <a:rPr lang="zh-CN" altLang="en-US" dirty="0"/>
              <a:t>组件化</a:t>
            </a:r>
            <a:endParaRPr lang="zh-CN" altLang="en-US" dirty="0"/>
          </a:p>
        </p:txBody>
      </p:sp>
      <p:sp>
        <p:nvSpPr>
          <p:cNvPr id="66" name="TextBox 42"/>
          <p:cNvSpPr txBox="1"/>
          <p:nvPr/>
        </p:nvSpPr>
        <p:spPr>
          <a:xfrm>
            <a:off x="5306254" y="5500981"/>
            <a:ext cx="818519" cy="307777"/>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p>
            <a:pPr algn="ctr"/>
            <a:r>
              <a:rPr lang="zh-CN" altLang="en-US" sz="1400" b="1" dirty="0"/>
              <a:t>池化</a:t>
            </a:r>
            <a:endParaRPr lang="zh-CN" altLang="en-US" sz="1400" b="1" dirty="0"/>
          </a:p>
        </p:txBody>
      </p:sp>
      <p:sp>
        <p:nvSpPr>
          <p:cNvPr id="67" name="TextBox 43"/>
          <p:cNvSpPr txBox="1"/>
          <p:nvPr/>
        </p:nvSpPr>
        <p:spPr>
          <a:xfrm>
            <a:off x="4828998" y="5046241"/>
            <a:ext cx="818519" cy="307777"/>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p>
            <a:pPr algn="ctr"/>
            <a:r>
              <a:rPr lang="zh-CN" altLang="en-US" sz="1400" b="1" dirty="0"/>
              <a:t>自动化</a:t>
            </a:r>
            <a:endParaRPr lang="zh-CN" altLang="en-US" sz="1400" b="1" dirty="0"/>
          </a:p>
        </p:txBody>
      </p:sp>
      <p:sp>
        <p:nvSpPr>
          <p:cNvPr id="68" name="TextBox 44"/>
          <p:cNvSpPr txBox="1"/>
          <p:nvPr/>
        </p:nvSpPr>
        <p:spPr>
          <a:xfrm>
            <a:off x="6017925" y="5172673"/>
            <a:ext cx="818519" cy="307777"/>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p>
            <a:pPr algn="ctr"/>
            <a:r>
              <a:rPr lang="zh-CN" altLang="en-US" sz="1400" b="1" dirty="0"/>
              <a:t>集成化</a:t>
            </a:r>
            <a:endParaRPr lang="zh-CN" altLang="en-US" sz="1400" b="1" dirty="0"/>
          </a:p>
        </p:txBody>
      </p:sp>
      <p:sp>
        <p:nvSpPr>
          <p:cNvPr id="69" name="TextBox 48"/>
          <p:cNvSpPr txBox="1"/>
          <p:nvPr/>
        </p:nvSpPr>
        <p:spPr>
          <a:xfrm>
            <a:off x="4732192" y="1797427"/>
            <a:ext cx="1055810" cy="432792"/>
          </a:xfrm>
          <a:prstGeom prst="ellipse">
            <a:avLst/>
          </a:prstGeom>
          <a:solidFill>
            <a:schemeClr val="bg1">
              <a:lumMod val="95000"/>
            </a:schemeClr>
          </a:solidFill>
        </p:spPr>
        <p:txBody>
          <a:bodyPr wrap="square" lIns="0" rIns="0" rtlCol="0">
            <a:spAutoFit/>
          </a:bodyPr>
          <a:lstStyle/>
          <a:p>
            <a:pPr algn="ctr"/>
            <a:r>
              <a:rPr lang="zh-CN" altLang="en-US" sz="1400" b="1" dirty="0"/>
              <a:t>互联互通</a:t>
            </a:r>
            <a:endParaRPr lang="zh-CN" altLang="en-US" sz="1400" b="1" dirty="0"/>
          </a:p>
        </p:txBody>
      </p:sp>
      <p:sp>
        <p:nvSpPr>
          <p:cNvPr id="70" name="TextBox 49"/>
          <p:cNvSpPr txBox="1"/>
          <p:nvPr/>
        </p:nvSpPr>
        <p:spPr>
          <a:xfrm>
            <a:off x="6025580" y="2500815"/>
            <a:ext cx="1055810" cy="432792"/>
          </a:xfrm>
          <a:prstGeom prst="ellipse">
            <a:avLst/>
          </a:prstGeom>
          <a:solidFill>
            <a:schemeClr val="bg1">
              <a:lumMod val="95000"/>
            </a:schemeClr>
          </a:solidFill>
        </p:spPr>
        <p:txBody>
          <a:bodyPr wrap="square" lIns="0" rIns="0" rtlCol="0">
            <a:spAutoFit/>
          </a:bodyPr>
          <a:lstStyle/>
          <a:p>
            <a:pPr algn="ctr"/>
            <a:r>
              <a:rPr lang="zh-CN" altLang="en-US" sz="1400" b="1" dirty="0"/>
              <a:t>体验一致</a:t>
            </a:r>
            <a:endParaRPr lang="zh-CN" altLang="en-US" sz="1400" b="1" dirty="0"/>
          </a:p>
        </p:txBody>
      </p:sp>
      <p:sp>
        <p:nvSpPr>
          <p:cNvPr id="71" name="TextBox 51"/>
          <p:cNvSpPr txBox="1"/>
          <p:nvPr/>
        </p:nvSpPr>
        <p:spPr>
          <a:xfrm>
            <a:off x="5780514" y="1983430"/>
            <a:ext cx="1055810" cy="432792"/>
          </a:xfrm>
          <a:prstGeom prst="ellipse">
            <a:avLst/>
          </a:prstGeom>
          <a:solidFill>
            <a:schemeClr val="bg1">
              <a:lumMod val="95000"/>
            </a:schemeClr>
          </a:solidFill>
        </p:spPr>
        <p:txBody>
          <a:bodyPr wrap="square" lIns="0" rIns="0" rtlCol="0">
            <a:spAutoFit/>
          </a:bodyPr>
          <a:lstStyle/>
          <a:p>
            <a:pPr algn="ctr"/>
            <a:r>
              <a:rPr lang="zh-CN" altLang="en-US" sz="1400" b="1" dirty="0"/>
              <a:t>资源开放</a:t>
            </a:r>
            <a:endParaRPr lang="zh-CN" altLang="en-US" sz="1400" b="1" dirty="0"/>
          </a:p>
        </p:txBody>
      </p:sp>
      <p:sp>
        <p:nvSpPr>
          <p:cNvPr id="72" name="TextBox 52"/>
          <p:cNvSpPr txBox="1"/>
          <p:nvPr/>
        </p:nvSpPr>
        <p:spPr>
          <a:xfrm>
            <a:off x="5344546" y="2911073"/>
            <a:ext cx="1055810" cy="432792"/>
          </a:xfrm>
          <a:prstGeom prst="ellipse">
            <a:avLst/>
          </a:prstGeom>
          <a:solidFill>
            <a:schemeClr val="bg1">
              <a:lumMod val="95000"/>
            </a:schemeClr>
          </a:solidFill>
        </p:spPr>
        <p:txBody>
          <a:bodyPr wrap="square" lIns="0" rIns="0" rtlCol="0">
            <a:spAutoFit/>
          </a:bodyPr>
          <a:lstStyle/>
          <a:p>
            <a:pPr algn="ctr"/>
            <a:r>
              <a:rPr lang="zh-CN" altLang="en-US" sz="1400" b="1" dirty="0"/>
              <a:t>成本节约</a:t>
            </a:r>
            <a:endParaRPr lang="zh-CN" altLang="en-US" sz="1400" b="1" dirty="0"/>
          </a:p>
        </p:txBody>
      </p:sp>
      <p:sp>
        <p:nvSpPr>
          <p:cNvPr id="73" name="TextBox 54"/>
          <p:cNvSpPr txBox="1"/>
          <p:nvPr/>
        </p:nvSpPr>
        <p:spPr>
          <a:xfrm>
            <a:off x="4569577" y="2403047"/>
            <a:ext cx="1055810" cy="432792"/>
          </a:xfrm>
          <a:prstGeom prst="ellipse">
            <a:avLst/>
          </a:prstGeom>
          <a:solidFill>
            <a:schemeClr val="bg1">
              <a:lumMod val="95000"/>
            </a:schemeClr>
          </a:solidFill>
        </p:spPr>
        <p:txBody>
          <a:bodyPr wrap="square" lIns="0" rIns="0" rtlCol="0">
            <a:spAutoFit/>
          </a:bodyPr>
          <a:lstStyle/>
          <a:p>
            <a:pPr algn="ctr"/>
            <a:r>
              <a:rPr lang="zh-CN" altLang="en-US" sz="1400" b="1" dirty="0"/>
              <a:t>数据共享</a:t>
            </a:r>
            <a:endParaRPr lang="zh-CN" altLang="en-US" sz="1400" b="1" dirty="0"/>
          </a:p>
        </p:txBody>
      </p:sp>
      <p:sp>
        <p:nvSpPr>
          <p:cNvPr id="74" name="Flowchart: Collate 9"/>
          <p:cNvSpPr/>
          <p:nvPr/>
        </p:nvSpPr>
        <p:spPr>
          <a:xfrm>
            <a:off x="4143275" y="3395955"/>
            <a:ext cx="3226745" cy="909550"/>
          </a:xfrm>
          <a:prstGeom prst="flowChartCollate">
            <a:avLst/>
          </a:prstGeom>
          <a:gradFill flip="none" rotWithShape="1">
            <a:gsLst>
              <a:gs pos="0">
                <a:schemeClr val="accent1">
                  <a:tint val="66000"/>
                  <a:satMod val="160000"/>
                </a:schemeClr>
              </a:gs>
              <a:gs pos="34000">
                <a:schemeClr val="accent1">
                  <a:tint val="44500"/>
                  <a:satMod val="160000"/>
                </a:scheme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企业只有建立了完整的数据治理体系，保证数据内容的质量，才能够真正有效地挖掘企业内部的数据价值，对外提高竞争力</a:t>
            </a:r>
            <a:endParaRPr lang="zh-CN" altLang="en-US" dirty="0"/>
          </a:p>
        </p:txBody>
      </p:sp>
      <p:sp>
        <p:nvSpPr>
          <p:cNvPr id="6" name="文本占位符 5"/>
          <p:cNvSpPr>
            <a:spLocks noGrp="1"/>
          </p:cNvSpPr>
          <p:nvPr>
            <p:ph type="body" sz="quarter" idx="16"/>
          </p:nvPr>
        </p:nvSpPr>
        <p:spPr>
          <a:xfrm>
            <a:off x="588963" y="1590874"/>
            <a:ext cx="11022012" cy="4512516"/>
          </a:xfrm>
        </p:spPr>
        <p:txBody>
          <a:bodyPr>
            <a:normAutofit fontScale="92500" lnSpcReduction="10000"/>
          </a:bodyPr>
          <a:lstStyle/>
          <a:p>
            <a:pPr>
              <a:spcAft>
                <a:spcPts val="600"/>
              </a:spcAft>
            </a:pPr>
            <a:r>
              <a:rPr lang="zh-CN" altLang="en-US" b="1" dirty="0">
                <a:solidFill>
                  <a:srgbClr val="AE0B2A"/>
                </a:solidFill>
              </a:rPr>
              <a:t>企业数据难管理无标准质量低</a:t>
            </a:r>
            <a:endParaRPr lang="en-US" altLang="zh-CN" b="1" dirty="0">
              <a:solidFill>
                <a:srgbClr val="AE0B2A"/>
              </a:solidFill>
            </a:endParaRPr>
          </a:p>
          <a:p>
            <a:pPr marL="285750" indent="-285750">
              <a:buClr>
                <a:schemeClr val="tx2"/>
              </a:buClr>
              <a:buFont typeface="Arial" panose="020B0604020202020204" pitchFamily="34" charset="0"/>
              <a:buChar char="•"/>
            </a:pPr>
            <a:r>
              <a:rPr lang="zh-CN" altLang="en-US" dirty="0"/>
              <a:t>企业的</a:t>
            </a:r>
            <a:r>
              <a:rPr lang="en-US" altLang="zh-CN" dirty="0"/>
              <a:t>IT</a:t>
            </a:r>
            <a:r>
              <a:rPr lang="zh-CN" altLang="en-US" dirty="0"/>
              <a:t>系统经历了数据量高速膨胀的时期，海量的、分散在不同角落的数据导致了数据资源利用的复杂性和管理的高难度。企业无法从统一的业务视角去概览整个企业内部的数据信息。暴露出来的只是一个个独立的系统，系统与系统之间的关系、标准数据从哪里获取都无从知晓。</a:t>
            </a:r>
            <a:endParaRPr lang="en-US" altLang="zh-CN" dirty="0"/>
          </a:p>
          <a:p>
            <a:pPr>
              <a:spcBef>
                <a:spcPts val="1800"/>
              </a:spcBef>
              <a:spcAft>
                <a:spcPts val="600"/>
              </a:spcAft>
            </a:pPr>
            <a:r>
              <a:rPr lang="zh-CN" altLang="en-US" b="1" dirty="0">
                <a:solidFill>
                  <a:srgbClr val="AF2727"/>
                </a:solidFill>
              </a:rPr>
              <a:t>数据是企业争夺优质客户的关键</a:t>
            </a:r>
            <a:endParaRPr lang="en-US" altLang="zh-CN" b="1" dirty="0">
              <a:solidFill>
                <a:srgbClr val="AF2727"/>
              </a:solidFill>
            </a:endParaRPr>
          </a:p>
          <a:p>
            <a:pPr marL="285750" indent="-285750">
              <a:buClr>
                <a:schemeClr val="tx2"/>
              </a:buClr>
              <a:buFont typeface="Arial" panose="020B0604020202020204" pitchFamily="34" charset="0"/>
              <a:buChar char="•"/>
            </a:pPr>
            <a:r>
              <a:rPr lang="zh-CN" altLang="en-US" dirty="0"/>
              <a:t>数据是企业的生命线，谁掌握了准确的数据谁就获得了先机。在当前竞争日益激烈的市场上，企业都在不同的细分市场上争夺优质客户。如何在在这样的市场环境中选择市场的经营策略？企业每一笔资金的来源与利用、每一次经营管理决策都必须基于准确的数据分析判断。只有基于准确的数字，才能够帮助企业在激烈的竞争中取得竞争优势。</a:t>
            </a:r>
            <a:endParaRPr lang="en-US" altLang="zh-CN" dirty="0"/>
          </a:p>
          <a:p>
            <a:pPr>
              <a:spcBef>
                <a:spcPts val="1800"/>
              </a:spcBef>
              <a:spcAft>
                <a:spcPts val="600"/>
              </a:spcAft>
            </a:pPr>
            <a:r>
              <a:rPr lang="zh-CN" altLang="en-US" b="1" dirty="0">
                <a:solidFill>
                  <a:srgbClr val="AF2727"/>
                </a:solidFill>
              </a:rPr>
              <a:t>高质量数据是业务创新的基础</a:t>
            </a:r>
            <a:endParaRPr lang="en-US" altLang="zh-CN" b="1" dirty="0">
              <a:solidFill>
                <a:srgbClr val="AF2727"/>
              </a:solidFill>
            </a:endParaRPr>
          </a:p>
          <a:p>
            <a:pPr marL="285750" indent="-285750">
              <a:buClr>
                <a:schemeClr val="tx2"/>
              </a:buClr>
              <a:buFont typeface="Arial" panose="020B0604020202020204" pitchFamily="34" charset="0"/>
              <a:buChar char="•"/>
            </a:pPr>
            <a:r>
              <a:rPr lang="zh-CN" altLang="en-US" dirty="0"/>
              <a:t>企业在市场中的竞争领域已经从同一领域市场份额争夺，发展到开发新竞争领域的创新性竞争阶段，这从客观上对企业的创新能力提出了更高的要求，现在企业的创新在很大程度上要借助科技的手段，在业务数据的开发和利用基础上进行创新，数据为企业实施有效的创新提供了丰富强大的动力。</a:t>
            </a:r>
            <a:endParaRPr lang="en-US" altLang="zh-CN"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企业数据管理成熟度模型评估</a:t>
            </a:r>
            <a:endParaRPr kumimoji="1" lang="zh-CN" altLang="en-US" dirty="0"/>
          </a:p>
        </p:txBody>
      </p:sp>
      <p:sp>
        <p:nvSpPr>
          <p:cNvPr id="5" name="文本占位符 4"/>
          <p:cNvSpPr>
            <a:spLocks noGrp="1"/>
          </p:cNvSpPr>
          <p:nvPr>
            <p:ph type="body" sz="quarter" idx="16"/>
          </p:nvPr>
        </p:nvSpPr>
        <p:spPr>
          <a:xfrm>
            <a:off x="584994" y="1108039"/>
            <a:ext cx="11022012" cy="1106047"/>
          </a:xfrm>
        </p:spPr>
        <p:txBody>
          <a:bodyPr/>
          <a:lstStyle/>
          <a:p>
            <a:r>
              <a:rPr kumimoji="1" lang="zh-CN" altLang="en-US" dirty="0"/>
              <a:t>企业数据成熟度评估让企业的项目目标更明确。我们的项目不是每个都从头做起，企业对数据建设的重视程度与现状都是不同的。数据治理项目会为企业评估现阶段的企业数据发展在行业内所处的位置。企业数据治理从影响因素等若干维度进行全面的评估。</a:t>
            </a:r>
            <a:endParaRPr kumimoji="1" lang="zh-CN" altLang="en-US" dirty="0"/>
          </a:p>
        </p:txBody>
      </p:sp>
      <p:graphicFrame>
        <p:nvGraphicFramePr>
          <p:cNvPr id="7" name="内容占位符 6"/>
          <p:cNvGraphicFramePr>
            <a:graphicFrameLocks noGrp="1"/>
          </p:cNvGraphicFramePr>
          <p:nvPr>
            <p:ph sz="quarter" idx="17"/>
          </p:nvPr>
        </p:nvGraphicFramePr>
        <p:xfrm>
          <a:off x="771470" y="2592947"/>
          <a:ext cx="10649060" cy="4084253"/>
        </p:xfrm>
        <a:graphic>
          <a:graphicData uri="http://schemas.openxmlformats.org/drawingml/2006/table">
            <a:tbl>
              <a:tblPr firstRow="1" firstCol="1" bandRow="1">
                <a:tableStyleId>{5C22544A-7EE6-4342-B048-85BDC9FD1C3A}</a:tableStyleId>
              </a:tblPr>
              <a:tblGrid>
                <a:gridCol w="1632857"/>
                <a:gridCol w="2460171"/>
                <a:gridCol w="2286000"/>
                <a:gridCol w="4270032"/>
              </a:tblGrid>
              <a:tr h="347881">
                <a:tc>
                  <a:txBody>
                    <a:bodyPr/>
                    <a:lstStyle/>
                    <a:p>
                      <a:pPr algn="ctr"/>
                      <a:endParaRPr lang="zh-CN" altLang="en-US" sz="1600" dirty="0"/>
                    </a:p>
                  </a:txBody>
                  <a:tcPr anchor="ctr"/>
                </a:tc>
                <a:tc>
                  <a:txBody>
                    <a:bodyPr/>
                    <a:lstStyle/>
                    <a:p>
                      <a:pPr algn="ctr"/>
                      <a:r>
                        <a:rPr lang="zh-CN" altLang="en-US" sz="1600" dirty="0"/>
                        <a:t>人员组织</a:t>
                      </a:r>
                      <a:endParaRPr lang="zh-CN" altLang="en-US" sz="1600" dirty="0"/>
                    </a:p>
                  </a:txBody>
                  <a:tcPr anchor="ctr"/>
                </a:tc>
                <a:tc>
                  <a:txBody>
                    <a:bodyPr/>
                    <a:lstStyle/>
                    <a:p>
                      <a:pPr algn="ctr"/>
                      <a:r>
                        <a:rPr lang="zh-CN" altLang="en-US" sz="1600" dirty="0"/>
                        <a:t>流程制度</a:t>
                      </a:r>
                      <a:endParaRPr lang="zh-CN" altLang="en-US" sz="1600" dirty="0"/>
                    </a:p>
                  </a:txBody>
                  <a:tcPr anchor="ctr"/>
                </a:tc>
                <a:tc>
                  <a:txBody>
                    <a:bodyPr/>
                    <a:lstStyle/>
                    <a:p>
                      <a:pPr algn="ctr"/>
                      <a:r>
                        <a:rPr lang="zh-CN" altLang="en-US" sz="1600" dirty="0"/>
                        <a:t>技术支撑</a:t>
                      </a:r>
                      <a:endParaRPr lang="zh-CN" altLang="en-US" sz="1600" dirty="0"/>
                    </a:p>
                  </a:txBody>
                  <a:tcPr anchor="ctr"/>
                </a:tc>
              </a:tr>
              <a:tr h="347881">
                <a:tc>
                  <a:txBody>
                    <a:bodyPr/>
                    <a:lstStyle/>
                    <a:p>
                      <a:pPr algn="ctr"/>
                      <a:r>
                        <a:rPr lang="zh-CN" altLang="en-US" sz="1600" dirty="0"/>
                        <a:t>随机阶段</a:t>
                      </a:r>
                      <a:endParaRPr lang="en-US" altLang="zh-CN" sz="1600" dirty="0"/>
                    </a:p>
                  </a:txBody>
                  <a:tcPr anchor="ctr"/>
                </a:tc>
                <a:tc>
                  <a:txBody>
                    <a:bodyPr/>
                    <a:lstStyle/>
                    <a:p>
                      <a:pPr marL="285750" indent="-285750" algn="ctr">
                        <a:buFont typeface="Arial" panose="020B0604020202020204" pitchFamily="34" charset="0"/>
                        <a:buChar char="•"/>
                      </a:pPr>
                      <a:r>
                        <a:rPr lang="zh-CN" altLang="en-US" sz="1600" dirty="0"/>
                        <a:t>临时人员或无人员</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无</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无</a:t>
                      </a:r>
                      <a:endParaRPr lang="zh-CN" altLang="en-US" sz="1600" dirty="0"/>
                    </a:p>
                  </a:txBody>
                  <a:tcPr anchor="ctr"/>
                </a:tc>
              </a:tr>
              <a:tr h="543266">
                <a:tc>
                  <a:txBody>
                    <a:bodyPr/>
                    <a:lstStyle/>
                    <a:p>
                      <a:pPr algn="ctr"/>
                      <a:r>
                        <a:rPr lang="zh-CN" altLang="en-US" sz="1600" dirty="0"/>
                        <a:t>认知阶段</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科技人员兼职</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项目方式的临时流程</a:t>
                      </a:r>
                      <a:endParaRPr lang="zh-CN" altLang="en-US" sz="1600" dirty="0"/>
                    </a:p>
                  </a:txBody>
                  <a:tcPr anchor="ctr"/>
                </a:tc>
                <a:tc>
                  <a:txBody>
                    <a:bodyPr/>
                    <a:lstStyle/>
                    <a:p>
                      <a:pPr marL="285750" indent="-285750" algn="ctr">
                        <a:buFont typeface="Arial" panose="020B0604020202020204" pitchFamily="34" charset="0"/>
                        <a:buChar char="•"/>
                      </a:pPr>
                      <a:r>
                        <a:rPr lang="en-US" altLang="zh-CN" sz="1600" dirty="0"/>
                        <a:t>Office</a:t>
                      </a:r>
                      <a:r>
                        <a:rPr lang="zh-CN" altLang="en-US" sz="1600" dirty="0"/>
                        <a:t> 文档</a:t>
                      </a:r>
                      <a:endParaRPr lang="en-US" altLang="zh-CN" sz="1600" dirty="0"/>
                    </a:p>
                    <a:p>
                      <a:pPr marL="285750" indent="-285750" algn="ctr">
                        <a:buFont typeface="Arial" panose="020B0604020202020204" pitchFamily="34" charset="0"/>
                        <a:buChar char="•"/>
                      </a:pPr>
                      <a:r>
                        <a:rPr lang="zh-CN" altLang="en-US" sz="1600" dirty="0"/>
                        <a:t>数据分散存储</a:t>
                      </a:r>
                      <a:endParaRPr lang="zh-CN" altLang="en-US" sz="1600" dirty="0"/>
                    </a:p>
                  </a:txBody>
                  <a:tcPr anchor="ctr"/>
                </a:tc>
              </a:tr>
              <a:tr h="1000754">
                <a:tc>
                  <a:txBody>
                    <a:bodyPr/>
                    <a:lstStyle/>
                    <a:p>
                      <a:pPr algn="ctr"/>
                      <a:r>
                        <a:rPr lang="zh-CN" altLang="en-US" sz="1600" dirty="0"/>
                        <a:t>成长阶段</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有专职或兼职人员</a:t>
                      </a:r>
                      <a:endParaRPr lang="en-US" altLang="zh-CN" sz="1600" dirty="0"/>
                    </a:p>
                    <a:p>
                      <a:pPr marL="285750" indent="-285750" algn="ctr">
                        <a:buFont typeface="Arial" panose="020B0604020202020204" pitchFamily="34" charset="0"/>
                        <a:buChar char="•"/>
                      </a:pPr>
                      <a:r>
                        <a:rPr lang="zh-CN" altLang="en-US" sz="1600" dirty="0"/>
                        <a:t>有明确的职责</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系统内、部门内固化流程</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系统内数据管理</a:t>
                      </a:r>
                      <a:endParaRPr lang="en-US" altLang="zh-CN" sz="1600" dirty="0"/>
                    </a:p>
                    <a:p>
                      <a:pPr marL="285750" indent="-285750" algn="ctr">
                        <a:buFont typeface="Arial" panose="020B0604020202020204" pitchFamily="34" charset="0"/>
                        <a:buChar char="•"/>
                      </a:pPr>
                      <a:r>
                        <a:rPr lang="zh-CN" altLang="en-US" sz="1600" dirty="0"/>
                        <a:t>数据集市</a:t>
                      </a:r>
                      <a:endParaRPr lang="en-US" altLang="zh-CN" sz="1600" dirty="0"/>
                    </a:p>
                    <a:p>
                      <a:pPr marL="285750" indent="-285750" algn="ctr">
                        <a:buFont typeface="Arial" panose="020B0604020202020204" pitchFamily="34" charset="0"/>
                        <a:buChar char="•"/>
                      </a:pPr>
                      <a:r>
                        <a:rPr lang="zh-CN" altLang="en-US" sz="1600" dirty="0"/>
                        <a:t>没有或者分散的数据管理平台</a:t>
                      </a:r>
                      <a:endParaRPr lang="zh-CN" altLang="en-US" sz="1600" dirty="0"/>
                    </a:p>
                  </a:txBody>
                  <a:tcPr anchor="ctr"/>
                </a:tc>
              </a:tr>
              <a:tr h="543266">
                <a:tc>
                  <a:txBody>
                    <a:bodyPr/>
                    <a:lstStyle/>
                    <a:p>
                      <a:pPr algn="ctr"/>
                      <a:r>
                        <a:rPr lang="zh-CN" altLang="en-US" sz="1600" dirty="0"/>
                        <a:t>成熟阶段</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有固定专职人员</a:t>
                      </a:r>
                      <a:endParaRPr lang="en-US" altLang="zh-CN" sz="1600" dirty="0"/>
                    </a:p>
                    <a:p>
                      <a:pPr marL="285750" indent="-285750" algn="ctr">
                        <a:buFont typeface="Arial" panose="020B0604020202020204" pitchFamily="34" charset="0"/>
                        <a:buChar char="•"/>
                      </a:pPr>
                      <a:r>
                        <a:rPr lang="zh-CN" altLang="en-US" sz="1600" dirty="0"/>
                        <a:t>人员分工细化</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跨系统、跨部门的固化流程</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数据仓库</a:t>
                      </a:r>
                      <a:endParaRPr lang="en-US" altLang="zh-CN" sz="1600" dirty="0"/>
                    </a:p>
                    <a:p>
                      <a:pPr marL="285750" indent="-285750" algn="ctr">
                        <a:buFont typeface="Arial" panose="020B0604020202020204" pitchFamily="34" charset="0"/>
                        <a:buChar char="•"/>
                      </a:pPr>
                      <a:r>
                        <a:rPr lang="zh-CN" altLang="en-US" sz="1600" dirty="0"/>
                        <a:t>企业级数据管理平台</a:t>
                      </a:r>
                      <a:endParaRPr lang="zh-CN" altLang="en-US" sz="1600" dirty="0"/>
                    </a:p>
                  </a:txBody>
                  <a:tcPr anchor="ctr"/>
                </a:tc>
              </a:tr>
              <a:tr h="1229497">
                <a:tc>
                  <a:txBody>
                    <a:bodyPr/>
                    <a:lstStyle/>
                    <a:p>
                      <a:pPr algn="ctr"/>
                      <a:r>
                        <a:rPr lang="zh-CN" altLang="en-US" sz="1600" dirty="0"/>
                        <a:t>创新阶段</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专职组织</a:t>
                      </a:r>
                      <a:endParaRPr lang="en-US" altLang="zh-CN" sz="1600" dirty="0"/>
                    </a:p>
                    <a:p>
                      <a:pPr marL="285750" indent="-285750" algn="ctr">
                        <a:buFont typeface="Arial" panose="020B0604020202020204" pitchFamily="34" charset="0"/>
                        <a:buChar char="•"/>
                      </a:pPr>
                      <a:r>
                        <a:rPr lang="zh-CN" altLang="en-US" sz="1600" dirty="0"/>
                        <a:t>人员、分工常态化</a:t>
                      </a:r>
                      <a:endParaRPr lang="en-US" altLang="zh-CN" sz="1600" dirty="0"/>
                    </a:p>
                    <a:p>
                      <a:pPr marL="285750" indent="-285750" algn="ctr">
                        <a:buFont typeface="Arial" panose="020B0604020202020204" pitchFamily="34" charset="0"/>
                        <a:buChar char="•"/>
                      </a:pPr>
                      <a:r>
                        <a:rPr lang="zh-CN" altLang="en-US" sz="1600" dirty="0"/>
                        <a:t>数据服务常态化</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优化的企业级管理流程</a:t>
                      </a:r>
                      <a:endParaRPr lang="zh-CN" altLang="en-US" sz="1600" dirty="0"/>
                    </a:p>
                  </a:txBody>
                  <a:tcPr anchor="ctr"/>
                </a:tc>
                <a:tc>
                  <a:txBody>
                    <a:bodyPr/>
                    <a:lstStyle/>
                    <a:p>
                      <a:pPr marL="285750" indent="-285750" algn="ctr">
                        <a:buFont typeface="Arial" panose="020B0604020202020204" pitchFamily="34" charset="0"/>
                        <a:buChar char="•"/>
                      </a:pPr>
                      <a:r>
                        <a:rPr lang="zh-CN" altLang="en-US" sz="1600" dirty="0"/>
                        <a:t>优质数据仓库</a:t>
                      </a:r>
                      <a:endParaRPr lang="en-US" altLang="zh-CN" sz="1600" dirty="0"/>
                    </a:p>
                    <a:p>
                      <a:pPr marL="285750" indent="-285750" algn="ctr">
                        <a:buFont typeface="Arial" panose="020B0604020202020204" pitchFamily="34" charset="0"/>
                        <a:buChar char="•"/>
                      </a:pPr>
                      <a:r>
                        <a:rPr lang="zh-CN" altLang="en-US" sz="1600" dirty="0"/>
                        <a:t>大数据仓库</a:t>
                      </a:r>
                      <a:endParaRPr lang="en-US" altLang="zh-CN" sz="1600" dirty="0"/>
                    </a:p>
                    <a:p>
                      <a:pPr marL="285750" indent="-285750" algn="ctr">
                        <a:buFont typeface="Arial" panose="020B0604020202020204" pitchFamily="34" charset="0"/>
                        <a:buChar char="•"/>
                      </a:pPr>
                      <a:r>
                        <a:rPr lang="zh-CN" altLang="en-US" sz="1600" dirty="0"/>
                        <a:t>掌握企业数据、业务需求，联动的、常态化的数据管理平台</a:t>
                      </a:r>
                      <a:endParaRPr lang="zh-CN" altLang="en-US" sz="1600" dirty="0"/>
                    </a:p>
                  </a:txBody>
                  <a:tcPr anchor="ctr"/>
                </a:tc>
              </a:tr>
            </a:tbl>
          </a:graphicData>
        </a:graphic>
      </p:graphicFrame>
      <p:sp>
        <p:nvSpPr>
          <p:cNvPr id="8" name="文本框 7"/>
          <p:cNvSpPr txBox="1"/>
          <p:nvPr/>
        </p:nvSpPr>
        <p:spPr>
          <a:xfrm>
            <a:off x="4744429" y="2214086"/>
            <a:ext cx="2703141" cy="369332"/>
          </a:xfrm>
          <a:prstGeom prst="rect">
            <a:avLst/>
          </a:prstGeom>
          <a:noFill/>
        </p:spPr>
        <p:txBody>
          <a:bodyPr wrap="square" rtlCol="0">
            <a:spAutoFit/>
          </a:bodyPr>
          <a:lstStyle/>
          <a:p>
            <a:r>
              <a:rPr kumimoji="1" lang="zh-CN" altLang="en-US" b="1" dirty="0"/>
              <a:t>企业数据成熟度阶段划分</a:t>
            </a:r>
            <a:endParaRPr kumimoji="1" lang="zh-CN" altLang="en-US" b="1"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找到差距、制定计划</a:t>
            </a:r>
            <a:endParaRPr kumimoji="1" lang="zh-CN" altLang="en-US" dirty="0"/>
          </a:p>
        </p:txBody>
      </p:sp>
      <p:sp>
        <p:nvSpPr>
          <p:cNvPr id="5" name="文本占位符 4"/>
          <p:cNvSpPr>
            <a:spLocks noGrp="1"/>
          </p:cNvSpPr>
          <p:nvPr>
            <p:ph type="body" sz="quarter" idx="16"/>
          </p:nvPr>
        </p:nvSpPr>
        <p:spPr>
          <a:xfrm>
            <a:off x="584994" y="1072016"/>
            <a:ext cx="11022012" cy="1323758"/>
          </a:xfrm>
        </p:spPr>
        <p:txBody>
          <a:bodyPr/>
          <a:lstStyle/>
          <a:p>
            <a:r>
              <a:rPr kumimoji="1" lang="zh-CN" altLang="en-US" b="1" dirty="0"/>
              <a:t>根据企业的现状得分制定近期、中期、长期的战略计划，急用先行。</a:t>
            </a:r>
            <a:endParaRPr kumimoji="1" lang="en-US" altLang="zh-CN" b="1" dirty="0"/>
          </a:p>
          <a:p>
            <a:pPr marL="285750" indent="-285750">
              <a:buFont typeface="Wingdings" panose="05000000000000000000" pitchFamily="2" charset="2"/>
              <a:buChar char="l"/>
            </a:pPr>
            <a:r>
              <a:rPr kumimoji="1" lang="zh-CN" altLang="en-US" dirty="0"/>
              <a:t>了解企业近期以及中长期在业务和技术上的策略及目标，特别是与数据治理相关的信息。</a:t>
            </a:r>
            <a:endParaRPr kumimoji="1" lang="en-US" altLang="zh-CN" dirty="0"/>
          </a:p>
          <a:p>
            <a:pPr marL="285750" indent="-285750">
              <a:buFont typeface="Wingdings" panose="05000000000000000000" pitchFamily="2" charset="2"/>
              <a:buChar char="l"/>
            </a:pPr>
            <a:r>
              <a:rPr kumimoji="1" lang="zh-CN" altLang="en-US" dirty="0"/>
              <a:t>通过书面访谈和现场调研等方式在企业内部营造数据治理的氛围、让相关人员数据治理目标普遍达成共识。</a:t>
            </a:r>
            <a:endParaRPr kumimoji="1" lang="en-US" altLang="zh-CN" dirty="0"/>
          </a:p>
          <a:p>
            <a:pPr marL="285750" indent="-285750">
              <a:buFont typeface="Wingdings" panose="05000000000000000000" pitchFamily="2" charset="2"/>
              <a:buChar char="l"/>
            </a:pPr>
            <a:r>
              <a:rPr kumimoji="1" lang="zh-CN" altLang="en-US" dirty="0"/>
              <a:t>根据现实的差距制定计划，制定企业未来</a:t>
            </a:r>
            <a:r>
              <a:rPr kumimoji="1" lang="en-US" altLang="zh-CN" dirty="0"/>
              <a:t>3-5</a:t>
            </a:r>
            <a:r>
              <a:rPr kumimoji="1" lang="zh-CN" altLang="en-US" dirty="0"/>
              <a:t>年的数据规划。</a:t>
            </a:r>
            <a:endParaRPr kumimoji="1" lang="zh-CN" altLang="en-US" dirty="0"/>
          </a:p>
        </p:txBody>
      </p:sp>
      <p:sp>
        <p:nvSpPr>
          <p:cNvPr id="7" name="文本框 6"/>
          <p:cNvSpPr txBox="1"/>
          <p:nvPr/>
        </p:nvSpPr>
        <p:spPr>
          <a:xfrm>
            <a:off x="5198499" y="2549166"/>
            <a:ext cx="2307772" cy="307777"/>
          </a:xfrm>
          <a:prstGeom prst="rect">
            <a:avLst/>
          </a:prstGeom>
          <a:noFill/>
        </p:spPr>
        <p:txBody>
          <a:bodyPr wrap="square" rtlCol="0">
            <a:spAutoFit/>
          </a:bodyPr>
          <a:lstStyle/>
          <a:p>
            <a:pPr algn="ctr"/>
            <a:r>
              <a:rPr kumimoji="1" lang="zh-CN" altLang="en-US" sz="1400" b="1" dirty="0"/>
              <a:t>数据规划的过程</a:t>
            </a:r>
            <a:endParaRPr kumimoji="1" lang="zh-CN" altLang="en-US" sz="1400" b="1" dirty="0"/>
          </a:p>
        </p:txBody>
      </p:sp>
      <p:grpSp>
        <p:nvGrpSpPr>
          <p:cNvPr id="55" name="组合 54"/>
          <p:cNvGrpSpPr/>
          <p:nvPr/>
        </p:nvGrpSpPr>
        <p:grpSpPr>
          <a:xfrm>
            <a:off x="1020774" y="3010592"/>
            <a:ext cx="9939687" cy="3535023"/>
            <a:chOff x="1053431" y="2567399"/>
            <a:chExt cx="9939687" cy="3535023"/>
          </a:xfrm>
        </p:grpSpPr>
        <p:sp>
          <p:nvSpPr>
            <p:cNvPr id="8" name="流程图: 过程 15"/>
            <p:cNvSpPr/>
            <p:nvPr/>
          </p:nvSpPr>
          <p:spPr>
            <a:xfrm>
              <a:off x="5436577" y="2732347"/>
              <a:ext cx="1904400" cy="288000"/>
            </a:xfrm>
            <a:prstGeom prst="flowChartProcess">
              <a:avLst/>
            </a:prstGeom>
            <a:solidFill>
              <a:srgbClr val="EFC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50000"/>
                    </a:schemeClr>
                  </a:solidFill>
                </a:rPr>
                <a:t>业务战略</a:t>
              </a:r>
              <a:endParaRPr lang="zh-CN" altLang="en-US" sz="1400" dirty="0">
                <a:solidFill>
                  <a:schemeClr val="tx1">
                    <a:lumMod val="50000"/>
                  </a:schemeClr>
                </a:solidFill>
              </a:endParaRPr>
            </a:p>
          </p:txBody>
        </p:sp>
        <p:sp>
          <p:nvSpPr>
            <p:cNvPr id="9" name="流程图: 过程 13"/>
            <p:cNvSpPr/>
            <p:nvPr/>
          </p:nvSpPr>
          <p:spPr>
            <a:xfrm>
              <a:off x="5436577" y="3233295"/>
              <a:ext cx="1904400" cy="288000"/>
            </a:xfrm>
            <a:prstGeom prst="flowChartProcess">
              <a:avLst/>
            </a:prstGeom>
            <a:solidFill>
              <a:srgbClr val="DF9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50000"/>
                    </a:schemeClr>
                  </a:solidFill>
                </a:rPr>
                <a:t>业务需求</a:t>
              </a:r>
              <a:endParaRPr lang="zh-CN" altLang="en-US" sz="1400" dirty="0">
                <a:solidFill>
                  <a:schemeClr val="tx1">
                    <a:lumMod val="50000"/>
                  </a:schemeClr>
                </a:solidFill>
              </a:endParaRPr>
            </a:p>
          </p:txBody>
        </p:sp>
        <p:sp>
          <p:nvSpPr>
            <p:cNvPr id="10" name="流程图: 过程 11"/>
            <p:cNvSpPr/>
            <p:nvPr/>
          </p:nvSpPr>
          <p:spPr>
            <a:xfrm>
              <a:off x="5436577" y="3731122"/>
              <a:ext cx="1904400" cy="288000"/>
            </a:xfrm>
            <a:prstGeom prst="flowChartProcess">
              <a:avLst/>
            </a:prstGeom>
            <a:solidFill>
              <a:srgbClr val="CE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IT</a:t>
              </a:r>
              <a:r>
                <a:rPr lang="zh-CN" altLang="en-US" sz="1400" dirty="0">
                  <a:solidFill>
                    <a:schemeClr val="bg1"/>
                  </a:solidFill>
                </a:rPr>
                <a:t>需求</a:t>
              </a:r>
              <a:endParaRPr lang="zh-CN" altLang="en-US" sz="1400" dirty="0">
                <a:solidFill>
                  <a:schemeClr val="bg1"/>
                </a:solidFill>
              </a:endParaRPr>
            </a:p>
          </p:txBody>
        </p:sp>
        <p:sp>
          <p:nvSpPr>
            <p:cNvPr id="11" name="流程图: 过程 9"/>
            <p:cNvSpPr/>
            <p:nvPr/>
          </p:nvSpPr>
          <p:spPr>
            <a:xfrm>
              <a:off x="5436577" y="4233803"/>
              <a:ext cx="1904400" cy="288000"/>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差距分析</a:t>
              </a:r>
              <a:endParaRPr lang="zh-CN" altLang="en-US" sz="1400" dirty="0"/>
            </a:p>
          </p:txBody>
        </p:sp>
        <p:sp>
          <p:nvSpPr>
            <p:cNvPr id="12" name="流程图: 过程 7"/>
            <p:cNvSpPr/>
            <p:nvPr/>
          </p:nvSpPr>
          <p:spPr>
            <a:xfrm>
              <a:off x="2784417" y="4742882"/>
              <a:ext cx="7165940" cy="288000"/>
            </a:xfrm>
            <a:prstGeom prst="flowChartProcess">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信息科技规划</a:t>
              </a:r>
              <a:endParaRPr lang="zh-CN" altLang="en-US" sz="1400" dirty="0"/>
            </a:p>
          </p:txBody>
        </p:sp>
        <p:sp>
          <p:nvSpPr>
            <p:cNvPr id="13" name="流程图: 过程 9"/>
            <p:cNvSpPr/>
            <p:nvPr/>
          </p:nvSpPr>
          <p:spPr>
            <a:xfrm>
              <a:off x="2819399" y="4234629"/>
              <a:ext cx="1905593" cy="288000"/>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差距分析</a:t>
              </a:r>
              <a:endParaRPr lang="zh-CN" altLang="en-US" sz="1400" dirty="0"/>
            </a:p>
          </p:txBody>
        </p:sp>
        <p:sp>
          <p:nvSpPr>
            <p:cNvPr id="14" name="流程图: 过程 9"/>
            <p:cNvSpPr/>
            <p:nvPr/>
          </p:nvSpPr>
          <p:spPr>
            <a:xfrm>
              <a:off x="8052562" y="4233803"/>
              <a:ext cx="1904400" cy="288000"/>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差距分析</a:t>
              </a:r>
              <a:endParaRPr lang="zh-CN" altLang="en-US" sz="1400" dirty="0"/>
            </a:p>
          </p:txBody>
        </p:sp>
        <p:sp>
          <p:nvSpPr>
            <p:cNvPr id="15" name="流程图: 过程 11"/>
            <p:cNvSpPr/>
            <p:nvPr/>
          </p:nvSpPr>
          <p:spPr>
            <a:xfrm>
              <a:off x="2819399" y="3726376"/>
              <a:ext cx="1905593" cy="288000"/>
            </a:xfrm>
            <a:prstGeom prst="flowChartProcess">
              <a:avLst/>
            </a:prstGeom>
            <a:solidFill>
              <a:srgbClr val="CE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行业趋势和最佳实践</a:t>
              </a:r>
              <a:endParaRPr lang="zh-CN" altLang="en-US" sz="1400" dirty="0">
                <a:solidFill>
                  <a:schemeClr val="bg1"/>
                </a:solidFill>
              </a:endParaRPr>
            </a:p>
          </p:txBody>
        </p:sp>
        <p:sp>
          <p:nvSpPr>
            <p:cNvPr id="16" name="流程图: 过程 11"/>
            <p:cNvSpPr/>
            <p:nvPr/>
          </p:nvSpPr>
          <p:spPr>
            <a:xfrm>
              <a:off x="8053777" y="3731122"/>
              <a:ext cx="1904400" cy="288000"/>
            </a:xfrm>
            <a:prstGeom prst="flowChartProcess">
              <a:avLst/>
            </a:prstGeom>
            <a:solidFill>
              <a:srgbClr val="CE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评估当前环境</a:t>
              </a:r>
              <a:endParaRPr lang="zh-CN" altLang="en-US" sz="1400" dirty="0">
                <a:solidFill>
                  <a:schemeClr val="bg1"/>
                </a:solidFill>
              </a:endParaRPr>
            </a:p>
          </p:txBody>
        </p:sp>
        <p:sp>
          <p:nvSpPr>
            <p:cNvPr id="17" name="流程图: 过程 17"/>
            <p:cNvSpPr/>
            <p:nvPr/>
          </p:nvSpPr>
          <p:spPr>
            <a:xfrm>
              <a:off x="5436577" y="5247339"/>
              <a:ext cx="1904400" cy="291600"/>
            </a:xfrm>
            <a:prstGeom prst="flowChartProcess">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路线图</a:t>
              </a:r>
              <a:endParaRPr lang="zh-CN" altLang="en-US" sz="1400" dirty="0"/>
            </a:p>
          </p:txBody>
        </p:sp>
        <p:sp>
          <p:nvSpPr>
            <p:cNvPr id="18" name="流程图: 过程 17"/>
            <p:cNvSpPr/>
            <p:nvPr/>
          </p:nvSpPr>
          <p:spPr>
            <a:xfrm>
              <a:off x="5436577" y="5754642"/>
              <a:ext cx="1904400" cy="291600"/>
            </a:xfrm>
            <a:prstGeom prst="flowChartProcess">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实施计划</a:t>
              </a:r>
              <a:endParaRPr lang="zh-CN" altLang="en-US" sz="1400" dirty="0"/>
            </a:p>
          </p:txBody>
        </p:sp>
        <p:grpSp>
          <p:nvGrpSpPr>
            <p:cNvPr id="26" name="组合 25"/>
            <p:cNvGrpSpPr/>
            <p:nvPr/>
          </p:nvGrpSpPr>
          <p:grpSpPr>
            <a:xfrm>
              <a:off x="3385322" y="2572561"/>
              <a:ext cx="775008" cy="646331"/>
              <a:chOff x="2819399" y="2516758"/>
              <a:chExt cx="775008" cy="646331"/>
            </a:xfrm>
          </p:grpSpPr>
          <p:sp>
            <p:nvSpPr>
              <p:cNvPr id="19" name="椭圆 18"/>
              <p:cNvSpPr/>
              <p:nvPr/>
            </p:nvSpPr>
            <p:spPr>
              <a:xfrm>
                <a:off x="2819399" y="2516758"/>
                <a:ext cx="685799" cy="64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2908607" y="2580497"/>
                <a:ext cx="685800" cy="523220"/>
              </a:xfrm>
              <a:prstGeom prst="rect">
                <a:avLst/>
              </a:prstGeom>
              <a:noFill/>
            </p:spPr>
            <p:txBody>
              <a:bodyPr wrap="square" rtlCol="0">
                <a:spAutoFit/>
              </a:bodyPr>
              <a:lstStyle/>
              <a:p>
                <a:r>
                  <a:rPr kumimoji="1" lang="zh-CN" altLang="en-US" sz="1400" dirty="0">
                    <a:solidFill>
                      <a:schemeClr val="bg1"/>
                    </a:solidFill>
                  </a:rPr>
                  <a:t>技术突破</a:t>
                </a:r>
                <a:endParaRPr kumimoji="1" lang="zh-CN" altLang="en-US" sz="1400" dirty="0">
                  <a:solidFill>
                    <a:schemeClr val="bg1"/>
                  </a:solidFill>
                </a:endParaRPr>
              </a:p>
            </p:txBody>
          </p:sp>
        </p:grpSp>
        <p:sp>
          <p:nvSpPr>
            <p:cNvPr id="4" name="右弧形箭头 3"/>
            <p:cNvSpPr/>
            <p:nvPr/>
          </p:nvSpPr>
          <p:spPr>
            <a:xfrm>
              <a:off x="3356351" y="5272995"/>
              <a:ext cx="1900800" cy="8294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27" name="组合 26"/>
            <p:cNvGrpSpPr/>
            <p:nvPr/>
          </p:nvGrpSpPr>
          <p:grpSpPr>
            <a:xfrm>
              <a:off x="8617633" y="2567399"/>
              <a:ext cx="775008" cy="646331"/>
              <a:chOff x="8276158" y="2558371"/>
              <a:chExt cx="775008" cy="646331"/>
            </a:xfrm>
          </p:grpSpPr>
          <p:sp>
            <p:nvSpPr>
              <p:cNvPr id="22" name="椭圆 21"/>
              <p:cNvSpPr/>
              <p:nvPr/>
            </p:nvSpPr>
            <p:spPr>
              <a:xfrm>
                <a:off x="8276158" y="2558371"/>
                <a:ext cx="685799" cy="64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8365366" y="2622110"/>
                <a:ext cx="685800" cy="523220"/>
              </a:xfrm>
              <a:prstGeom prst="rect">
                <a:avLst/>
              </a:prstGeom>
              <a:noFill/>
            </p:spPr>
            <p:txBody>
              <a:bodyPr wrap="square" rtlCol="0">
                <a:spAutoFit/>
              </a:bodyPr>
              <a:lstStyle/>
              <a:p>
                <a:r>
                  <a:rPr kumimoji="1" lang="zh-CN" altLang="en-US" sz="1400" dirty="0">
                    <a:solidFill>
                      <a:schemeClr val="bg1"/>
                    </a:solidFill>
                  </a:rPr>
                  <a:t>约束条件</a:t>
                </a:r>
                <a:endParaRPr kumimoji="1" lang="zh-CN" altLang="en-US" sz="1400" dirty="0">
                  <a:solidFill>
                    <a:schemeClr val="bg1"/>
                  </a:solidFill>
                </a:endParaRPr>
              </a:p>
            </p:txBody>
          </p:sp>
        </p:grpSp>
        <p:sp>
          <p:nvSpPr>
            <p:cNvPr id="6" name="文本框 5"/>
            <p:cNvSpPr txBox="1"/>
            <p:nvPr/>
          </p:nvSpPr>
          <p:spPr>
            <a:xfrm>
              <a:off x="9600629" y="5516869"/>
              <a:ext cx="1392489" cy="307777"/>
            </a:xfrm>
            <a:prstGeom prst="rect">
              <a:avLst/>
            </a:prstGeom>
            <a:noFill/>
          </p:spPr>
          <p:txBody>
            <a:bodyPr wrap="square" rtlCol="0">
              <a:spAutoFit/>
            </a:bodyPr>
            <a:lstStyle/>
            <a:p>
              <a:r>
                <a:rPr kumimoji="1" lang="zh-CN" altLang="en-US" sz="1400" dirty="0"/>
                <a:t>优化过程</a:t>
              </a:r>
              <a:endParaRPr kumimoji="1" lang="zh-CN" altLang="en-US" sz="1400" dirty="0"/>
            </a:p>
          </p:txBody>
        </p:sp>
        <p:sp>
          <p:nvSpPr>
            <p:cNvPr id="24" name="文本框 23"/>
            <p:cNvSpPr txBox="1"/>
            <p:nvPr/>
          </p:nvSpPr>
          <p:spPr>
            <a:xfrm>
              <a:off x="1053431" y="5421255"/>
              <a:ext cx="2108867" cy="523220"/>
            </a:xfrm>
            <a:prstGeom prst="rect">
              <a:avLst/>
            </a:prstGeom>
            <a:noFill/>
          </p:spPr>
          <p:txBody>
            <a:bodyPr wrap="square" rtlCol="0">
              <a:spAutoFit/>
            </a:bodyPr>
            <a:lstStyle/>
            <a:p>
              <a:pPr algn="r"/>
              <a:r>
                <a:rPr kumimoji="1" lang="en-US" altLang="zh-CN" sz="1400" dirty="0"/>
                <a:t>3-5</a:t>
              </a:r>
              <a:r>
                <a:rPr kumimoji="1" lang="zh-CN" altLang="en-US" sz="1400" dirty="0"/>
                <a:t>年实施计划</a:t>
              </a:r>
              <a:endParaRPr kumimoji="1" lang="en-US" altLang="zh-CN" sz="1400" dirty="0"/>
            </a:p>
            <a:p>
              <a:pPr algn="r"/>
              <a:r>
                <a:rPr kumimoji="1" lang="zh-CN" altLang="en-US" sz="1400" dirty="0"/>
                <a:t>复核、监控和更新</a:t>
              </a:r>
              <a:endParaRPr kumimoji="1" lang="zh-CN" altLang="en-US" sz="1400" dirty="0"/>
            </a:p>
          </p:txBody>
        </p:sp>
        <p:sp>
          <p:nvSpPr>
            <p:cNvPr id="25" name="上弧形箭头 24"/>
            <p:cNvSpPr/>
            <p:nvPr/>
          </p:nvSpPr>
          <p:spPr>
            <a:xfrm rot="16200000">
              <a:off x="8055003" y="4658413"/>
              <a:ext cx="831600" cy="1900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29" name="直线箭头连接符 28"/>
            <p:cNvCxnSpPr>
              <a:stCxn id="8" idx="2"/>
              <a:endCxn id="9" idx="0"/>
            </p:cNvCxnSpPr>
            <p:nvPr/>
          </p:nvCxnSpPr>
          <p:spPr>
            <a:xfrm>
              <a:off x="6388777" y="3020347"/>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p:cNvCxnSpPr/>
            <p:nvPr/>
          </p:nvCxnSpPr>
          <p:spPr>
            <a:xfrm>
              <a:off x="6388777" y="3522855"/>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p:cNvCxnSpPr/>
            <p:nvPr/>
          </p:nvCxnSpPr>
          <p:spPr>
            <a:xfrm>
              <a:off x="6388777" y="4015936"/>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p:cNvCxnSpPr/>
            <p:nvPr/>
          </p:nvCxnSpPr>
          <p:spPr>
            <a:xfrm>
              <a:off x="6388777" y="4520507"/>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p:cNvCxnSpPr/>
            <p:nvPr/>
          </p:nvCxnSpPr>
          <p:spPr>
            <a:xfrm>
              <a:off x="6388777" y="5030882"/>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p:cNvCxnSpPr/>
            <p:nvPr/>
          </p:nvCxnSpPr>
          <p:spPr>
            <a:xfrm>
              <a:off x="6388777" y="5538939"/>
              <a:ext cx="0" cy="2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p:nvCxnSpPr>
          <p:spPr>
            <a:xfrm>
              <a:off x="3772195" y="4626981"/>
              <a:ext cx="52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线连接符 37"/>
            <p:cNvCxnSpPr>
              <a:stCxn id="13" idx="2"/>
            </p:cNvCxnSpPr>
            <p:nvPr/>
          </p:nvCxnSpPr>
          <p:spPr>
            <a:xfrm flipH="1">
              <a:off x="3772195" y="4522629"/>
              <a:ext cx="1" cy="104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线连接符 41"/>
            <p:cNvCxnSpPr>
              <a:endCxn id="14" idx="2"/>
            </p:cNvCxnSpPr>
            <p:nvPr/>
          </p:nvCxnSpPr>
          <p:spPr>
            <a:xfrm flipV="1">
              <a:off x="9004762" y="4521803"/>
              <a:ext cx="0" cy="105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线连接符 45"/>
            <p:cNvCxnSpPr/>
            <p:nvPr/>
          </p:nvCxnSpPr>
          <p:spPr>
            <a:xfrm flipH="1">
              <a:off x="8960532" y="3232584"/>
              <a:ext cx="1" cy="41559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直线箭头连接符 49"/>
            <p:cNvCxnSpPr/>
            <p:nvPr/>
          </p:nvCxnSpPr>
          <p:spPr>
            <a:xfrm flipH="1" flipV="1">
              <a:off x="7626284" y="2876347"/>
              <a:ext cx="972495"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1" name="直线箭头连接符 50"/>
            <p:cNvCxnSpPr/>
            <p:nvPr/>
          </p:nvCxnSpPr>
          <p:spPr>
            <a:xfrm>
              <a:off x="4089975" y="2897910"/>
              <a:ext cx="968400"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直线连接符 53"/>
            <p:cNvCxnSpPr/>
            <p:nvPr/>
          </p:nvCxnSpPr>
          <p:spPr>
            <a:xfrm flipH="1">
              <a:off x="3728221" y="3232937"/>
              <a:ext cx="1" cy="41559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万事开头难：建立数据管理团队</a:t>
            </a:r>
            <a:endParaRPr kumimoji="1" lang="zh-CN" altLang="en-US" dirty="0"/>
          </a:p>
        </p:txBody>
      </p:sp>
      <p:sp>
        <p:nvSpPr>
          <p:cNvPr id="7" name="文本占位符 5"/>
          <p:cNvSpPr txBox="1"/>
          <p:nvPr/>
        </p:nvSpPr>
        <p:spPr>
          <a:xfrm>
            <a:off x="588963" y="2210041"/>
            <a:ext cx="3742787" cy="2509168"/>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lang="zh-CN" altLang="en-US" sz="1800" b="0" i="0" kern="1200" smtClean="0">
                <a:solidFill>
                  <a:schemeClr val="bg2">
                    <a:lumMod val="25000"/>
                  </a:schemeClr>
                </a:solidFill>
                <a:effectLst/>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3000"/>
              </a:spcBef>
              <a:buFont typeface="Wingdings" panose="05000000000000000000" pitchFamily="2" charset="2"/>
              <a:buChar char="l"/>
            </a:pPr>
            <a:r>
              <a:rPr lang="zh-CN" altLang="en-US" sz="1600" dirty="0">
                <a:uFill>
                  <a:solidFill>
                    <a:srgbClr val="AF2727"/>
                  </a:solidFill>
                </a:uFill>
              </a:rPr>
              <a:t>根据业界先进的数据治理经验，建立企业的数据治理要素体系、组织架构等。</a:t>
            </a:r>
            <a:endParaRPr lang="en-US" altLang="zh-CN" sz="1600" dirty="0">
              <a:uFill>
                <a:solidFill>
                  <a:srgbClr val="AF2727"/>
                </a:solidFill>
              </a:uFill>
            </a:endParaRPr>
          </a:p>
          <a:p>
            <a:pPr marL="285750" indent="-285750">
              <a:spcBef>
                <a:spcPts val="3000"/>
              </a:spcBef>
              <a:buFont typeface="Wingdings" panose="05000000000000000000" pitchFamily="2" charset="2"/>
              <a:buChar char="l"/>
            </a:pPr>
            <a:r>
              <a:rPr lang="zh-CN" altLang="en-US" sz="1600" dirty="0">
                <a:uFill>
                  <a:solidFill>
                    <a:srgbClr val="AF2727"/>
                  </a:solidFill>
                </a:uFill>
              </a:rPr>
              <a:t>结合企业自身的管理架构，一般需要如下角色：领导决策层、业务部门主管角色、</a:t>
            </a:r>
            <a:r>
              <a:rPr lang="en-US" altLang="zh-CN" sz="1600" dirty="0">
                <a:uFill>
                  <a:solidFill>
                    <a:srgbClr val="AF2727"/>
                  </a:solidFill>
                </a:uFill>
              </a:rPr>
              <a:t>IT</a:t>
            </a:r>
            <a:r>
              <a:rPr lang="zh-CN" altLang="en-US" sz="1600" dirty="0">
                <a:uFill>
                  <a:solidFill>
                    <a:srgbClr val="AF2727"/>
                  </a:solidFill>
                </a:uFill>
              </a:rPr>
              <a:t>部门主管角色、执行项目经理等。可以是专职人员，也可由各部门抽调兼职人员。</a:t>
            </a:r>
            <a:endParaRPr lang="zh-CN" altLang="en-US" sz="1600" dirty="0">
              <a:uFill>
                <a:solidFill>
                  <a:srgbClr val="AF2727"/>
                </a:solidFill>
              </a:uFill>
            </a:endParaRPr>
          </a:p>
        </p:txBody>
      </p:sp>
      <p:grpSp>
        <p:nvGrpSpPr>
          <p:cNvPr id="67" name="组合 66"/>
          <p:cNvGrpSpPr/>
          <p:nvPr/>
        </p:nvGrpSpPr>
        <p:grpSpPr>
          <a:xfrm>
            <a:off x="4700813" y="1508376"/>
            <a:ext cx="6910162" cy="4125970"/>
            <a:chOff x="5512037" y="1430318"/>
            <a:chExt cx="6910162" cy="4125970"/>
          </a:xfrm>
        </p:grpSpPr>
        <p:grpSp>
          <p:nvGrpSpPr>
            <p:cNvPr id="15" name="组合 14"/>
            <p:cNvGrpSpPr/>
            <p:nvPr/>
          </p:nvGrpSpPr>
          <p:grpSpPr>
            <a:xfrm>
              <a:off x="5512037" y="1430318"/>
              <a:ext cx="6910162" cy="4125970"/>
              <a:chOff x="3451687" y="1541213"/>
              <a:chExt cx="6910162" cy="4125970"/>
            </a:xfrm>
          </p:grpSpPr>
          <p:grpSp>
            <p:nvGrpSpPr>
              <p:cNvPr id="16" name="组合 15"/>
              <p:cNvGrpSpPr/>
              <p:nvPr/>
            </p:nvGrpSpPr>
            <p:grpSpPr>
              <a:xfrm>
                <a:off x="3451687" y="1541213"/>
                <a:ext cx="4225045" cy="4125970"/>
                <a:chOff x="3051253" y="1451908"/>
                <a:chExt cx="4225045" cy="4125970"/>
              </a:xfrm>
            </p:grpSpPr>
            <p:sp>
              <p:nvSpPr>
                <p:cNvPr id="29" name="Freeform 5"/>
                <p:cNvSpPr/>
                <p:nvPr/>
              </p:nvSpPr>
              <p:spPr bwMode="auto">
                <a:xfrm>
                  <a:off x="3497848" y="3695697"/>
                  <a:ext cx="3330446" cy="946726"/>
                </a:xfrm>
                <a:custGeom>
                  <a:avLst/>
                  <a:gdLst>
                    <a:gd name="T0" fmla="*/ 1166 w 2364"/>
                    <a:gd name="T1" fmla="*/ 0 h 672"/>
                    <a:gd name="T2" fmla="*/ 0 w 2364"/>
                    <a:gd name="T3" fmla="*/ 246 h 672"/>
                    <a:gd name="T4" fmla="*/ 1182 w 2364"/>
                    <a:gd name="T5" fmla="*/ 672 h 672"/>
                    <a:gd name="T6" fmla="*/ 2364 w 2364"/>
                    <a:gd name="T7" fmla="*/ 246 h 672"/>
                    <a:gd name="T8" fmla="*/ 1166 w 2364"/>
                    <a:gd name="T9" fmla="*/ 0 h 672"/>
                  </a:gdLst>
                  <a:ahLst/>
                  <a:cxnLst>
                    <a:cxn ang="0">
                      <a:pos x="T0" y="T1"/>
                    </a:cxn>
                    <a:cxn ang="0">
                      <a:pos x="T2" y="T3"/>
                    </a:cxn>
                    <a:cxn ang="0">
                      <a:pos x="T4" y="T5"/>
                    </a:cxn>
                    <a:cxn ang="0">
                      <a:pos x="T6" y="T7"/>
                    </a:cxn>
                    <a:cxn ang="0">
                      <a:pos x="T8" y="T9"/>
                    </a:cxn>
                  </a:cxnLst>
                  <a:rect l="0" t="0" r="r" b="b"/>
                  <a:pathLst>
                    <a:path w="2364" h="672">
                      <a:moveTo>
                        <a:pt x="1166" y="0"/>
                      </a:moveTo>
                      <a:lnTo>
                        <a:pt x="0" y="246"/>
                      </a:lnTo>
                      <a:lnTo>
                        <a:pt x="1182" y="672"/>
                      </a:lnTo>
                      <a:lnTo>
                        <a:pt x="2364" y="246"/>
                      </a:lnTo>
                      <a:lnTo>
                        <a:pt x="1166" y="0"/>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Freeform 6"/>
                <p:cNvSpPr/>
                <p:nvPr/>
              </p:nvSpPr>
              <p:spPr bwMode="auto">
                <a:xfrm>
                  <a:off x="3945852" y="2771513"/>
                  <a:ext cx="2435846" cy="929820"/>
                </a:xfrm>
                <a:custGeom>
                  <a:avLst/>
                  <a:gdLst>
                    <a:gd name="T0" fmla="*/ 864 w 1729"/>
                    <a:gd name="T1" fmla="*/ 0 h 660"/>
                    <a:gd name="T2" fmla="*/ 0 w 1729"/>
                    <a:gd name="T3" fmla="*/ 351 h 660"/>
                    <a:gd name="T4" fmla="*/ 864 w 1729"/>
                    <a:gd name="T5" fmla="*/ 660 h 660"/>
                    <a:gd name="T6" fmla="*/ 1729 w 1729"/>
                    <a:gd name="T7" fmla="*/ 351 h 660"/>
                    <a:gd name="T8" fmla="*/ 864 w 1729"/>
                    <a:gd name="T9" fmla="*/ 0 h 660"/>
                  </a:gdLst>
                  <a:ahLst/>
                  <a:cxnLst>
                    <a:cxn ang="0">
                      <a:pos x="T0" y="T1"/>
                    </a:cxn>
                    <a:cxn ang="0">
                      <a:pos x="T2" y="T3"/>
                    </a:cxn>
                    <a:cxn ang="0">
                      <a:pos x="T4" y="T5"/>
                    </a:cxn>
                    <a:cxn ang="0">
                      <a:pos x="T6" y="T7"/>
                    </a:cxn>
                    <a:cxn ang="0">
                      <a:pos x="T8" y="T9"/>
                    </a:cxn>
                  </a:cxnLst>
                  <a:rect l="0" t="0" r="r" b="b"/>
                  <a:pathLst>
                    <a:path w="1729" h="660">
                      <a:moveTo>
                        <a:pt x="864" y="0"/>
                      </a:moveTo>
                      <a:lnTo>
                        <a:pt x="0" y="351"/>
                      </a:lnTo>
                      <a:lnTo>
                        <a:pt x="864" y="660"/>
                      </a:lnTo>
                      <a:lnTo>
                        <a:pt x="1729" y="351"/>
                      </a:lnTo>
                      <a:lnTo>
                        <a:pt x="864" y="0"/>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 name="Freeform 7"/>
                <p:cNvSpPr/>
                <p:nvPr/>
              </p:nvSpPr>
              <p:spPr bwMode="auto">
                <a:xfrm>
                  <a:off x="5163071" y="1451908"/>
                  <a:ext cx="1165092" cy="2131083"/>
                </a:xfrm>
                <a:custGeom>
                  <a:avLst/>
                  <a:gdLst>
                    <a:gd name="T0" fmla="*/ 0 w 827"/>
                    <a:gd name="T1" fmla="*/ 0 h 1741"/>
                    <a:gd name="T2" fmla="*/ 0 w 827"/>
                    <a:gd name="T3" fmla="*/ 1741 h 1741"/>
                    <a:gd name="T4" fmla="*/ 827 w 827"/>
                    <a:gd name="T5" fmla="*/ 1445 h 1741"/>
                    <a:gd name="T6" fmla="*/ 0 w 827"/>
                    <a:gd name="T7" fmla="*/ 0 h 1741"/>
                  </a:gdLst>
                  <a:ahLst/>
                  <a:cxnLst>
                    <a:cxn ang="0">
                      <a:pos x="T0" y="T1"/>
                    </a:cxn>
                    <a:cxn ang="0">
                      <a:pos x="T2" y="T3"/>
                    </a:cxn>
                    <a:cxn ang="0">
                      <a:pos x="T4" y="T5"/>
                    </a:cxn>
                    <a:cxn ang="0">
                      <a:pos x="T6" y="T7"/>
                    </a:cxn>
                  </a:cxnLst>
                  <a:rect l="0" t="0" r="r" b="b"/>
                  <a:pathLst>
                    <a:path w="827" h="1741">
                      <a:moveTo>
                        <a:pt x="0" y="0"/>
                      </a:moveTo>
                      <a:lnTo>
                        <a:pt x="0" y="1741"/>
                      </a:lnTo>
                      <a:lnTo>
                        <a:pt x="827" y="1445"/>
                      </a:lnTo>
                      <a:lnTo>
                        <a:pt x="0" y="0"/>
                      </a:lnTo>
                      <a:close/>
                    </a:path>
                  </a:pathLst>
                </a:custGeom>
                <a:solidFill>
                  <a:srgbClr val="AE0B2A"/>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Freeform 8"/>
                <p:cNvSpPr/>
                <p:nvPr/>
              </p:nvSpPr>
              <p:spPr bwMode="auto">
                <a:xfrm>
                  <a:off x="3997979" y="1451908"/>
                  <a:ext cx="1165092" cy="2131084"/>
                </a:xfrm>
                <a:custGeom>
                  <a:avLst/>
                  <a:gdLst>
                    <a:gd name="T0" fmla="*/ 827 w 827"/>
                    <a:gd name="T1" fmla="*/ 1741 h 1741"/>
                    <a:gd name="T2" fmla="*/ 827 w 827"/>
                    <a:gd name="T3" fmla="*/ 0 h 1741"/>
                    <a:gd name="T4" fmla="*/ 0 w 827"/>
                    <a:gd name="T5" fmla="*/ 1445 h 1741"/>
                    <a:gd name="T6" fmla="*/ 827 w 827"/>
                    <a:gd name="T7" fmla="*/ 1741 h 1741"/>
                  </a:gdLst>
                  <a:ahLst/>
                  <a:cxnLst>
                    <a:cxn ang="0">
                      <a:pos x="T0" y="T1"/>
                    </a:cxn>
                    <a:cxn ang="0">
                      <a:pos x="T2" y="T3"/>
                    </a:cxn>
                    <a:cxn ang="0">
                      <a:pos x="T4" y="T5"/>
                    </a:cxn>
                    <a:cxn ang="0">
                      <a:pos x="T6" y="T7"/>
                    </a:cxn>
                  </a:cxnLst>
                  <a:rect l="0" t="0" r="r" b="b"/>
                  <a:pathLst>
                    <a:path w="827" h="1741">
                      <a:moveTo>
                        <a:pt x="827" y="1741"/>
                      </a:moveTo>
                      <a:lnTo>
                        <a:pt x="827" y="0"/>
                      </a:lnTo>
                      <a:lnTo>
                        <a:pt x="0" y="1445"/>
                      </a:lnTo>
                      <a:lnTo>
                        <a:pt x="827" y="1741"/>
                      </a:lnTo>
                      <a:close/>
                    </a:path>
                  </a:pathLst>
                </a:custGeom>
                <a:solidFill>
                  <a:srgbClr val="7E0000"/>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9"/>
                <p:cNvSpPr/>
                <p:nvPr/>
              </p:nvSpPr>
              <p:spPr bwMode="auto">
                <a:xfrm>
                  <a:off x="5163071" y="4042266"/>
                  <a:ext cx="2113227" cy="1535612"/>
                </a:xfrm>
                <a:custGeom>
                  <a:avLst/>
                  <a:gdLst>
                    <a:gd name="T0" fmla="*/ 0 w 1500"/>
                    <a:gd name="T1" fmla="*/ 426 h 1090"/>
                    <a:gd name="T2" fmla="*/ 0 w 1500"/>
                    <a:gd name="T3" fmla="*/ 1090 h 1090"/>
                    <a:gd name="T4" fmla="*/ 1500 w 1500"/>
                    <a:gd name="T5" fmla="*/ 551 h 1090"/>
                    <a:gd name="T6" fmla="*/ 1182 w 1500"/>
                    <a:gd name="T7" fmla="*/ 0 h 1090"/>
                    <a:gd name="T8" fmla="*/ 0 w 1500"/>
                    <a:gd name="T9" fmla="*/ 426 h 1090"/>
                  </a:gdLst>
                  <a:ahLst/>
                  <a:cxnLst>
                    <a:cxn ang="0">
                      <a:pos x="T0" y="T1"/>
                    </a:cxn>
                    <a:cxn ang="0">
                      <a:pos x="T2" y="T3"/>
                    </a:cxn>
                    <a:cxn ang="0">
                      <a:pos x="T4" y="T5"/>
                    </a:cxn>
                    <a:cxn ang="0">
                      <a:pos x="T6" y="T7"/>
                    </a:cxn>
                    <a:cxn ang="0">
                      <a:pos x="T8" y="T9"/>
                    </a:cxn>
                  </a:cxnLst>
                  <a:rect l="0" t="0" r="r" b="b"/>
                  <a:pathLst>
                    <a:path w="1500" h="1090">
                      <a:moveTo>
                        <a:pt x="0" y="426"/>
                      </a:moveTo>
                      <a:lnTo>
                        <a:pt x="0" y="1090"/>
                      </a:lnTo>
                      <a:lnTo>
                        <a:pt x="1500" y="551"/>
                      </a:lnTo>
                      <a:lnTo>
                        <a:pt x="1182" y="0"/>
                      </a:lnTo>
                      <a:lnTo>
                        <a:pt x="0" y="426"/>
                      </a:lnTo>
                      <a:close/>
                    </a:path>
                  </a:pathLst>
                </a:custGeom>
                <a:solidFill>
                  <a:sysClr val="window" lastClr="FFFFFF">
                    <a:lumMod val="65000"/>
                  </a:sys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10"/>
                <p:cNvSpPr/>
                <p:nvPr/>
              </p:nvSpPr>
              <p:spPr bwMode="auto">
                <a:xfrm>
                  <a:off x="3051253" y="4042266"/>
                  <a:ext cx="2111818" cy="1535612"/>
                </a:xfrm>
                <a:custGeom>
                  <a:avLst/>
                  <a:gdLst>
                    <a:gd name="T0" fmla="*/ 0 w 1499"/>
                    <a:gd name="T1" fmla="*/ 551 h 1090"/>
                    <a:gd name="T2" fmla="*/ 1499 w 1499"/>
                    <a:gd name="T3" fmla="*/ 1090 h 1090"/>
                    <a:gd name="T4" fmla="*/ 1499 w 1499"/>
                    <a:gd name="T5" fmla="*/ 426 h 1090"/>
                    <a:gd name="T6" fmla="*/ 317 w 1499"/>
                    <a:gd name="T7" fmla="*/ 0 h 1090"/>
                    <a:gd name="T8" fmla="*/ 0 w 1499"/>
                    <a:gd name="T9" fmla="*/ 551 h 1090"/>
                  </a:gdLst>
                  <a:ahLst/>
                  <a:cxnLst>
                    <a:cxn ang="0">
                      <a:pos x="T0" y="T1"/>
                    </a:cxn>
                    <a:cxn ang="0">
                      <a:pos x="T2" y="T3"/>
                    </a:cxn>
                    <a:cxn ang="0">
                      <a:pos x="T4" y="T5"/>
                    </a:cxn>
                    <a:cxn ang="0">
                      <a:pos x="T6" y="T7"/>
                    </a:cxn>
                    <a:cxn ang="0">
                      <a:pos x="T8" y="T9"/>
                    </a:cxn>
                  </a:cxnLst>
                  <a:rect l="0" t="0" r="r" b="b"/>
                  <a:pathLst>
                    <a:path w="1499" h="1090">
                      <a:moveTo>
                        <a:pt x="0" y="551"/>
                      </a:moveTo>
                      <a:lnTo>
                        <a:pt x="1499" y="1090"/>
                      </a:lnTo>
                      <a:lnTo>
                        <a:pt x="1499" y="426"/>
                      </a:lnTo>
                      <a:lnTo>
                        <a:pt x="317" y="0"/>
                      </a:lnTo>
                      <a:lnTo>
                        <a:pt x="0" y="551"/>
                      </a:lnTo>
                      <a:close/>
                    </a:path>
                  </a:pathLst>
                </a:custGeom>
                <a:solidFill>
                  <a:sysClr val="window" lastClr="FFFFFF">
                    <a:lumMod val="50000"/>
                  </a:sys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11"/>
                <p:cNvSpPr/>
                <p:nvPr/>
              </p:nvSpPr>
              <p:spPr bwMode="auto">
                <a:xfrm>
                  <a:off x="5163071" y="3266008"/>
                  <a:ext cx="1613096" cy="1259483"/>
                </a:xfrm>
                <a:custGeom>
                  <a:avLst/>
                  <a:gdLst>
                    <a:gd name="T0" fmla="*/ 865 w 1145"/>
                    <a:gd name="T1" fmla="*/ 0 h 894"/>
                    <a:gd name="T2" fmla="*/ 0 w 1145"/>
                    <a:gd name="T3" fmla="*/ 309 h 894"/>
                    <a:gd name="T4" fmla="*/ 0 w 1145"/>
                    <a:gd name="T5" fmla="*/ 894 h 894"/>
                    <a:gd name="T6" fmla="*/ 1145 w 1145"/>
                    <a:gd name="T7" fmla="*/ 484 h 894"/>
                    <a:gd name="T8" fmla="*/ 865 w 1145"/>
                    <a:gd name="T9" fmla="*/ 0 h 894"/>
                  </a:gdLst>
                  <a:ahLst/>
                  <a:cxnLst>
                    <a:cxn ang="0">
                      <a:pos x="T0" y="T1"/>
                    </a:cxn>
                    <a:cxn ang="0">
                      <a:pos x="T2" y="T3"/>
                    </a:cxn>
                    <a:cxn ang="0">
                      <a:pos x="T4" y="T5"/>
                    </a:cxn>
                    <a:cxn ang="0">
                      <a:pos x="T6" y="T7"/>
                    </a:cxn>
                    <a:cxn ang="0">
                      <a:pos x="T8" y="T9"/>
                    </a:cxn>
                  </a:cxnLst>
                  <a:rect l="0" t="0" r="r" b="b"/>
                  <a:pathLst>
                    <a:path w="1145" h="894">
                      <a:moveTo>
                        <a:pt x="865" y="0"/>
                      </a:moveTo>
                      <a:lnTo>
                        <a:pt x="0" y="309"/>
                      </a:lnTo>
                      <a:lnTo>
                        <a:pt x="0" y="894"/>
                      </a:lnTo>
                      <a:lnTo>
                        <a:pt x="1145" y="484"/>
                      </a:lnTo>
                      <a:lnTo>
                        <a:pt x="865" y="0"/>
                      </a:lnTo>
                      <a:close/>
                    </a:path>
                  </a:pathLst>
                </a:custGeom>
                <a:solidFill>
                  <a:sysClr val="window" lastClr="FFFFFF">
                    <a:lumMod val="75000"/>
                  </a:sys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12"/>
                <p:cNvSpPr/>
                <p:nvPr/>
              </p:nvSpPr>
              <p:spPr bwMode="auto">
                <a:xfrm>
                  <a:off x="3551383" y="3266008"/>
                  <a:ext cx="1611688" cy="1259483"/>
                </a:xfrm>
                <a:custGeom>
                  <a:avLst/>
                  <a:gdLst>
                    <a:gd name="T0" fmla="*/ 0 w 1144"/>
                    <a:gd name="T1" fmla="*/ 484 h 894"/>
                    <a:gd name="T2" fmla="*/ 1144 w 1144"/>
                    <a:gd name="T3" fmla="*/ 894 h 894"/>
                    <a:gd name="T4" fmla="*/ 1144 w 1144"/>
                    <a:gd name="T5" fmla="*/ 309 h 894"/>
                    <a:gd name="T6" fmla="*/ 280 w 1144"/>
                    <a:gd name="T7" fmla="*/ 0 h 894"/>
                    <a:gd name="T8" fmla="*/ 0 w 1144"/>
                    <a:gd name="T9" fmla="*/ 484 h 894"/>
                  </a:gdLst>
                  <a:ahLst/>
                  <a:cxnLst>
                    <a:cxn ang="0">
                      <a:pos x="T0" y="T1"/>
                    </a:cxn>
                    <a:cxn ang="0">
                      <a:pos x="T2" y="T3"/>
                    </a:cxn>
                    <a:cxn ang="0">
                      <a:pos x="T4" y="T5"/>
                    </a:cxn>
                    <a:cxn ang="0">
                      <a:pos x="T6" y="T7"/>
                    </a:cxn>
                    <a:cxn ang="0">
                      <a:pos x="T8" y="T9"/>
                    </a:cxn>
                  </a:cxnLst>
                  <a:rect l="0" t="0" r="r" b="b"/>
                  <a:pathLst>
                    <a:path w="1144" h="894">
                      <a:moveTo>
                        <a:pt x="0" y="484"/>
                      </a:moveTo>
                      <a:lnTo>
                        <a:pt x="1144" y="894"/>
                      </a:lnTo>
                      <a:lnTo>
                        <a:pt x="1144" y="309"/>
                      </a:lnTo>
                      <a:lnTo>
                        <a:pt x="280" y="0"/>
                      </a:lnTo>
                      <a:lnTo>
                        <a:pt x="0" y="484"/>
                      </a:lnTo>
                      <a:close/>
                    </a:path>
                  </a:pathLst>
                </a:custGeom>
                <a:solidFill>
                  <a:schemeClr val="tx1">
                    <a:lumMod val="50000"/>
                    <a:lumOff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868353" y="2599373"/>
                <a:ext cx="2596158" cy="535175"/>
                <a:chOff x="7476577" y="1793300"/>
                <a:chExt cx="2596158" cy="535175"/>
              </a:xfrm>
            </p:grpSpPr>
            <p:sp>
              <p:nvSpPr>
                <p:cNvPr id="27" name="Text Box 26"/>
                <p:cNvSpPr txBox="1">
                  <a:spLocks noChangeArrowheads="1"/>
                </p:cNvSpPr>
                <p:nvPr/>
              </p:nvSpPr>
              <p:spPr bwMode="auto">
                <a:xfrm>
                  <a:off x="7756723" y="1793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1" kern="0" dirty="0">
                      <a:solidFill>
                        <a:srgbClr val="2A323B"/>
                      </a:solidFill>
                      <a:latin typeface="微软雅黑" panose="020B0503020204020204" pitchFamily="34" charset="-122"/>
                      <a:ea typeface="微软雅黑" panose="020B0503020204020204" pitchFamily="34" charset="-122"/>
                    </a:rPr>
                    <a:t>决策层</a:t>
                  </a:r>
                  <a:endParaRPr kumimoji="0" lang="zh-CN" altLang="en-US" sz="1400" b="1"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endParaRPr>
                </a:p>
              </p:txBody>
            </p:sp>
            <p:sp>
              <p:nvSpPr>
                <p:cNvPr id="28" name="Text Box 26"/>
                <p:cNvSpPr txBox="1">
                  <a:spLocks noChangeArrowheads="1"/>
                </p:cNvSpPr>
                <p:nvPr/>
              </p:nvSpPr>
              <p:spPr bwMode="auto">
                <a:xfrm>
                  <a:off x="7476577" y="2051476"/>
                  <a:ext cx="25961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r>
                    <a:rPr kumimoji="0" lang="en-US" altLang="zh-CN"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1.</a:t>
                  </a:r>
                  <a:r>
                    <a:rPr kumimoji="0" lang="zh-CN" altLang="en-US"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 数据资产管理委员会</a:t>
                  </a:r>
                  <a:endParaRPr lang="zh-CN" altLang="en-US" kern="0" dirty="0">
                    <a:solidFill>
                      <a:srgbClr val="2A323B"/>
                    </a:solidFill>
                    <a:latin typeface="微软雅黑" panose="020B0503020204020204" pitchFamily="34" charset="-122"/>
                    <a:ea typeface="微软雅黑" panose="020B0503020204020204" pitchFamily="34" charset="-122"/>
                  </a:endParaRPr>
                </a:p>
              </p:txBody>
            </p:sp>
          </p:grpSp>
          <p:cxnSp>
            <p:nvCxnSpPr>
              <p:cNvPr id="18" name="直接连接符 33"/>
              <p:cNvCxnSpPr/>
              <p:nvPr/>
            </p:nvCxnSpPr>
            <p:spPr>
              <a:xfrm flipV="1">
                <a:off x="6728597" y="3186259"/>
                <a:ext cx="2686526" cy="21893"/>
              </a:xfrm>
              <a:prstGeom prst="line">
                <a:avLst/>
              </a:prstGeom>
              <a:ln>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19" name="直接连接符 34"/>
              <p:cNvCxnSpPr/>
              <p:nvPr/>
            </p:nvCxnSpPr>
            <p:spPr>
              <a:xfrm flipV="1">
                <a:off x="7175193" y="4005212"/>
                <a:ext cx="2686526" cy="21893"/>
              </a:xfrm>
              <a:prstGeom prst="line">
                <a:avLst/>
              </a:prstGeom>
              <a:ln>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20" name="直接连接符 35"/>
              <p:cNvCxnSpPr/>
              <p:nvPr/>
            </p:nvCxnSpPr>
            <p:spPr>
              <a:xfrm flipV="1">
                <a:off x="7675323" y="4871512"/>
                <a:ext cx="2686526" cy="21893"/>
              </a:xfrm>
              <a:prstGeom prst="line">
                <a:avLst/>
              </a:prstGeom>
              <a:ln>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grpSp>
            <p:nvGrpSpPr>
              <p:cNvPr id="21" name="组合 20"/>
              <p:cNvGrpSpPr/>
              <p:nvPr/>
            </p:nvGrpSpPr>
            <p:grpSpPr>
              <a:xfrm>
                <a:off x="7220377" y="3313329"/>
                <a:ext cx="2596158" cy="719841"/>
                <a:chOff x="7476577" y="1613420"/>
                <a:chExt cx="2596158" cy="719841"/>
              </a:xfrm>
            </p:grpSpPr>
            <p:sp>
              <p:nvSpPr>
                <p:cNvPr id="25" name="Text Box 26"/>
                <p:cNvSpPr txBox="1">
                  <a:spLocks noChangeArrowheads="1"/>
                </p:cNvSpPr>
                <p:nvPr/>
              </p:nvSpPr>
              <p:spPr bwMode="auto">
                <a:xfrm>
                  <a:off x="7756722" y="161342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1" kern="0" dirty="0">
                      <a:solidFill>
                        <a:srgbClr val="2A323B"/>
                      </a:solidFill>
                      <a:latin typeface="微软雅黑" panose="020B0503020204020204" pitchFamily="34" charset="-122"/>
                      <a:ea typeface="微软雅黑" panose="020B0503020204020204" pitchFamily="34" charset="-122"/>
                    </a:rPr>
                    <a:t>管理层</a:t>
                  </a:r>
                  <a:endParaRPr kumimoji="0" lang="zh-CN" altLang="en-US" sz="1400" b="1"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endParaRPr>
                </a:p>
              </p:txBody>
            </p:sp>
            <p:sp>
              <p:nvSpPr>
                <p:cNvPr id="26" name="Text Box 26"/>
                <p:cNvSpPr txBox="1">
                  <a:spLocks noChangeArrowheads="1"/>
                </p:cNvSpPr>
                <p:nvPr/>
              </p:nvSpPr>
              <p:spPr bwMode="auto">
                <a:xfrm>
                  <a:off x="7476577" y="1871596"/>
                  <a:ext cx="2596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r>
                    <a:rPr kumimoji="0" lang="en-US" altLang="zh-CN"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2.</a:t>
                  </a:r>
                  <a:r>
                    <a:rPr kumimoji="0" lang="zh-CN" altLang="en-US"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 数据资产管理工作小组</a:t>
                  </a:r>
                  <a:endParaRPr kumimoji="0" lang="en-US" altLang="zh-CN"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endParaRPr>
                </a:p>
                <a:p>
                  <a:pPr eaLnBrk="1" hangingPunct="1"/>
                  <a:r>
                    <a:rPr lang="en-US" altLang="zh-CN" kern="0" dirty="0">
                      <a:solidFill>
                        <a:srgbClr val="2A323B"/>
                      </a:solidFill>
                      <a:latin typeface="微软雅黑" panose="020B0503020204020204" pitchFamily="34" charset="-122"/>
                      <a:ea typeface="微软雅黑" panose="020B0503020204020204" pitchFamily="34" charset="-122"/>
                    </a:rPr>
                    <a:t>3.</a:t>
                  </a:r>
                  <a:r>
                    <a:rPr lang="zh-CN" altLang="en-US" kern="0" dirty="0">
                      <a:solidFill>
                        <a:srgbClr val="2A323B"/>
                      </a:solidFill>
                      <a:latin typeface="微软雅黑" panose="020B0503020204020204" pitchFamily="34" charset="-122"/>
                      <a:ea typeface="微软雅黑" panose="020B0503020204020204" pitchFamily="34" charset="-122"/>
                    </a:rPr>
                    <a:t> 各业务部门数据管理责任岗</a:t>
                  </a:r>
                  <a:endParaRPr lang="zh-CN" altLang="en-US" kern="0" dirty="0">
                    <a:solidFill>
                      <a:srgbClr val="2A323B"/>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764058" y="3998812"/>
                <a:ext cx="2596158" cy="904507"/>
                <a:chOff x="7476577" y="1469988"/>
                <a:chExt cx="2596158" cy="904507"/>
              </a:xfrm>
            </p:grpSpPr>
            <p:sp>
              <p:nvSpPr>
                <p:cNvPr id="23" name="Text Box 26"/>
                <p:cNvSpPr txBox="1">
                  <a:spLocks noChangeArrowheads="1"/>
                </p:cNvSpPr>
                <p:nvPr/>
              </p:nvSpPr>
              <p:spPr bwMode="auto">
                <a:xfrm>
                  <a:off x="7756725" y="146998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1" kern="0" dirty="0">
                      <a:solidFill>
                        <a:srgbClr val="2A323B"/>
                      </a:solidFill>
                      <a:latin typeface="微软雅黑" panose="020B0503020204020204" pitchFamily="34" charset="-122"/>
                      <a:ea typeface="微软雅黑" panose="020B0503020204020204" pitchFamily="34" charset="-122"/>
                    </a:rPr>
                    <a:t>执行层</a:t>
                  </a:r>
                  <a:endParaRPr kumimoji="0" lang="zh-CN" altLang="en-US" sz="1400" b="1"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endParaRPr>
                </a:p>
              </p:txBody>
            </p:sp>
            <p:sp>
              <p:nvSpPr>
                <p:cNvPr id="24" name="Text Box 26"/>
                <p:cNvSpPr txBox="1">
                  <a:spLocks noChangeArrowheads="1"/>
                </p:cNvSpPr>
                <p:nvPr/>
              </p:nvSpPr>
              <p:spPr bwMode="auto">
                <a:xfrm>
                  <a:off x="7476577" y="1728164"/>
                  <a:ext cx="2596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r>
                    <a:rPr kumimoji="0" lang="en-US" altLang="zh-CN"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4.</a:t>
                  </a:r>
                  <a:r>
                    <a:rPr kumimoji="0" lang="zh-CN" altLang="en-US"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rPr>
                    <a:t> 数据集成小组</a:t>
                  </a:r>
                  <a:endParaRPr kumimoji="0" lang="en-US" altLang="zh-CN" b="0" i="0" u="none" strike="noStrike" kern="0" cap="none" spc="0" normalizeH="0" baseline="0" noProof="0" dirty="0">
                    <a:ln>
                      <a:noFill/>
                    </a:ln>
                    <a:solidFill>
                      <a:srgbClr val="2A323B"/>
                    </a:solidFill>
                    <a:effectLst/>
                    <a:uLnTx/>
                    <a:uFillTx/>
                    <a:latin typeface="微软雅黑" panose="020B0503020204020204" pitchFamily="34" charset="-122"/>
                    <a:ea typeface="微软雅黑" panose="020B0503020204020204" pitchFamily="34" charset="-122"/>
                  </a:endParaRPr>
                </a:p>
                <a:p>
                  <a:pPr eaLnBrk="1" hangingPunct="1"/>
                  <a:r>
                    <a:rPr lang="en-US" altLang="zh-CN" kern="0" dirty="0">
                      <a:solidFill>
                        <a:srgbClr val="2A323B"/>
                      </a:solidFill>
                      <a:latin typeface="微软雅黑" panose="020B0503020204020204" pitchFamily="34" charset="-122"/>
                      <a:ea typeface="微软雅黑" panose="020B0503020204020204" pitchFamily="34" charset="-122"/>
                    </a:rPr>
                    <a:t>5.</a:t>
                  </a:r>
                  <a:r>
                    <a:rPr lang="zh-CN" altLang="en-US" kern="0" dirty="0">
                      <a:solidFill>
                        <a:srgbClr val="2A323B"/>
                      </a:solidFill>
                      <a:latin typeface="微软雅黑" panose="020B0503020204020204" pitchFamily="34" charset="-122"/>
                      <a:ea typeface="微软雅黑" panose="020B0503020204020204" pitchFamily="34" charset="-122"/>
                    </a:rPr>
                    <a:t> 数据管控项目组</a:t>
                  </a:r>
                  <a:endParaRPr lang="en-US" altLang="zh-CN" kern="0" dirty="0">
                    <a:solidFill>
                      <a:srgbClr val="2A323B"/>
                    </a:solidFill>
                    <a:latin typeface="微软雅黑" panose="020B0503020204020204" pitchFamily="34" charset="-122"/>
                    <a:ea typeface="微软雅黑" panose="020B0503020204020204" pitchFamily="34" charset="-122"/>
                  </a:endParaRPr>
                </a:p>
                <a:p>
                  <a:pPr eaLnBrk="1" hangingPunct="1"/>
                  <a:r>
                    <a:rPr lang="en-US" altLang="zh-CN" kern="0" dirty="0">
                      <a:solidFill>
                        <a:srgbClr val="2A323B"/>
                      </a:solidFill>
                      <a:latin typeface="微软雅黑" panose="020B0503020204020204" pitchFamily="34" charset="-122"/>
                      <a:ea typeface="微软雅黑" panose="020B0503020204020204" pitchFamily="34" charset="-122"/>
                    </a:rPr>
                    <a:t>6.</a:t>
                  </a:r>
                  <a:r>
                    <a:rPr lang="zh-CN" altLang="en-US" kern="0" dirty="0">
                      <a:solidFill>
                        <a:srgbClr val="2A323B"/>
                      </a:solidFill>
                      <a:latin typeface="微软雅黑" panose="020B0503020204020204" pitchFamily="34" charset="-122"/>
                      <a:ea typeface="微软雅黑" panose="020B0503020204020204" pitchFamily="34" charset="-122"/>
                    </a:rPr>
                    <a:t> 各业务部门数据管理综合岗</a:t>
                  </a:r>
                  <a:endParaRPr lang="zh-CN" altLang="en-US" kern="0" dirty="0">
                    <a:solidFill>
                      <a:srgbClr val="2A323B"/>
                    </a:solidFill>
                    <a:latin typeface="微软雅黑" panose="020B0503020204020204" pitchFamily="34" charset="-122"/>
                    <a:ea typeface="微软雅黑" panose="020B0503020204020204" pitchFamily="34" charset="-122"/>
                  </a:endParaRPr>
                </a:p>
              </p:txBody>
            </p:sp>
          </p:grpSp>
        </p:grpSp>
        <p:sp>
          <p:nvSpPr>
            <p:cNvPr id="43" name="椭圆 42"/>
            <p:cNvSpPr/>
            <p:nvPr/>
          </p:nvSpPr>
          <p:spPr>
            <a:xfrm>
              <a:off x="7436112" y="2386774"/>
              <a:ext cx="360000" cy="360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44" name="椭圆 43"/>
            <p:cNvSpPr/>
            <p:nvPr/>
          </p:nvSpPr>
          <p:spPr>
            <a:xfrm>
              <a:off x="6615207" y="3646901"/>
              <a:ext cx="360000" cy="36000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2</a:t>
              </a:r>
              <a:endParaRPr kumimoji="1" lang="zh-CN" altLang="en-US" dirty="0">
                <a:solidFill>
                  <a:schemeClr val="bg1"/>
                </a:solidFill>
              </a:endParaRPr>
            </a:p>
          </p:txBody>
        </p:sp>
        <p:sp>
          <p:nvSpPr>
            <p:cNvPr id="45" name="椭圆 44"/>
            <p:cNvSpPr/>
            <p:nvPr/>
          </p:nvSpPr>
          <p:spPr>
            <a:xfrm>
              <a:off x="8121959" y="3691592"/>
              <a:ext cx="360000" cy="36000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3</a:t>
              </a:r>
              <a:endParaRPr kumimoji="1" lang="zh-CN" altLang="en-US" dirty="0">
                <a:solidFill>
                  <a:schemeClr val="bg1"/>
                </a:solidFill>
              </a:endParaRPr>
            </a:p>
          </p:txBody>
        </p:sp>
        <p:sp>
          <p:nvSpPr>
            <p:cNvPr id="46" name="椭圆 45"/>
            <p:cNvSpPr/>
            <p:nvPr/>
          </p:nvSpPr>
          <p:spPr>
            <a:xfrm>
              <a:off x="5933386" y="4407372"/>
              <a:ext cx="360000" cy="36000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lumMod val="50000"/>
                    </a:schemeClr>
                  </a:solidFill>
                </a:rPr>
                <a:t>4</a:t>
              </a:r>
              <a:endParaRPr kumimoji="1" lang="zh-CN" altLang="en-US" dirty="0">
                <a:solidFill>
                  <a:schemeClr val="tx1">
                    <a:lumMod val="50000"/>
                  </a:schemeClr>
                </a:solidFill>
              </a:endParaRPr>
            </a:p>
          </p:txBody>
        </p:sp>
        <p:cxnSp>
          <p:nvCxnSpPr>
            <p:cNvPr id="50" name="直线连接符 49"/>
            <p:cNvCxnSpPr/>
            <p:nvPr/>
          </p:nvCxnSpPr>
          <p:spPr>
            <a:xfrm flipH="1">
              <a:off x="6863263" y="2699144"/>
              <a:ext cx="641029" cy="968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723855" y="4672259"/>
              <a:ext cx="360000" cy="36000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lumMod val="50000"/>
                    </a:schemeClr>
                  </a:solidFill>
                </a:rPr>
                <a:t>5</a:t>
              </a:r>
              <a:endParaRPr kumimoji="1" lang="zh-CN" altLang="en-US" dirty="0">
                <a:solidFill>
                  <a:schemeClr val="tx1">
                    <a:lumMod val="50000"/>
                  </a:schemeClr>
                </a:solidFill>
              </a:endParaRPr>
            </a:p>
          </p:txBody>
        </p:sp>
        <p:sp>
          <p:nvSpPr>
            <p:cNvPr id="48" name="椭圆 47"/>
            <p:cNvSpPr/>
            <p:nvPr/>
          </p:nvSpPr>
          <p:spPr>
            <a:xfrm>
              <a:off x="8596182" y="4554523"/>
              <a:ext cx="360000" cy="36000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lumMod val="50000"/>
                    </a:schemeClr>
                  </a:solidFill>
                </a:rPr>
                <a:t>6</a:t>
              </a:r>
              <a:endParaRPr kumimoji="1" lang="zh-CN" altLang="en-US" dirty="0">
                <a:solidFill>
                  <a:schemeClr val="tx1">
                    <a:lumMod val="50000"/>
                  </a:schemeClr>
                </a:solidFill>
              </a:endParaRPr>
            </a:p>
          </p:txBody>
        </p:sp>
        <p:cxnSp>
          <p:nvCxnSpPr>
            <p:cNvPr id="53" name="直线连接符 52"/>
            <p:cNvCxnSpPr/>
            <p:nvPr/>
          </p:nvCxnSpPr>
          <p:spPr>
            <a:xfrm>
              <a:off x="7720736" y="2698678"/>
              <a:ext cx="501946" cy="992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p:nvCxnSpPr>
          <p:spPr>
            <a:xfrm flipH="1">
              <a:off x="6192028" y="3991091"/>
              <a:ext cx="533947" cy="4271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p:nvCxnSpPr>
          <p:spPr>
            <a:xfrm>
              <a:off x="6723855" y="3991091"/>
              <a:ext cx="180000" cy="681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p:nvPr/>
          </p:nvCxnSpPr>
          <p:spPr>
            <a:xfrm>
              <a:off x="8380556" y="4028760"/>
              <a:ext cx="299912" cy="5448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对象 5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5" name="think-cell Slide" r:id="rId2" imgW="9525" imgH="9525" progId="TCLayout.ActiveDocument.1">
                  <p:embed/>
                </p:oleObj>
              </mc:Choice>
              <mc:Fallback>
                <p:oleObj name="think-cell Slide" r:id="rId2" imgW="9525" imgH="9525" progId="TCLayout.ActiveDocument.1">
                  <p:embed/>
                  <p:pic>
                    <p:nvPicPr>
                      <p:cNvPr id="0" name="对象 59" hidden="1"/>
                      <p:cNvPicPr/>
                      <p:nvPr/>
                    </p:nvPicPr>
                    <p:blipFill>
                      <a:blip r:embed="rId3"/>
                      <a:stretch>
                        <a:fillRect/>
                      </a:stretch>
                    </p:blipFill>
                    <p:spPr>
                      <a:xfrm>
                        <a:off x="1588" y="1588"/>
                        <a:ext cx="1587" cy="1587"/>
                      </a:xfrm>
                      <a:prstGeom prst="rect">
                        <a:avLst/>
                      </a:prstGeom>
                    </p:spPr>
                  </p:pic>
                </p:oleObj>
              </mc:Fallback>
            </mc:AlternateContent>
          </a:graphicData>
        </a:graphic>
      </p:graphicFrame>
      <p:sp>
        <p:nvSpPr>
          <p:cNvPr id="2" name="标题 1"/>
          <p:cNvSpPr>
            <a:spLocks noGrp="1"/>
          </p:cNvSpPr>
          <p:nvPr>
            <p:ph type="title"/>
          </p:nvPr>
        </p:nvSpPr>
        <p:spPr/>
        <p:txBody>
          <a:bodyPr/>
          <a:lstStyle/>
          <a:p>
            <a:r>
              <a:rPr lang="zh-CN" altLang="en-US" dirty="0"/>
              <a:t>管理制度是保障：制定管理办法与认责划分</a:t>
            </a:r>
            <a:endParaRPr lang="zh-CN" altLang="en-US" dirty="0"/>
          </a:p>
        </p:txBody>
      </p:sp>
      <p:grpSp>
        <p:nvGrpSpPr>
          <p:cNvPr id="6" name="组合 5"/>
          <p:cNvGrpSpPr/>
          <p:nvPr/>
        </p:nvGrpSpPr>
        <p:grpSpPr>
          <a:xfrm>
            <a:off x="3215551" y="2323498"/>
            <a:ext cx="5760898" cy="3674036"/>
            <a:chOff x="2316735" y="1591982"/>
            <a:chExt cx="5760898" cy="3674036"/>
          </a:xfrm>
        </p:grpSpPr>
        <p:sp>
          <p:nvSpPr>
            <p:cNvPr id="42" name="任意多边形 26"/>
            <p:cNvSpPr>
              <a:spLocks noChangeArrowheads="1"/>
            </p:cNvSpPr>
            <p:nvPr/>
          </p:nvSpPr>
          <p:spPr bwMode="auto">
            <a:xfrm rot="15780000">
              <a:off x="4016553" y="2956748"/>
              <a:ext cx="2309270" cy="2309269"/>
            </a:xfrm>
            <a:custGeom>
              <a:avLst/>
              <a:gdLst>
                <a:gd name="connsiteX0" fmla="*/ 1952395 w 2538357"/>
                <a:gd name="connsiteY0" fmla="*/ 1409094 h 2538356"/>
                <a:gd name="connsiteX1" fmla="*/ 1966559 w 2538357"/>
                <a:gd name="connsiteY1" fmla="*/ 1268615 h 2538356"/>
                <a:gd name="connsiteX2" fmla="*/ 1269460 w 2538357"/>
                <a:gd name="connsiteY2" fmla="*/ 571516 h 2538356"/>
                <a:gd name="connsiteX3" fmla="*/ 572361 w 2538357"/>
                <a:gd name="connsiteY3" fmla="*/ 1268615 h 2538356"/>
                <a:gd name="connsiteX4" fmla="*/ 1269460 w 2538357"/>
                <a:gd name="connsiteY4" fmla="*/ 1965714 h 2538356"/>
                <a:gd name="connsiteX5" fmla="*/ 1952395 w 2538357"/>
                <a:gd name="connsiteY5" fmla="*/ 1409094 h 2538356"/>
                <a:gd name="connsiteX6" fmla="*/ 2538357 w 2538357"/>
                <a:gd name="connsiteY6" fmla="*/ 1464215 h 2538356"/>
                <a:gd name="connsiteX7" fmla="*/ 2247997 w 2538357"/>
                <a:gd name="connsiteY7" fmla="*/ 1556421 h 2538356"/>
                <a:gd name="connsiteX8" fmla="*/ 2219878 w 2538357"/>
                <a:gd name="connsiteY8" fmla="*/ 1643095 h 2538356"/>
                <a:gd name="connsiteX9" fmla="*/ 2167458 w 2538357"/>
                <a:gd name="connsiteY9" fmla="*/ 1755418 h 2538356"/>
                <a:gd name="connsiteX10" fmla="*/ 2165601 w 2538357"/>
                <a:gd name="connsiteY10" fmla="*/ 1758476 h 2538356"/>
                <a:gd name="connsiteX11" fmla="*/ 2305530 w 2538357"/>
                <a:gd name="connsiteY11" fmla="*/ 2028628 h 2538356"/>
                <a:gd name="connsiteX12" fmla="*/ 2029307 w 2538357"/>
                <a:gd name="connsiteY12" fmla="*/ 2304851 h 2538356"/>
                <a:gd name="connsiteX13" fmla="*/ 1754130 w 2538357"/>
                <a:gd name="connsiteY13" fmla="*/ 2162320 h 2538356"/>
                <a:gd name="connsiteX14" fmla="*/ 1666990 w 2538357"/>
                <a:gd name="connsiteY14" fmla="*/ 2209617 h 2538356"/>
                <a:gd name="connsiteX15" fmla="*/ 1573160 w 2538357"/>
                <a:gd name="connsiteY15" fmla="*/ 2243957 h 2538356"/>
                <a:gd name="connsiteX16" fmla="*/ 1557559 w 2538357"/>
                <a:gd name="connsiteY16" fmla="*/ 2247968 h 2538356"/>
                <a:gd name="connsiteX17" fmla="*/ 1465344 w 2538357"/>
                <a:gd name="connsiteY17" fmla="*/ 2538356 h 2538356"/>
                <a:gd name="connsiteX18" fmla="*/ 1074706 w 2538357"/>
                <a:gd name="connsiteY18" fmla="*/ 2538356 h 2538356"/>
                <a:gd name="connsiteX19" fmla="*/ 982277 w 2538357"/>
                <a:gd name="connsiteY19" fmla="*/ 2247293 h 2538356"/>
                <a:gd name="connsiteX20" fmla="*/ 930071 w 2538357"/>
                <a:gd name="connsiteY20" fmla="*/ 2232127 h 2538356"/>
                <a:gd name="connsiteX21" fmla="*/ 826691 w 2538357"/>
                <a:gd name="connsiteY21" fmla="*/ 2189166 h 2538356"/>
                <a:gd name="connsiteX22" fmla="*/ 782735 w 2538357"/>
                <a:gd name="connsiteY22" fmla="*/ 2163903 h 2538356"/>
                <a:gd name="connsiteX23" fmla="*/ 509845 w 2538357"/>
                <a:gd name="connsiteY23" fmla="*/ 2305248 h 2538356"/>
                <a:gd name="connsiteX24" fmla="*/ 233622 w 2538357"/>
                <a:gd name="connsiteY24" fmla="*/ 2029026 h 2538356"/>
                <a:gd name="connsiteX25" fmla="*/ 374747 w 2538357"/>
                <a:gd name="connsiteY25" fmla="*/ 1756567 h 2538356"/>
                <a:gd name="connsiteX26" fmla="*/ 328458 w 2538357"/>
                <a:gd name="connsiteY26" fmla="*/ 1666145 h 2538356"/>
                <a:gd name="connsiteX27" fmla="*/ 294843 w 2538357"/>
                <a:gd name="connsiteY27" fmla="*/ 1557844 h 2538356"/>
                <a:gd name="connsiteX28" fmla="*/ 0 w 2538357"/>
                <a:gd name="connsiteY28" fmla="*/ 1464216 h 2538356"/>
                <a:gd name="connsiteX29" fmla="*/ 0 w 2538357"/>
                <a:gd name="connsiteY29" fmla="*/ 1073578 h 2538356"/>
                <a:gd name="connsiteX30" fmla="*/ 294649 w 2538357"/>
                <a:gd name="connsiteY30" fmla="*/ 980010 h 2538356"/>
                <a:gd name="connsiteX31" fmla="*/ 328458 w 2538357"/>
                <a:gd name="connsiteY31" fmla="*/ 871085 h 2538356"/>
                <a:gd name="connsiteX32" fmla="*/ 373634 w 2538357"/>
                <a:gd name="connsiteY32" fmla="*/ 778738 h 2538356"/>
                <a:gd name="connsiteX33" fmla="*/ 234418 w 2538357"/>
                <a:gd name="connsiteY33" fmla="*/ 509962 h 2538356"/>
                <a:gd name="connsiteX34" fmla="*/ 510641 w 2538357"/>
                <a:gd name="connsiteY34" fmla="*/ 233739 h 2538356"/>
                <a:gd name="connsiteX35" fmla="*/ 779880 w 2538357"/>
                <a:gd name="connsiteY35" fmla="*/ 373194 h 2538356"/>
                <a:gd name="connsiteX36" fmla="*/ 860510 w 2538357"/>
                <a:gd name="connsiteY36" fmla="*/ 332526 h 2538356"/>
                <a:gd name="connsiteX37" fmla="*/ 965759 w 2538357"/>
                <a:gd name="connsiteY37" fmla="*/ 293274 h 2538356"/>
                <a:gd name="connsiteX38" fmla="*/ 982821 w 2538357"/>
                <a:gd name="connsiteY38" fmla="*/ 289341 h 2538356"/>
                <a:gd name="connsiteX39" fmla="*/ 1074705 w 2538357"/>
                <a:gd name="connsiteY39" fmla="*/ 0 h 2538356"/>
                <a:gd name="connsiteX40" fmla="*/ 1465342 w 2538357"/>
                <a:gd name="connsiteY40" fmla="*/ 0 h 2538356"/>
                <a:gd name="connsiteX41" fmla="*/ 1557312 w 2538357"/>
                <a:gd name="connsiteY41" fmla="*/ 289622 h 2538356"/>
                <a:gd name="connsiteX42" fmla="*/ 1573161 w 2538357"/>
                <a:gd name="connsiteY42" fmla="*/ 293274 h 2538356"/>
                <a:gd name="connsiteX43" fmla="*/ 1678409 w 2538357"/>
                <a:gd name="connsiteY43" fmla="*/ 332525 h 2538356"/>
                <a:gd name="connsiteX44" fmla="*/ 1759547 w 2538357"/>
                <a:gd name="connsiteY44" fmla="*/ 373450 h 2538356"/>
                <a:gd name="connsiteX45" fmla="*/ 2028510 w 2538357"/>
                <a:gd name="connsiteY45" fmla="*/ 234137 h 2538356"/>
                <a:gd name="connsiteX46" fmla="*/ 2304734 w 2538357"/>
                <a:gd name="connsiteY46" fmla="*/ 510359 h 2538356"/>
                <a:gd name="connsiteX47" fmla="*/ 2165498 w 2538357"/>
                <a:gd name="connsiteY47" fmla="*/ 779174 h 2538356"/>
                <a:gd name="connsiteX48" fmla="*/ 2210461 w 2538357"/>
                <a:gd name="connsiteY48" fmla="*/ 871084 h 2538356"/>
                <a:gd name="connsiteX49" fmla="*/ 2244332 w 2538357"/>
                <a:gd name="connsiteY49" fmla="*/ 980208 h 2538356"/>
                <a:gd name="connsiteX50" fmla="*/ 2538357 w 2538357"/>
                <a:gd name="connsiteY50" fmla="*/ 1073578 h 253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8357" h="2538356">
                  <a:moveTo>
                    <a:pt x="1952395" y="1409094"/>
                  </a:moveTo>
                  <a:cubicBezTo>
                    <a:pt x="1961682" y="1363716"/>
                    <a:pt x="1966559" y="1316734"/>
                    <a:pt x="1966559" y="1268615"/>
                  </a:cubicBezTo>
                  <a:cubicBezTo>
                    <a:pt x="1966559" y="883659"/>
                    <a:pt x="1654415" y="571517"/>
                    <a:pt x="1269460" y="571516"/>
                  </a:cubicBezTo>
                  <a:cubicBezTo>
                    <a:pt x="884504" y="571516"/>
                    <a:pt x="572360" y="883660"/>
                    <a:pt x="572361" y="1268615"/>
                  </a:cubicBezTo>
                  <a:cubicBezTo>
                    <a:pt x="572360" y="1653570"/>
                    <a:pt x="884504" y="1965714"/>
                    <a:pt x="1269460" y="1965714"/>
                  </a:cubicBezTo>
                  <a:cubicBezTo>
                    <a:pt x="1606295" y="1965714"/>
                    <a:pt x="1887386" y="1726729"/>
                    <a:pt x="1952395" y="1409094"/>
                  </a:cubicBezTo>
                  <a:close/>
                  <a:moveTo>
                    <a:pt x="2538357" y="1464215"/>
                  </a:moveTo>
                  <a:lnTo>
                    <a:pt x="2247997" y="1556421"/>
                  </a:lnTo>
                  <a:lnTo>
                    <a:pt x="2219878" y="1643095"/>
                  </a:lnTo>
                  <a:cubicBezTo>
                    <a:pt x="2204639" y="1681745"/>
                    <a:pt x="2187110" y="1719242"/>
                    <a:pt x="2167458" y="1755418"/>
                  </a:cubicBezTo>
                  <a:lnTo>
                    <a:pt x="2165601" y="1758476"/>
                  </a:lnTo>
                  <a:lnTo>
                    <a:pt x="2305530" y="2028628"/>
                  </a:lnTo>
                  <a:lnTo>
                    <a:pt x="2029307" y="2304851"/>
                  </a:lnTo>
                  <a:lnTo>
                    <a:pt x="1754130" y="2162320"/>
                  </a:lnTo>
                  <a:lnTo>
                    <a:pt x="1666990" y="2209617"/>
                  </a:lnTo>
                  <a:cubicBezTo>
                    <a:pt x="1636444" y="2222536"/>
                    <a:pt x="1605139" y="2234011"/>
                    <a:pt x="1573160" y="2243957"/>
                  </a:cubicBezTo>
                  <a:lnTo>
                    <a:pt x="1557559" y="2247968"/>
                  </a:lnTo>
                  <a:lnTo>
                    <a:pt x="1465344" y="2538356"/>
                  </a:lnTo>
                  <a:lnTo>
                    <a:pt x="1074706" y="2538356"/>
                  </a:lnTo>
                  <a:lnTo>
                    <a:pt x="982277" y="2247293"/>
                  </a:lnTo>
                  <a:lnTo>
                    <a:pt x="930071" y="2232127"/>
                  </a:lnTo>
                  <a:cubicBezTo>
                    <a:pt x="894677" y="2219661"/>
                    <a:pt x="860176" y="2205301"/>
                    <a:pt x="826691" y="2189166"/>
                  </a:cubicBezTo>
                  <a:lnTo>
                    <a:pt x="782735" y="2163903"/>
                  </a:lnTo>
                  <a:lnTo>
                    <a:pt x="509845" y="2305248"/>
                  </a:lnTo>
                  <a:lnTo>
                    <a:pt x="233622" y="2029026"/>
                  </a:lnTo>
                  <a:lnTo>
                    <a:pt x="374747" y="1756567"/>
                  </a:lnTo>
                  <a:lnTo>
                    <a:pt x="328458" y="1666145"/>
                  </a:lnTo>
                  <a:lnTo>
                    <a:pt x="294843" y="1557844"/>
                  </a:lnTo>
                  <a:lnTo>
                    <a:pt x="0" y="1464216"/>
                  </a:lnTo>
                  <a:lnTo>
                    <a:pt x="0" y="1073578"/>
                  </a:lnTo>
                  <a:lnTo>
                    <a:pt x="294649" y="980010"/>
                  </a:lnTo>
                  <a:lnTo>
                    <a:pt x="328458" y="871085"/>
                  </a:lnTo>
                  <a:lnTo>
                    <a:pt x="373634" y="778738"/>
                  </a:lnTo>
                  <a:lnTo>
                    <a:pt x="234418" y="509962"/>
                  </a:lnTo>
                  <a:lnTo>
                    <a:pt x="510641" y="233739"/>
                  </a:lnTo>
                  <a:lnTo>
                    <a:pt x="779880" y="373194"/>
                  </a:lnTo>
                  <a:lnTo>
                    <a:pt x="860510" y="332526"/>
                  </a:lnTo>
                  <a:cubicBezTo>
                    <a:pt x="894659" y="317587"/>
                    <a:pt x="929783" y="304462"/>
                    <a:pt x="965759" y="293274"/>
                  </a:cubicBezTo>
                  <a:lnTo>
                    <a:pt x="982821" y="289341"/>
                  </a:lnTo>
                  <a:lnTo>
                    <a:pt x="1074705" y="0"/>
                  </a:lnTo>
                  <a:lnTo>
                    <a:pt x="1465342" y="0"/>
                  </a:lnTo>
                  <a:lnTo>
                    <a:pt x="1557312" y="289622"/>
                  </a:lnTo>
                  <a:lnTo>
                    <a:pt x="1573161" y="293274"/>
                  </a:lnTo>
                  <a:cubicBezTo>
                    <a:pt x="1609138" y="304463"/>
                    <a:pt x="1644261" y="317587"/>
                    <a:pt x="1678409" y="332525"/>
                  </a:cubicBezTo>
                  <a:lnTo>
                    <a:pt x="1759547" y="373450"/>
                  </a:lnTo>
                  <a:lnTo>
                    <a:pt x="2028510" y="234137"/>
                  </a:lnTo>
                  <a:lnTo>
                    <a:pt x="2304734" y="510359"/>
                  </a:lnTo>
                  <a:lnTo>
                    <a:pt x="2165498" y="779174"/>
                  </a:lnTo>
                  <a:lnTo>
                    <a:pt x="2210461" y="871084"/>
                  </a:lnTo>
                  <a:lnTo>
                    <a:pt x="2244332" y="980208"/>
                  </a:lnTo>
                  <a:lnTo>
                    <a:pt x="2538357" y="1073578"/>
                  </a:lnTo>
                  <a:close/>
                </a:path>
              </a:pathLst>
            </a:custGeom>
            <a:solidFill>
              <a:srgbClr val="AE0B2A"/>
            </a:solidFill>
            <a:ln>
              <a:noFill/>
            </a:ln>
            <a:effectLst/>
          </p:spPr>
          <p:txBody>
            <a:bodyPr anchor="ctr"/>
            <a:lstStyle/>
            <a:p>
              <a:pPr eaLnBrk="1" hangingPunct="1">
                <a:buFont typeface="Arial" panose="020B0604020202020204" pitchFamily="34" charset="0"/>
                <a:buNone/>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3" name="组合 42"/>
            <p:cNvGrpSpPr/>
            <p:nvPr/>
          </p:nvGrpSpPr>
          <p:grpSpPr>
            <a:xfrm>
              <a:off x="2316735" y="1591982"/>
              <a:ext cx="5760898" cy="2818588"/>
              <a:chOff x="2000250" y="1027113"/>
              <a:chExt cx="6332538" cy="3098269"/>
            </a:xfrm>
          </p:grpSpPr>
          <p:sp>
            <p:nvSpPr>
              <p:cNvPr id="44" name="任意多边形 7"/>
              <p:cNvSpPr>
                <a:spLocks noChangeArrowheads="1"/>
              </p:cNvSpPr>
              <p:nvPr/>
            </p:nvSpPr>
            <p:spPr bwMode="auto">
              <a:xfrm rot="13500000">
                <a:off x="2001044" y="1553369"/>
                <a:ext cx="2184400" cy="2185988"/>
              </a:xfrm>
              <a:custGeom>
                <a:avLst/>
                <a:gdLst>
                  <a:gd name="connsiteX0" fmla="*/ 1348346 w 1941271"/>
                  <a:gd name="connsiteY0" fmla="*/ 1346966 h 1941271"/>
                  <a:gd name="connsiteX1" fmla="*/ 1348346 w 1941271"/>
                  <a:gd name="connsiteY1" fmla="*/ 593015 h 1941271"/>
                  <a:gd name="connsiteX2" fmla="*/ 594395 w 1941271"/>
                  <a:gd name="connsiteY2" fmla="*/ 593015 h 1941271"/>
                  <a:gd name="connsiteX3" fmla="*/ 594395 w 1941271"/>
                  <a:gd name="connsiteY3" fmla="*/ 1346966 h 1941271"/>
                  <a:gd name="connsiteX4" fmla="*/ 1348346 w 1941271"/>
                  <a:gd name="connsiteY4" fmla="*/ 1346966 h 1941271"/>
                  <a:gd name="connsiteX5" fmla="*/ 1763033 w 1941271"/>
                  <a:gd name="connsiteY5" fmla="*/ 1550709 h 1941271"/>
                  <a:gd name="connsiteX6" fmla="*/ 1551784 w 1941271"/>
                  <a:gd name="connsiteY6" fmla="*/ 1761957 h 1941271"/>
                  <a:gd name="connsiteX7" fmla="*/ 1342153 w 1941271"/>
                  <a:gd name="connsiteY7" fmla="*/ 1653376 h 1941271"/>
                  <a:gd name="connsiteX8" fmla="*/ 1265267 w 1941271"/>
                  <a:gd name="connsiteY8" fmla="*/ 1693838 h 1941271"/>
                  <a:gd name="connsiteX9" fmla="*/ 1192371 w 1941271"/>
                  <a:gd name="connsiteY9" fmla="*/ 1715443 h 1941271"/>
                  <a:gd name="connsiteX10" fmla="*/ 1120658 w 1941271"/>
                  <a:gd name="connsiteY10" fmla="*/ 1941271 h 1941271"/>
                  <a:gd name="connsiteX11" fmla="*/ 821908 w 1941271"/>
                  <a:gd name="connsiteY11" fmla="*/ 1941271 h 1941271"/>
                  <a:gd name="connsiteX12" fmla="*/ 750176 w 1941271"/>
                  <a:gd name="connsiteY12" fmla="*/ 1715386 h 1941271"/>
                  <a:gd name="connsiteX13" fmla="*/ 677473 w 1941271"/>
                  <a:gd name="connsiteY13" fmla="*/ 1693838 h 1941271"/>
                  <a:gd name="connsiteX14" fmla="*/ 601018 w 1941271"/>
                  <a:gd name="connsiteY14" fmla="*/ 1653603 h 1941271"/>
                  <a:gd name="connsiteX15" fmla="*/ 390651 w 1941271"/>
                  <a:gd name="connsiteY15" fmla="*/ 1762566 h 1941271"/>
                  <a:gd name="connsiteX16" fmla="*/ 179402 w 1941271"/>
                  <a:gd name="connsiteY16" fmla="*/ 1551317 h 1941271"/>
                  <a:gd name="connsiteX17" fmla="*/ 286633 w 1941271"/>
                  <a:gd name="connsiteY17" fmla="*/ 1344294 h 1941271"/>
                  <a:gd name="connsiteX18" fmla="*/ 279693 w 1941271"/>
                  <a:gd name="connsiteY18" fmla="*/ 1333198 h 1941271"/>
                  <a:gd name="connsiteX19" fmla="*/ 244004 w 1941271"/>
                  <a:gd name="connsiteY19" fmla="*/ 1255056 h 1941271"/>
                  <a:gd name="connsiteX20" fmla="*/ 222745 w 1941271"/>
                  <a:gd name="connsiteY20" fmla="*/ 1190529 h 1941271"/>
                  <a:gd name="connsiteX21" fmla="*/ 1 w 1941271"/>
                  <a:gd name="connsiteY21" fmla="*/ 1119795 h 1941271"/>
                  <a:gd name="connsiteX22" fmla="*/ 0 w 1941271"/>
                  <a:gd name="connsiteY22" fmla="*/ 821045 h 1941271"/>
                  <a:gd name="connsiteX23" fmla="*/ 221982 w 1941271"/>
                  <a:gd name="connsiteY23" fmla="*/ 750554 h 1941271"/>
                  <a:gd name="connsiteX24" fmla="*/ 247522 w 1941271"/>
                  <a:gd name="connsiteY24" fmla="*/ 676093 h 1941271"/>
                  <a:gd name="connsiteX25" fmla="*/ 287910 w 1941271"/>
                  <a:gd name="connsiteY25" fmla="*/ 599348 h 1941271"/>
                  <a:gd name="connsiteX26" fmla="*/ 179098 w 1941271"/>
                  <a:gd name="connsiteY26" fmla="*/ 389271 h 1941271"/>
                  <a:gd name="connsiteX27" fmla="*/ 390347 w 1941271"/>
                  <a:gd name="connsiteY27" fmla="*/ 178023 h 1941271"/>
                  <a:gd name="connsiteX28" fmla="*/ 600285 w 1941271"/>
                  <a:gd name="connsiteY28" fmla="*/ 286763 h 1941271"/>
                  <a:gd name="connsiteX29" fmla="*/ 677473 w 1941271"/>
                  <a:gd name="connsiteY29" fmla="*/ 246142 h 1941271"/>
                  <a:gd name="connsiteX30" fmla="*/ 751843 w 1941271"/>
                  <a:gd name="connsiteY30" fmla="*/ 220633 h 1941271"/>
                  <a:gd name="connsiteX31" fmla="*/ 821907 w 1941271"/>
                  <a:gd name="connsiteY31" fmla="*/ 0 h 1941271"/>
                  <a:gd name="connsiteX32" fmla="*/ 1120657 w 1941271"/>
                  <a:gd name="connsiteY32" fmla="*/ 0 h 1941271"/>
                  <a:gd name="connsiteX33" fmla="*/ 1190841 w 1941271"/>
                  <a:gd name="connsiteY33" fmla="*/ 221013 h 1941271"/>
                  <a:gd name="connsiteX34" fmla="*/ 1256436 w 1941271"/>
                  <a:gd name="connsiteY34" fmla="*/ 242624 h 1941271"/>
                  <a:gd name="connsiteX35" fmla="*/ 1334578 w 1941271"/>
                  <a:gd name="connsiteY35" fmla="*/ 278313 h 1941271"/>
                  <a:gd name="connsiteX36" fmla="*/ 1345931 w 1941271"/>
                  <a:gd name="connsiteY36" fmla="*/ 285413 h 1941271"/>
                  <a:gd name="connsiteX37" fmla="*/ 1552088 w 1941271"/>
                  <a:gd name="connsiteY37" fmla="*/ 178631 h 1941271"/>
                  <a:gd name="connsiteX38" fmla="*/ 1763337 w 1941271"/>
                  <a:gd name="connsiteY38" fmla="*/ 389880 h 1941271"/>
                  <a:gd name="connsiteX39" fmla="*/ 1656452 w 1941271"/>
                  <a:gd name="connsiteY39" fmla="*/ 596236 h 1941271"/>
                  <a:gd name="connsiteX40" fmla="*/ 1663047 w 1941271"/>
                  <a:gd name="connsiteY40" fmla="*/ 606782 h 1941271"/>
                  <a:gd name="connsiteX41" fmla="*/ 1698737 w 1941271"/>
                  <a:gd name="connsiteY41" fmla="*/ 684925 h 1941271"/>
                  <a:gd name="connsiteX42" fmla="*/ 1720483 w 1941271"/>
                  <a:gd name="connsiteY42" fmla="*/ 750933 h 1941271"/>
                  <a:gd name="connsiteX43" fmla="*/ 1941271 w 1941271"/>
                  <a:gd name="connsiteY43" fmla="*/ 821045 h 1941271"/>
                  <a:gd name="connsiteX44" fmla="*/ 1941271 w 1941271"/>
                  <a:gd name="connsiteY44" fmla="*/ 1119795 h 1941271"/>
                  <a:gd name="connsiteX45" fmla="*/ 1720607 w 1941271"/>
                  <a:gd name="connsiteY45" fmla="*/ 1189868 h 1941271"/>
                  <a:gd name="connsiteX46" fmla="*/ 1695218 w 1941271"/>
                  <a:gd name="connsiteY46" fmla="*/ 1263887 h 1941271"/>
                  <a:gd name="connsiteX47" fmla="*/ 1654523 w 1941271"/>
                  <a:gd name="connsiteY47" fmla="*/ 1341216 h 19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1271" h="1941271">
                    <a:moveTo>
                      <a:pt x="1348346" y="1346966"/>
                    </a:moveTo>
                    <a:cubicBezTo>
                      <a:pt x="1556521" y="1138791"/>
                      <a:pt x="1556521" y="801190"/>
                      <a:pt x="1348346" y="593015"/>
                    </a:cubicBezTo>
                    <a:cubicBezTo>
                      <a:pt x="1140171" y="384840"/>
                      <a:pt x="802570" y="384839"/>
                      <a:pt x="594395" y="593015"/>
                    </a:cubicBezTo>
                    <a:cubicBezTo>
                      <a:pt x="386220" y="801190"/>
                      <a:pt x="386220" y="1138791"/>
                      <a:pt x="594395" y="1346966"/>
                    </a:cubicBezTo>
                    <a:cubicBezTo>
                      <a:pt x="802570" y="1555141"/>
                      <a:pt x="1140171" y="1555141"/>
                      <a:pt x="1348346" y="1346966"/>
                    </a:cubicBezTo>
                    <a:close/>
                    <a:moveTo>
                      <a:pt x="1763033" y="1550709"/>
                    </a:moveTo>
                    <a:lnTo>
                      <a:pt x="1551784" y="1761957"/>
                    </a:lnTo>
                    <a:lnTo>
                      <a:pt x="1342153" y="1653376"/>
                    </a:lnTo>
                    <a:lnTo>
                      <a:pt x="1265267" y="1693838"/>
                    </a:lnTo>
                    <a:lnTo>
                      <a:pt x="1192371" y="1715443"/>
                    </a:lnTo>
                    <a:lnTo>
                      <a:pt x="1120658" y="1941271"/>
                    </a:lnTo>
                    <a:lnTo>
                      <a:pt x="821908" y="1941271"/>
                    </a:lnTo>
                    <a:lnTo>
                      <a:pt x="750176" y="1715386"/>
                    </a:lnTo>
                    <a:lnTo>
                      <a:pt x="677473" y="1693838"/>
                    </a:lnTo>
                    <a:lnTo>
                      <a:pt x="601018" y="1653603"/>
                    </a:lnTo>
                    <a:lnTo>
                      <a:pt x="390651" y="1762566"/>
                    </a:lnTo>
                    <a:lnTo>
                      <a:pt x="179402" y="1551317"/>
                    </a:lnTo>
                    <a:lnTo>
                      <a:pt x="286633" y="1344294"/>
                    </a:lnTo>
                    <a:lnTo>
                      <a:pt x="279693" y="1333198"/>
                    </a:lnTo>
                    <a:cubicBezTo>
                      <a:pt x="266288" y="1307692"/>
                      <a:pt x="254392" y="1281601"/>
                      <a:pt x="244004" y="1255056"/>
                    </a:cubicBezTo>
                    <a:lnTo>
                      <a:pt x="222745" y="1190529"/>
                    </a:lnTo>
                    <a:lnTo>
                      <a:pt x="1" y="1119795"/>
                    </a:lnTo>
                    <a:lnTo>
                      <a:pt x="0" y="821045"/>
                    </a:lnTo>
                    <a:lnTo>
                      <a:pt x="221982" y="750554"/>
                    </a:lnTo>
                    <a:lnTo>
                      <a:pt x="247522" y="676093"/>
                    </a:lnTo>
                    <a:lnTo>
                      <a:pt x="287910" y="599348"/>
                    </a:lnTo>
                    <a:lnTo>
                      <a:pt x="179098" y="389271"/>
                    </a:lnTo>
                    <a:lnTo>
                      <a:pt x="390347" y="178023"/>
                    </a:lnTo>
                    <a:lnTo>
                      <a:pt x="600285" y="286763"/>
                    </a:lnTo>
                    <a:lnTo>
                      <a:pt x="677473" y="246142"/>
                    </a:lnTo>
                    <a:lnTo>
                      <a:pt x="751843" y="220633"/>
                    </a:lnTo>
                    <a:lnTo>
                      <a:pt x="821907" y="0"/>
                    </a:lnTo>
                    <a:lnTo>
                      <a:pt x="1120657" y="0"/>
                    </a:lnTo>
                    <a:lnTo>
                      <a:pt x="1190841" y="221013"/>
                    </a:lnTo>
                    <a:lnTo>
                      <a:pt x="1256436" y="242624"/>
                    </a:lnTo>
                    <a:cubicBezTo>
                      <a:pt x="1282981" y="253012"/>
                      <a:pt x="1309072" y="264909"/>
                      <a:pt x="1334578" y="278313"/>
                    </a:cubicBezTo>
                    <a:lnTo>
                      <a:pt x="1345931" y="285413"/>
                    </a:lnTo>
                    <a:lnTo>
                      <a:pt x="1552088" y="178631"/>
                    </a:lnTo>
                    <a:lnTo>
                      <a:pt x="1763337" y="389880"/>
                    </a:lnTo>
                    <a:lnTo>
                      <a:pt x="1656452" y="596236"/>
                    </a:lnTo>
                    <a:lnTo>
                      <a:pt x="1663047" y="606782"/>
                    </a:lnTo>
                    <a:cubicBezTo>
                      <a:pt x="1676452" y="632288"/>
                      <a:pt x="1688348" y="658380"/>
                      <a:pt x="1698737" y="684925"/>
                    </a:cubicBezTo>
                    <a:lnTo>
                      <a:pt x="1720483" y="750933"/>
                    </a:lnTo>
                    <a:lnTo>
                      <a:pt x="1941271" y="821045"/>
                    </a:lnTo>
                    <a:lnTo>
                      <a:pt x="1941271" y="1119795"/>
                    </a:lnTo>
                    <a:lnTo>
                      <a:pt x="1720607" y="1189868"/>
                    </a:lnTo>
                    <a:lnTo>
                      <a:pt x="1695218" y="1263887"/>
                    </a:lnTo>
                    <a:lnTo>
                      <a:pt x="1654523" y="13412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 Box 70"/>
              <p:cNvSpPr txBox="1">
                <a:spLocks noChangeArrowheads="1"/>
              </p:cNvSpPr>
              <p:nvPr/>
            </p:nvSpPr>
            <p:spPr bwMode="auto">
              <a:xfrm>
                <a:off x="2507456" y="2324962"/>
                <a:ext cx="1171575" cy="642801"/>
              </a:xfrm>
              <a:prstGeom prst="rect">
                <a:avLst/>
              </a:prstGeom>
              <a:noFill/>
              <a:ln>
                <a:noFill/>
              </a:ln>
              <a:effectLst/>
            </p:spPr>
            <p:txBody>
              <a:bodyPr>
                <a:spAutoFit/>
              </a:bodyPr>
              <a:lstStyle/>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数据需求</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管理办法</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Text Box 70"/>
              <p:cNvSpPr txBox="1">
                <a:spLocks noChangeArrowheads="1"/>
              </p:cNvSpPr>
              <p:nvPr/>
            </p:nvSpPr>
            <p:spPr bwMode="auto">
              <a:xfrm>
                <a:off x="4558740" y="3482581"/>
                <a:ext cx="1171575" cy="642801"/>
              </a:xfrm>
              <a:prstGeom prst="rect">
                <a:avLst/>
              </a:prstGeom>
              <a:noFill/>
              <a:ln>
                <a:noFill/>
              </a:ln>
              <a:effectLst/>
            </p:spPr>
            <p:txBody>
              <a:bodyPr>
                <a:spAutoFit/>
              </a:bodyPr>
              <a:lstStyle/>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元数据</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管理办法</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任意多边形 6"/>
              <p:cNvSpPr>
                <a:spLocks noChangeArrowheads="1"/>
              </p:cNvSpPr>
              <p:nvPr/>
            </p:nvSpPr>
            <p:spPr bwMode="auto">
              <a:xfrm rot="21180000">
                <a:off x="5795963" y="1027113"/>
                <a:ext cx="2536825" cy="2540000"/>
              </a:xfrm>
              <a:custGeom>
                <a:avLst/>
                <a:gdLst>
                  <a:gd name="connsiteX0" fmla="*/ 1251922 w 2255227"/>
                  <a:gd name="connsiteY0" fmla="*/ 520893 h 2256478"/>
                  <a:gd name="connsiteX1" fmla="*/ 1127113 w 2255227"/>
                  <a:gd name="connsiteY1" fmla="*/ 508301 h 2256478"/>
                  <a:gd name="connsiteX2" fmla="*/ 507769 w 2255227"/>
                  <a:gd name="connsiteY2" fmla="*/ 1127989 h 2256478"/>
                  <a:gd name="connsiteX3" fmla="*/ 1127113 w 2255227"/>
                  <a:gd name="connsiteY3" fmla="*/ 1747677 h 2256478"/>
                  <a:gd name="connsiteX4" fmla="*/ 1746458 w 2255227"/>
                  <a:gd name="connsiteY4" fmla="*/ 1127990 h 2256478"/>
                  <a:gd name="connsiteX5" fmla="*/ 1251922 w 2255227"/>
                  <a:gd name="connsiteY5" fmla="*/ 520893 h 2256478"/>
                  <a:gd name="connsiteX6" fmla="*/ 1300896 w 2255227"/>
                  <a:gd name="connsiteY6" fmla="*/ 0 h 2256478"/>
                  <a:gd name="connsiteX7" fmla="*/ 1382543 w 2255227"/>
                  <a:gd name="connsiteY7" fmla="*/ 257254 h 2256478"/>
                  <a:gd name="connsiteX8" fmla="*/ 1396938 w 2255227"/>
                  <a:gd name="connsiteY8" fmla="*/ 260958 h 2256478"/>
                  <a:gd name="connsiteX9" fmla="*/ 1498015 w 2255227"/>
                  <a:gd name="connsiteY9" fmla="*/ 299204 h 2256478"/>
                  <a:gd name="connsiteX10" fmla="*/ 1561256 w 2255227"/>
                  <a:gd name="connsiteY10" fmla="*/ 332211 h 2256478"/>
                  <a:gd name="connsiteX11" fmla="*/ 1802286 w 2255227"/>
                  <a:gd name="connsiteY11" fmla="*/ 207415 h 2256478"/>
                  <a:gd name="connsiteX12" fmla="*/ 2047835 w 2255227"/>
                  <a:gd name="connsiteY12" fmla="*/ 452964 h 2256478"/>
                  <a:gd name="connsiteX13" fmla="*/ 1922770 w 2255227"/>
                  <a:gd name="connsiteY13" fmla="*/ 694515 h 2256478"/>
                  <a:gd name="connsiteX14" fmla="*/ 1946176 w 2255227"/>
                  <a:gd name="connsiteY14" fmla="*/ 736872 h 2256478"/>
                  <a:gd name="connsiteX15" fmla="*/ 1986783 w 2255227"/>
                  <a:gd name="connsiteY15" fmla="*/ 836807 h 2256478"/>
                  <a:gd name="connsiteX16" fmla="*/ 1995410 w 2255227"/>
                  <a:gd name="connsiteY16" fmla="*/ 871308 h 2256478"/>
                  <a:gd name="connsiteX17" fmla="*/ 2255226 w 2255227"/>
                  <a:gd name="connsiteY17" fmla="*/ 953860 h 2256478"/>
                  <a:gd name="connsiteX18" fmla="*/ 2255227 w 2255227"/>
                  <a:gd name="connsiteY18" fmla="*/ 1301118 h 2256478"/>
                  <a:gd name="connsiteX19" fmla="*/ 1997079 w 2255227"/>
                  <a:gd name="connsiteY19" fmla="*/ 1383140 h 2256478"/>
                  <a:gd name="connsiteX20" fmla="*/ 1993664 w 2255227"/>
                  <a:gd name="connsiteY20" fmla="*/ 1397965 h 2256478"/>
                  <a:gd name="connsiteX21" fmla="*/ 1958790 w 2255227"/>
                  <a:gd name="connsiteY21" fmla="*/ 1491526 h 2256478"/>
                  <a:gd name="connsiteX22" fmla="*/ 1923390 w 2255227"/>
                  <a:gd name="connsiteY22" fmla="*/ 1561751 h 2256478"/>
                  <a:gd name="connsiteX23" fmla="*/ 2048562 w 2255227"/>
                  <a:gd name="connsiteY23" fmla="*/ 1803319 h 2256478"/>
                  <a:gd name="connsiteX24" fmla="*/ 1803149 w 2255227"/>
                  <a:gd name="connsiteY24" fmla="*/ 2048732 h 2256478"/>
                  <a:gd name="connsiteX25" fmla="*/ 1562724 w 2255227"/>
                  <a:gd name="connsiteY25" fmla="*/ 1924152 h 2256478"/>
                  <a:gd name="connsiteX26" fmla="*/ 1480303 w 2255227"/>
                  <a:gd name="connsiteY26" fmla="*/ 1964495 h 2256478"/>
                  <a:gd name="connsiteX27" fmla="*/ 1384081 w 2255227"/>
                  <a:gd name="connsiteY27" fmla="*/ 1994378 h 2256478"/>
                  <a:gd name="connsiteX28" fmla="*/ 1300896 w 2255227"/>
                  <a:gd name="connsiteY28" fmla="*/ 2256478 h 2256478"/>
                  <a:gd name="connsiteX29" fmla="*/ 953830 w 2255227"/>
                  <a:gd name="connsiteY29" fmla="*/ 2256478 h 2256478"/>
                  <a:gd name="connsiteX30" fmla="*/ 870700 w 2255227"/>
                  <a:gd name="connsiteY30" fmla="*/ 1994550 h 2256478"/>
                  <a:gd name="connsiteX31" fmla="*/ 773924 w 2255227"/>
                  <a:gd name="connsiteY31" fmla="*/ 1964495 h 2256478"/>
                  <a:gd name="connsiteX32" fmla="*/ 691589 w 2255227"/>
                  <a:gd name="connsiteY32" fmla="*/ 1924195 h 2256478"/>
                  <a:gd name="connsiteX33" fmla="*/ 453149 w 2255227"/>
                  <a:gd name="connsiteY33" fmla="*/ 2047650 h 2256478"/>
                  <a:gd name="connsiteX34" fmla="*/ 207600 w 2255227"/>
                  <a:gd name="connsiteY34" fmla="*/ 1802101 h 2256478"/>
                  <a:gd name="connsiteX35" fmla="*/ 331431 w 2255227"/>
                  <a:gd name="connsiteY35" fmla="*/ 1562932 h 2256478"/>
                  <a:gd name="connsiteX36" fmla="*/ 295435 w 2255227"/>
                  <a:gd name="connsiteY36" fmla="*/ 1491526 h 2256478"/>
                  <a:gd name="connsiteX37" fmla="*/ 260562 w 2255227"/>
                  <a:gd name="connsiteY37" fmla="*/ 1397965 h 2256478"/>
                  <a:gd name="connsiteX38" fmla="*/ 257069 w 2255227"/>
                  <a:gd name="connsiteY38" fmla="*/ 1382797 h 2256478"/>
                  <a:gd name="connsiteX39" fmla="*/ 0 w 2255227"/>
                  <a:gd name="connsiteY39" fmla="*/ 1301118 h 2256478"/>
                  <a:gd name="connsiteX40" fmla="*/ 0 w 2255227"/>
                  <a:gd name="connsiteY40" fmla="*/ 953860 h 2256478"/>
                  <a:gd name="connsiteX41" fmla="*/ 257318 w 2255227"/>
                  <a:gd name="connsiteY41" fmla="*/ 872102 h 2256478"/>
                  <a:gd name="connsiteX42" fmla="*/ 260562 w 2255227"/>
                  <a:gd name="connsiteY42" fmla="*/ 858014 h 2256478"/>
                  <a:gd name="connsiteX43" fmla="*/ 295436 w 2255227"/>
                  <a:gd name="connsiteY43" fmla="*/ 764453 h 2256478"/>
                  <a:gd name="connsiteX44" fmla="*/ 331652 w 2255227"/>
                  <a:gd name="connsiteY44" fmla="*/ 692609 h 2256478"/>
                  <a:gd name="connsiteX45" fmla="*/ 207579 w 2255227"/>
                  <a:gd name="connsiteY45" fmla="*/ 453162 h 2256478"/>
                  <a:gd name="connsiteX46" fmla="*/ 452992 w 2255227"/>
                  <a:gd name="connsiteY46" fmla="*/ 207749 h 2256478"/>
                  <a:gd name="connsiteX47" fmla="*/ 691989 w 2255227"/>
                  <a:gd name="connsiteY47" fmla="*/ 331589 h 2256478"/>
                  <a:gd name="connsiteX48" fmla="*/ 773923 w 2255227"/>
                  <a:gd name="connsiteY48" fmla="*/ 291484 h 2256478"/>
                  <a:gd name="connsiteX49" fmla="*/ 870875 w 2255227"/>
                  <a:gd name="connsiteY49" fmla="*/ 261374 h 2256478"/>
                  <a:gd name="connsiteX50" fmla="*/ 953830 w 2255227"/>
                  <a:gd name="connsiteY50" fmla="*/ 0 h 225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55227" h="2256478">
                    <a:moveTo>
                      <a:pt x="1251922" y="520893"/>
                    </a:moveTo>
                    <a:cubicBezTo>
                      <a:pt x="1211606" y="512637"/>
                      <a:pt x="1169865" y="508302"/>
                      <a:pt x="1127113" y="508301"/>
                    </a:cubicBezTo>
                    <a:cubicBezTo>
                      <a:pt x="785096" y="508302"/>
                      <a:pt x="507769" y="785783"/>
                      <a:pt x="507769" y="1127989"/>
                    </a:cubicBezTo>
                    <a:cubicBezTo>
                      <a:pt x="507769" y="1470197"/>
                      <a:pt x="785096" y="1747677"/>
                      <a:pt x="1127113" y="1747677"/>
                    </a:cubicBezTo>
                    <a:cubicBezTo>
                      <a:pt x="1469130" y="1747677"/>
                      <a:pt x="1746458" y="1470197"/>
                      <a:pt x="1746458" y="1127990"/>
                    </a:cubicBezTo>
                    <a:cubicBezTo>
                      <a:pt x="1746457" y="828558"/>
                      <a:pt x="1534129" y="578683"/>
                      <a:pt x="1251922" y="520893"/>
                    </a:cubicBezTo>
                    <a:close/>
                    <a:moveTo>
                      <a:pt x="1300896" y="0"/>
                    </a:moveTo>
                    <a:lnTo>
                      <a:pt x="1382543" y="257254"/>
                    </a:lnTo>
                    <a:lnTo>
                      <a:pt x="1396938" y="260958"/>
                    </a:lnTo>
                    <a:cubicBezTo>
                      <a:pt x="1431566" y="271733"/>
                      <a:pt x="1465304" y="284528"/>
                      <a:pt x="1498015" y="299204"/>
                    </a:cubicBezTo>
                    <a:lnTo>
                      <a:pt x="1561256" y="332211"/>
                    </a:lnTo>
                    <a:lnTo>
                      <a:pt x="1802286" y="207415"/>
                    </a:lnTo>
                    <a:lnTo>
                      <a:pt x="2047835" y="452964"/>
                    </a:lnTo>
                    <a:lnTo>
                      <a:pt x="1922770" y="694515"/>
                    </a:lnTo>
                    <a:lnTo>
                      <a:pt x="1946176" y="736872"/>
                    </a:lnTo>
                    <a:cubicBezTo>
                      <a:pt x="1961610" y="769174"/>
                      <a:pt x="1975191" y="802531"/>
                      <a:pt x="1986783" y="836807"/>
                    </a:cubicBezTo>
                    <a:lnTo>
                      <a:pt x="1995410" y="871308"/>
                    </a:lnTo>
                    <a:lnTo>
                      <a:pt x="2255226" y="953860"/>
                    </a:lnTo>
                    <a:lnTo>
                      <a:pt x="2255227" y="1301118"/>
                    </a:lnTo>
                    <a:lnTo>
                      <a:pt x="1997079" y="1383140"/>
                    </a:lnTo>
                    <a:lnTo>
                      <a:pt x="1993664" y="1397965"/>
                    </a:lnTo>
                    <a:cubicBezTo>
                      <a:pt x="1983723" y="1429946"/>
                      <a:pt x="1972062" y="1461169"/>
                      <a:pt x="1958790" y="1491526"/>
                    </a:cubicBezTo>
                    <a:lnTo>
                      <a:pt x="1923390" y="1561751"/>
                    </a:lnTo>
                    <a:lnTo>
                      <a:pt x="2048562" y="1803319"/>
                    </a:lnTo>
                    <a:lnTo>
                      <a:pt x="1803149" y="2048732"/>
                    </a:lnTo>
                    <a:lnTo>
                      <a:pt x="1562724" y="1924152"/>
                    </a:lnTo>
                    <a:lnTo>
                      <a:pt x="1480303" y="1964495"/>
                    </a:lnTo>
                    <a:lnTo>
                      <a:pt x="1384081" y="1994378"/>
                    </a:lnTo>
                    <a:lnTo>
                      <a:pt x="1300896" y="2256478"/>
                    </a:lnTo>
                    <a:lnTo>
                      <a:pt x="953830" y="2256478"/>
                    </a:lnTo>
                    <a:lnTo>
                      <a:pt x="870700" y="1994550"/>
                    </a:lnTo>
                    <a:lnTo>
                      <a:pt x="773924" y="1964495"/>
                    </a:lnTo>
                    <a:lnTo>
                      <a:pt x="691589" y="1924195"/>
                    </a:lnTo>
                    <a:lnTo>
                      <a:pt x="453149" y="2047650"/>
                    </a:lnTo>
                    <a:lnTo>
                      <a:pt x="207600" y="1802101"/>
                    </a:lnTo>
                    <a:lnTo>
                      <a:pt x="331431" y="1562932"/>
                    </a:lnTo>
                    <a:lnTo>
                      <a:pt x="295435" y="1491526"/>
                    </a:lnTo>
                    <a:cubicBezTo>
                      <a:pt x="282163" y="1461169"/>
                      <a:pt x="270503" y="1429946"/>
                      <a:pt x="260562" y="1397965"/>
                    </a:cubicBezTo>
                    <a:lnTo>
                      <a:pt x="257069" y="1382797"/>
                    </a:lnTo>
                    <a:lnTo>
                      <a:pt x="0" y="1301118"/>
                    </a:lnTo>
                    <a:lnTo>
                      <a:pt x="0" y="953860"/>
                    </a:lnTo>
                    <a:lnTo>
                      <a:pt x="257318" y="872102"/>
                    </a:lnTo>
                    <a:lnTo>
                      <a:pt x="260562" y="858014"/>
                    </a:lnTo>
                    <a:cubicBezTo>
                      <a:pt x="270503" y="826033"/>
                      <a:pt x="282164" y="794810"/>
                      <a:pt x="295436" y="764453"/>
                    </a:cubicBezTo>
                    <a:lnTo>
                      <a:pt x="331652" y="692609"/>
                    </a:lnTo>
                    <a:lnTo>
                      <a:pt x="207579" y="453162"/>
                    </a:lnTo>
                    <a:lnTo>
                      <a:pt x="452992" y="207749"/>
                    </a:lnTo>
                    <a:lnTo>
                      <a:pt x="691989" y="331589"/>
                    </a:lnTo>
                    <a:lnTo>
                      <a:pt x="773923" y="291484"/>
                    </a:lnTo>
                    <a:lnTo>
                      <a:pt x="870875" y="261374"/>
                    </a:lnTo>
                    <a:lnTo>
                      <a:pt x="95383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Text Box 70"/>
              <p:cNvSpPr txBox="1">
                <a:spLocks noChangeArrowheads="1"/>
              </p:cNvSpPr>
              <p:nvPr/>
            </p:nvSpPr>
            <p:spPr bwMode="auto">
              <a:xfrm>
                <a:off x="6478587" y="1974731"/>
                <a:ext cx="1171575" cy="642801"/>
              </a:xfrm>
              <a:prstGeom prst="rect">
                <a:avLst/>
              </a:prstGeom>
              <a:noFill/>
              <a:ln>
                <a:noFill/>
              </a:ln>
              <a:effectLst/>
            </p:spPr>
            <p:txBody>
              <a:bodyPr>
                <a:spAutoFit/>
              </a:bodyPr>
              <a:lstStyle/>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数据质量</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eaLnBrk="1" hangingPunct="1">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管理办法</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8" name="文本占位符 4"/>
          <p:cNvSpPr txBox="1"/>
          <p:nvPr/>
        </p:nvSpPr>
        <p:spPr>
          <a:xfrm>
            <a:off x="584994" y="1072016"/>
            <a:ext cx="11022012" cy="132375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lang="zh-CN" altLang="en-US" sz="1800" b="0" i="0" kern="1200" smtClean="0">
                <a:solidFill>
                  <a:schemeClr val="tx1"/>
                </a:solidFill>
                <a:effectLst/>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l"/>
            </a:pPr>
            <a:r>
              <a:rPr kumimoji="1" lang="zh-CN" altLang="en-US" dirty="0"/>
              <a:t>结合企业的现状，为数据治理的开展提供有据可依的管理办法、规定数据治理的业务流程、数据治理的认责体系、人员角色和岗位职责、数据治理的支持环境和颁布数据治理的规章制度政策等。</a:t>
            </a:r>
            <a:endParaRPr kumimoji="1" lang="en-US" altLang="zh-CN" dirty="0"/>
          </a:p>
          <a:p>
            <a:pPr marL="285750" indent="-285750">
              <a:buFont typeface="Wingdings" panose="05000000000000000000" pitchFamily="2" charset="2"/>
              <a:buChar char="l"/>
            </a:pPr>
            <a:r>
              <a:rPr kumimoji="1" lang="zh-CN" altLang="en-US" dirty="0"/>
              <a:t>规定了工具产品的使用方法与产品使用流程。</a:t>
            </a:r>
            <a:endParaRPr kumimoji="1" lang="zh-CN" altLang="en-US"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书同文、车同轨：数据标准</a:t>
            </a:r>
            <a:endParaRPr lang="zh-CN" altLang="en-US" dirty="0"/>
          </a:p>
        </p:txBody>
      </p:sp>
      <p:sp>
        <p:nvSpPr>
          <p:cNvPr id="44" name="文本占位符 4"/>
          <p:cNvSpPr>
            <a:spLocks noGrp="1"/>
          </p:cNvSpPr>
          <p:nvPr>
            <p:ph type="body" sz="quarter" idx="16"/>
          </p:nvPr>
        </p:nvSpPr>
        <p:spPr>
          <a:xfrm>
            <a:off x="584994" y="1072016"/>
            <a:ext cx="11022012" cy="458230"/>
          </a:xfrm>
        </p:spPr>
        <p:txBody>
          <a:bodyPr/>
          <a:lstStyle/>
          <a:p>
            <a:r>
              <a:rPr kumimoji="1" lang="zh-CN" altLang="en-US" dirty="0"/>
              <a:t>数据标准提供了一整套规范，目的是为了业务人员、技术人员在提到一个词的时候有规范的含义。</a:t>
            </a:r>
            <a:endParaRPr kumimoji="1" lang="zh-CN" altLang="en-US" dirty="0"/>
          </a:p>
        </p:txBody>
      </p:sp>
      <p:grpSp>
        <p:nvGrpSpPr>
          <p:cNvPr id="16" name="组合 15"/>
          <p:cNvGrpSpPr/>
          <p:nvPr/>
        </p:nvGrpSpPr>
        <p:grpSpPr>
          <a:xfrm>
            <a:off x="431076" y="2065820"/>
            <a:ext cx="4157944" cy="3670805"/>
            <a:chOff x="589661" y="2066828"/>
            <a:chExt cx="4157944" cy="3670805"/>
          </a:xfrm>
        </p:grpSpPr>
        <p:sp>
          <p:nvSpPr>
            <p:cNvPr id="46" name="文本占位符 5"/>
            <p:cNvSpPr txBox="1"/>
            <p:nvPr/>
          </p:nvSpPr>
          <p:spPr>
            <a:xfrm>
              <a:off x="589661" y="2066828"/>
              <a:ext cx="4157944" cy="367080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zh-CN" altLang="en-US" sz="1800" b="0" i="0" kern="1200" smtClean="0">
                  <a:solidFill>
                    <a:schemeClr val="bg2">
                      <a:lumMod val="25000"/>
                    </a:schemeClr>
                  </a:solidFill>
                  <a:effectLst/>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rgbClr val="AF2727"/>
                  </a:solidFill>
                  <a:uFill>
                    <a:solidFill>
                      <a:srgbClr val="AF2727"/>
                    </a:solidFill>
                  </a:uFill>
                </a:rPr>
                <a:t>要适应业务和技术的发展要求，优先解决普遍的、急需的问题：</a:t>
              </a:r>
              <a:endParaRPr lang="en-US" altLang="zh-CN" sz="1600" b="1"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开发数据标准，以业务数据为出发点。经过详细的数据调研、访谈、涉及、评审等严格的标准定义流程。</a:t>
              </a:r>
              <a:endParaRPr lang="zh-CN" altLang="en-US" sz="1600"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遵循“循序渐进、不断完善”的原则。</a:t>
              </a:r>
              <a:endParaRPr lang="en-US" altLang="zh-CN" sz="1600"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可落地的数据标准产品。支撑完整的数据标准创建过程、确保每一个数据标准对应企业的数据需求，做到数据标准有理有据。也可作为数据质量的发现问题的依据。数据标准绝不孤立存在。</a:t>
              </a:r>
              <a:endParaRPr lang="zh-CN" altLang="en-US" sz="1600" dirty="0">
                <a:uFill>
                  <a:solidFill>
                    <a:srgbClr val="AF2727"/>
                  </a:solidFill>
                </a:uFill>
              </a:endParaRPr>
            </a:p>
          </p:txBody>
        </p:sp>
        <p:cxnSp>
          <p:nvCxnSpPr>
            <p:cNvPr id="45" name="直接连接符 7"/>
            <p:cNvCxnSpPr/>
            <p:nvPr/>
          </p:nvCxnSpPr>
          <p:spPr>
            <a:xfrm>
              <a:off x="698590" y="2698966"/>
              <a:ext cx="3986184" cy="0"/>
            </a:xfrm>
            <a:prstGeom prst="line">
              <a:avLst/>
            </a:prstGeom>
            <a:ln w="25400">
              <a:solidFill>
                <a:srgbClr val="AF2727"/>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856534" y="2487962"/>
            <a:ext cx="7210193" cy="2877142"/>
            <a:chOff x="4737134" y="2045770"/>
            <a:chExt cx="7210193" cy="2877142"/>
          </a:xfrm>
        </p:grpSpPr>
        <p:cxnSp>
          <p:nvCxnSpPr>
            <p:cNvPr id="14" name="直线连接符 13"/>
            <p:cNvCxnSpPr/>
            <p:nvPr/>
          </p:nvCxnSpPr>
          <p:spPr>
            <a:xfrm>
              <a:off x="5278083" y="2758524"/>
              <a:ext cx="5893504" cy="25115"/>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94" name="组合 93"/>
            <p:cNvGrpSpPr/>
            <p:nvPr/>
          </p:nvGrpSpPr>
          <p:grpSpPr>
            <a:xfrm>
              <a:off x="4737134" y="2045770"/>
              <a:ext cx="7210193" cy="2877142"/>
              <a:chOff x="1907809" y="2213362"/>
              <a:chExt cx="7210193" cy="2877142"/>
            </a:xfrm>
          </p:grpSpPr>
          <p:grpSp>
            <p:nvGrpSpPr>
              <p:cNvPr id="95" name="Group 10"/>
              <p:cNvGrpSpPr/>
              <p:nvPr/>
            </p:nvGrpSpPr>
            <p:grpSpPr>
              <a:xfrm>
                <a:off x="1907809" y="2213362"/>
                <a:ext cx="7210193" cy="465362"/>
                <a:chOff x="-878317" y="1598451"/>
                <a:chExt cx="9199357" cy="611349"/>
              </a:xfrm>
              <a:gradFill flip="none" rotWithShape="1">
                <a:gsLst>
                  <a:gs pos="0">
                    <a:srgbClr val="000000"/>
                  </a:gs>
                  <a:gs pos="67000">
                    <a:srgbClr val="FFC000">
                      <a:shade val="67500"/>
                      <a:satMod val="115000"/>
                    </a:srgbClr>
                  </a:gs>
                  <a:gs pos="100000">
                    <a:srgbClr val="FFC000">
                      <a:shade val="100000"/>
                      <a:satMod val="115000"/>
                    </a:srgbClr>
                  </a:gs>
                </a:gsLst>
                <a:lin ang="10800000" scaled="1"/>
                <a:tileRect/>
              </a:gradFill>
            </p:grpSpPr>
            <p:sp>
              <p:nvSpPr>
                <p:cNvPr id="128" name="Pentagon 5"/>
                <p:cNvSpPr/>
                <p:nvPr/>
              </p:nvSpPr>
              <p:spPr>
                <a:xfrm>
                  <a:off x="-878317" y="1600200"/>
                  <a:ext cx="1676400" cy="609600"/>
                </a:xfrm>
                <a:prstGeom prst="homePlate">
                  <a:avLst/>
                </a:prstGeom>
                <a:solidFill>
                  <a:srgbClr val="EFCED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Chevron 6"/>
                <p:cNvSpPr/>
                <p:nvPr/>
              </p:nvSpPr>
              <p:spPr>
                <a:xfrm>
                  <a:off x="2133600" y="1600200"/>
                  <a:ext cx="1676400" cy="609600"/>
                </a:xfrm>
                <a:prstGeom prst="chevron">
                  <a:avLst/>
                </a:prstGeom>
                <a:solidFill>
                  <a:srgbClr val="DF9D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0" name="Chevron 7"/>
                <p:cNvSpPr/>
                <p:nvPr/>
              </p:nvSpPr>
              <p:spPr>
                <a:xfrm>
                  <a:off x="3642360" y="1600200"/>
                  <a:ext cx="1676400" cy="609600"/>
                </a:xfrm>
                <a:prstGeom prst="chevron">
                  <a:avLst/>
                </a:prstGeom>
                <a:solidFill>
                  <a:srgbClr val="CE6D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1" name="Chevron 8"/>
                <p:cNvSpPr/>
                <p:nvPr/>
              </p:nvSpPr>
              <p:spPr>
                <a:xfrm>
                  <a:off x="5128260" y="1600200"/>
                  <a:ext cx="1676400" cy="609600"/>
                </a:xfrm>
                <a:prstGeom prst="chevron">
                  <a:avLst/>
                </a:prstGeom>
                <a:solidFill>
                  <a:srgbClr val="BE3C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2" name="Chevron 9"/>
                <p:cNvSpPr/>
                <p:nvPr/>
              </p:nvSpPr>
              <p:spPr>
                <a:xfrm>
                  <a:off x="6644640" y="1600200"/>
                  <a:ext cx="1676400" cy="609600"/>
                </a:xfrm>
                <a:prstGeom prst="chevron">
                  <a:avLst/>
                </a:prstGeom>
                <a:solidFill>
                  <a:srgbClr val="AE0B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Chevron 6"/>
                <p:cNvSpPr/>
                <p:nvPr/>
              </p:nvSpPr>
              <p:spPr>
                <a:xfrm>
                  <a:off x="637025" y="1598451"/>
                  <a:ext cx="1676399" cy="609600"/>
                </a:xfrm>
                <a:prstGeom prst="chevron">
                  <a:avLst/>
                </a:prstGeom>
                <a:solidFill>
                  <a:srgbClr val="DF9D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96" name="Rectangle 11"/>
              <p:cNvSpPr/>
              <p:nvPr/>
            </p:nvSpPr>
            <p:spPr>
              <a:xfrm>
                <a:off x="1907809" y="3199521"/>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Rectangle 12"/>
              <p:cNvSpPr/>
              <p:nvPr/>
            </p:nvSpPr>
            <p:spPr>
              <a:xfrm>
                <a:off x="4263077" y="3199521"/>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13"/>
              <p:cNvSpPr/>
              <p:nvPr/>
            </p:nvSpPr>
            <p:spPr>
              <a:xfrm>
                <a:off x="5446357" y="3199521"/>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Rectangle 14"/>
              <p:cNvSpPr/>
              <p:nvPr/>
            </p:nvSpPr>
            <p:spPr>
              <a:xfrm>
                <a:off x="6618035" y="3199521"/>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Rectangle 15"/>
              <p:cNvSpPr/>
              <p:nvPr/>
            </p:nvSpPr>
            <p:spPr>
              <a:xfrm>
                <a:off x="7801314" y="3199521"/>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6"/>
              <p:cNvSpPr/>
              <p:nvPr/>
            </p:nvSpPr>
            <p:spPr>
              <a:xfrm>
                <a:off x="1921666" y="2326365"/>
                <a:ext cx="1016828"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cs typeface="Arial" panose="020B0604020202020204" pitchFamily="34" charset="0"/>
                  </a:rPr>
                  <a:t>目标规划</a:t>
                </a:r>
                <a:endParaRPr kumimoji="0" lang="en-US" sz="1200" b="1" i="0" u="none" strike="noStrike" kern="0" cap="none" spc="0" normalizeH="0" baseline="0" noProof="0" dirty="0">
                  <a:ln>
                    <a:noFill/>
                  </a:ln>
                  <a:effectLst/>
                  <a:uLnTx/>
                  <a:uFillTx/>
                  <a:cs typeface="Arial" panose="020B0604020202020204" pitchFamily="34" charset="0"/>
                </a:endParaRPr>
              </a:p>
            </p:txBody>
          </p:sp>
          <p:sp>
            <p:nvSpPr>
              <p:cNvPr id="102" name="Rectangle 22"/>
              <p:cNvSpPr/>
              <p:nvPr/>
            </p:nvSpPr>
            <p:spPr>
              <a:xfrm>
                <a:off x="1979257" y="3368251"/>
                <a:ext cx="986066" cy="1403141"/>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公司业务策略</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信息规划蓝图</a:t>
                </a:r>
                <a:endParaRPr lang="en-US" altLang="zh-CN" sz="1200" kern="0" dirty="0">
                  <a:solidFill>
                    <a:srgbClr val="4D4D4D"/>
                  </a:solidFill>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项目目标定位</a:t>
                </a:r>
                <a:endParaRPr kumimoji="0" lang="en-US" sz="1200" b="0" i="0" u="none" strike="noStrike" kern="0" cap="none" spc="0" normalizeH="0" baseline="0" noProof="0" dirty="0">
                  <a:ln>
                    <a:noFill/>
                  </a:ln>
                  <a:solidFill>
                    <a:srgbClr val="4D4D4D"/>
                  </a:solidFill>
                  <a:effectLst/>
                  <a:uLnTx/>
                  <a:uFillTx/>
                </a:endParaRPr>
              </a:p>
            </p:txBody>
          </p:sp>
          <p:sp>
            <p:nvSpPr>
              <p:cNvPr id="107" name="Rectangle 16"/>
              <p:cNvSpPr/>
              <p:nvPr/>
            </p:nvSpPr>
            <p:spPr>
              <a:xfrm>
                <a:off x="4580513" y="2326365"/>
                <a:ext cx="81205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cs typeface="Arial" panose="020B0604020202020204" pitchFamily="34" charset="0"/>
                  </a:rPr>
                  <a:t>标准设计</a:t>
                </a:r>
                <a:endParaRPr kumimoji="0" lang="en-US" sz="1200" b="1" i="0" u="none" strike="noStrike" kern="0" cap="none" spc="0" normalizeH="0" baseline="0" noProof="0" dirty="0">
                  <a:ln>
                    <a:noFill/>
                  </a:ln>
                  <a:effectLst/>
                  <a:uLnTx/>
                  <a:uFillTx/>
                  <a:cs typeface="Arial" panose="020B0604020202020204" pitchFamily="34" charset="0"/>
                </a:endParaRPr>
              </a:p>
            </p:txBody>
          </p:sp>
          <p:sp>
            <p:nvSpPr>
              <p:cNvPr id="108" name="Rectangle 16"/>
              <p:cNvSpPr/>
              <p:nvPr/>
            </p:nvSpPr>
            <p:spPr>
              <a:xfrm>
                <a:off x="5701916" y="2215728"/>
                <a:ext cx="81205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cs typeface="Arial" panose="020B0604020202020204" pitchFamily="34" charset="0"/>
                  </a:rPr>
                  <a:t>标准审议和发布</a:t>
                </a:r>
                <a:endParaRPr kumimoji="0" lang="en-US" sz="12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09" name="Rectangle 16"/>
              <p:cNvSpPr/>
              <p:nvPr/>
            </p:nvSpPr>
            <p:spPr>
              <a:xfrm>
                <a:off x="6881454" y="2326365"/>
                <a:ext cx="81205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cs typeface="Arial" panose="020B0604020202020204" pitchFamily="34" charset="0"/>
                  </a:rPr>
                  <a:t>标准执行</a:t>
                </a:r>
                <a:endParaRPr kumimoji="0" lang="en-US" sz="12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10" name="Rectangle 16"/>
              <p:cNvSpPr/>
              <p:nvPr/>
            </p:nvSpPr>
            <p:spPr>
              <a:xfrm>
                <a:off x="8092530" y="2326365"/>
                <a:ext cx="81205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cs typeface="Arial" panose="020B0604020202020204" pitchFamily="34" charset="0"/>
                  </a:rPr>
                  <a:t>标准维护</a:t>
                </a:r>
                <a:endParaRPr kumimoji="0" lang="en-US" sz="12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60" name="Rectangle 12"/>
              <p:cNvSpPr/>
              <p:nvPr/>
            </p:nvSpPr>
            <p:spPr>
              <a:xfrm>
                <a:off x="3090105" y="3198190"/>
                <a:ext cx="1090473" cy="1890983"/>
              </a:xfrm>
              <a:prstGeom prst="rect">
                <a:avLst/>
              </a:prstGeom>
              <a:solidFill>
                <a:srgbClr val="E7E6E6"/>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16"/>
              <p:cNvSpPr/>
              <p:nvPr/>
            </p:nvSpPr>
            <p:spPr>
              <a:xfrm>
                <a:off x="3407541" y="2325034"/>
                <a:ext cx="81205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cs typeface="Arial" panose="020B0604020202020204" pitchFamily="34" charset="0"/>
                  </a:rPr>
                  <a:t>现状调研</a:t>
                </a:r>
                <a:endParaRPr kumimoji="0" lang="en-US" sz="1200" b="1" i="0" u="none" strike="noStrike" kern="0" cap="none" spc="0" normalizeH="0" baseline="0" noProof="0" dirty="0">
                  <a:ln>
                    <a:noFill/>
                  </a:ln>
                  <a:effectLst/>
                  <a:uLnTx/>
                  <a:uFillTx/>
                  <a:cs typeface="Arial" panose="020B0604020202020204" pitchFamily="34" charset="0"/>
                </a:endParaRPr>
              </a:p>
            </p:txBody>
          </p:sp>
          <p:sp>
            <p:nvSpPr>
              <p:cNvPr id="65" name="Rectangle 22"/>
              <p:cNvSpPr/>
              <p:nvPr/>
            </p:nvSpPr>
            <p:spPr>
              <a:xfrm>
                <a:off x="3137646" y="3368251"/>
                <a:ext cx="986066" cy="1403141"/>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现有定义搜集</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为题梳理</a:t>
                </a:r>
                <a:endParaRPr lang="en-US" altLang="zh-CN" sz="1200" kern="0" dirty="0">
                  <a:solidFill>
                    <a:srgbClr val="4D4D4D"/>
                  </a:solidFill>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现状分析</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参考文档收集</a:t>
                </a:r>
                <a:endParaRPr kumimoji="0" lang="en-US" sz="1200" b="0" i="0" u="none" strike="noStrike" kern="0" cap="none" spc="0" normalizeH="0" baseline="0" noProof="0" dirty="0">
                  <a:ln>
                    <a:noFill/>
                  </a:ln>
                  <a:solidFill>
                    <a:srgbClr val="4D4D4D"/>
                  </a:solidFill>
                  <a:effectLst/>
                  <a:uLnTx/>
                  <a:uFillTx/>
                </a:endParaRPr>
              </a:p>
            </p:txBody>
          </p:sp>
          <p:sp>
            <p:nvSpPr>
              <p:cNvPr id="66" name="Rectangle 22"/>
              <p:cNvSpPr/>
              <p:nvPr/>
            </p:nvSpPr>
            <p:spPr>
              <a:xfrm>
                <a:off x="4315280" y="3368251"/>
                <a:ext cx="986066" cy="1403141"/>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标准定义</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标准分析</a:t>
                </a:r>
                <a:endParaRPr lang="en-US" altLang="zh-CN" sz="1200" kern="0" dirty="0">
                  <a:solidFill>
                    <a:srgbClr val="4D4D4D"/>
                  </a:solidFill>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标准数据项</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标准值</a:t>
                </a:r>
                <a:endParaRPr lang="en-US" altLang="zh-CN" sz="1200" kern="0" dirty="0">
                  <a:solidFill>
                    <a:srgbClr val="4D4D4D"/>
                  </a:solidFill>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标准口径</a:t>
                </a:r>
                <a:endParaRPr kumimoji="0" lang="en-US" sz="1200" b="0" i="0" u="none" strike="noStrike" kern="0" cap="none" spc="0" normalizeH="0" baseline="0" noProof="0" dirty="0">
                  <a:ln>
                    <a:noFill/>
                  </a:ln>
                  <a:solidFill>
                    <a:srgbClr val="4D4D4D"/>
                  </a:solidFill>
                  <a:effectLst/>
                  <a:uLnTx/>
                  <a:uFillTx/>
                </a:endParaRPr>
              </a:p>
            </p:txBody>
          </p:sp>
          <p:sp>
            <p:nvSpPr>
              <p:cNvPr id="67" name="Rectangle 22"/>
              <p:cNvSpPr/>
              <p:nvPr/>
            </p:nvSpPr>
            <p:spPr>
              <a:xfrm>
                <a:off x="5497913" y="3368251"/>
                <a:ext cx="986066" cy="516745"/>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审议流程</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发布工具</a:t>
                </a:r>
                <a:endParaRPr kumimoji="0" lang="en-US" sz="1200" b="0" i="0" u="none" strike="noStrike" kern="0" cap="none" spc="0" normalizeH="0" baseline="0" noProof="0" dirty="0">
                  <a:ln>
                    <a:noFill/>
                  </a:ln>
                  <a:solidFill>
                    <a:srgbClr val="4D4D4D"/>
                  </a:solidFill>
                  <a:effectLst/>
                  <a:uLnTx/>
                  <a:uFillTx/>
                </a:endParaRPr>
              </a:p>
            </p:txBody>
          </p:sp>
          <p:sp>
            <p:nvSpPr>
              <p:cNvPr id="68" name="Rectangle 22"/>
              <p:cNvSpPr/>
              <p:nvPr/>
            </p:nvSpPr>
            <p:spPr>
              <a:xfrm>
                <a:off x="6670238" y="3368251"/>
                <a:ext cx="986066" cy="738344"/>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数据映射</a:t>
                </a:r>
                <a:endParaRPr kumimoji="0" lang="en-US" altLang="zh-CN" sz="1200" b="0" i="0" u="none" strike="noStrike" kern="0" cap="none" spc="0" normalizeH="0" baseline="0" noProof="0" dirty="0">
                  <a:ln>
                    <a:noFill/>
                  </a:ln>
                  <a:solidFill>
                    <a:srgbClr val="4D4D4D"/>
                  </a:solidFill>
                  <a:effectLst/>
                  <a:uLnTx/>
                  <a:uFillTx/>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1200" kern="0" dirty="0">
                    <a:solidFill>
                      <a:srgbClr val="4D4D4D"/>
                    </a:solidFill>
                  </a:rPr>
                  <a:t>规则映射</a:t>
                </a:r>
                <a:endParaRPr lang="en-US" altLang="zh-CN" sz="1200" kern="0" dirty="0">
                  <a:solidFill>
                    <a:srgbClr val="4D4D4D"/>
                  </a:solidFill>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执行建议</a:t>
                </a:r>
                <a:endParaRPr kumimoji="0" lang="en-US" sz="1200" b="0" i="0" u="none" strike="noStrike" kern="0" cap="none" spc="0" normalizeH="0" baseline="0" noProof="0" dirty="0">
                  <a:ln>
                    <a:noFill/>
                  </a:ln>
                  <a:solidFill>
                    <a:srgbClr val="4D4D4D"/>
                  </a:solidFill>
                  <a:effectLst/>
                  <a:uLnTx/>
                  <a:uFillTx/>
                </a:endParaRPr>
              </a:p>
            </p:txBody>
          </p:sp>
          <p:sp>
            <p:nvSpPr>
              <p:cNvPr id="69" name="Rectangle 22"/>
              <p:cNvSpPr/>
              <p:nvPr/>
            </p:nvSpPr>
            <p:spPr>
              <a:xfrm>
                <a:off x="7853517" y="3368251"/>
                <a:ext cx="986066" cy="516745"/>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srgbClr val="4D4D4D"/>
                    </a:solidFill>
                    <a:effectLst/>
                    <a:uLnTx/>
                    <a:uFillTx/>
                  </a:rPr>
                  <a:t>标准管理制度</a:t>
                </a:r>
                <a:endParaRPr kumimoji="0" lang="en-US" sz="1200" b="0" i="0" u="none" strike="noStrike" kern="0" cap="none" spc="0" normalizeH="0" baseline="0" noProof="0" dirty="0">
                  <a:ln>
                    <a:noFill/>
                  </a:ln>
                  <a:solidFill>
                    <a:srgbClr val="4D4D4D"/>
                  </a:solidFill>
                  <a:effectLst/>
                  <a:uLnTx/>
                  <a:uFillTx/>
                </a:endParaRPr>
              </a:p>
            </p:txBody>
          </p:sp>
          <p:sp>
            <p:nvSpPr>
              <p:cNvPr id="115" name="Rectangle 11"/>
              <p:cNvSpPr/>
              <p:nvPr/>
            </p:nvSpPr>
            <p:spPr>
              <a:xfrm>
                <a:off x="4847330" y="2753539"/>
                <a:ext cx="1090473" cy="345155"/>
              </a:xfrm>
              <a:prstGeom prst="rect">
                <a:avLst/>
              </a:prstGeom>
              <a:solidFill>
                <a:sysClr val="windowText" lastClr="000000">
                  <a:lumMod val="50000"/>
                  <a:lumOff val="50000"/>
                </a:sys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mn-ea"/>
                    <a:cs typeface="+mn-cs"/>
                  </a:rPr>
                  <a:t>实施管理</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直线连接符 11"/>
            <p:cNvCxnSpPr>
              <a:stCxn id="128" idx="2"/>
              <a:endCxn id="96" idx="0"/>
            </p:cNvCxnSpPr>
            <p:nvPr/>
          </p:nvCxnSpPr>
          <p:spPr>
            <a:xfrm>
              <a:off x="5278083" y="2511132"/>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直线连接符 71"/>
            <p:cNvCxnSpPr/>
            <p:nvPr/>
          </p:nvCxnSpPr>
          <p:spPr>
            <a:xfrm>
              <a:off x="6490427" y="2504528"/>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3" name="直线连接符 72"/>
            <p:cNvCxnSpPr/>
            <p:nvPr/>
          </p:nvCxnSpPr>
          <p:spPr>
            <a:xfrm>
              <a:off x="7610007" y="2511176"/>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4" name="直线连接符 73"/>
            <p:cNvCxnSpPr/>
            <p:nvPr/>
          </p:nvCxnSpPr>
          <p:spPr>
            <a:xfrm>
              <a:off x="8834259" y="2523241"/>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5" name="直线连接符 74"/>
            <p:cNvCxnSpPr/>
            <p:nvPr/>
          </p:nvCxnSpPr>
          <p:spPr>
            <a:xfrm>
              <a:off x="10005087" y="2523241"/>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6" name="直线连接符 75"/>
            <p:cNvCxnSpPr/>
            <p:nvPr/>
          </p:nvCxnSpPr>
          <p:spPr>
            <a:xfrm>
              <a:off x="11171587" y="2516462"/>
              <a:ext cx="4288" cy="520797"/>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业务与</a:t>
            </a:r>
            <a:r>
              <a:rPr kumimoji="1" lang="en-US" altLang="zh-CN" dirty="0"/>
              <a:t>IT</a:t>
            </a:r>
            <a:r>
              <a:rPr kumimoji="1" lang="zh-CN" altLang="en-US" dirty="0"/>
              <a:t>的桥梁：元数据</a:t>
            </a:r>
            <a:endParaRPr kumimoji="1" lang="zh-CN" altLang="en-US" dirty="0"/>
          </a:p>
        </p:txBody>
      </p:sp>
      <p:sp>
        <p:nvSpPr>
          <p:cNvPr id="5" name="文本占位符 4"/>
          <p:cNvSpPr>
            <a:spLocks noGrp="1"/>
          </p:cNvSpPr>
          <p:nvPr>
            <p:ph type="body" sz="quarter" idx="16"/>
          </p:nvPr>
        </p:nvSpPr>
        <p:spPr>
          <a:xfrm>
            <a:off x="588963" y="1089386"/>
            <a:ext cx="11022012" cy="1106047"/>
          </a:xfrm>
        </p:spPr>
        <p:txBody>
          <a:bodyPr/>
          <a:lstStyle/>
          <a:p>
            <a:r>
              <a:rPr kumimoji="1" lang="zh-CN" altLang="en-US" sz="1600" b="1" dirty="0"/>
              <a:t>元数据管理能够增强数据理解，可以架起企业内业务与</a:t>
            </a:r>
            <a:r>
              <a:rPr kumimoji="1" lang="en-US" altLang="zh-CN" sz="1600" b="1" dirty="0"/>
              <a:t>IT</a:t>
            </a:r>
            <a:r>
              <a:rPr kumimoji="1" lang="zh-CN" altLang="en-US" sz="1600" b="1" dirty="0"/>
              <a:t>部门之间的一座桥梁。</a:t>
            </a:r>
            <a:endParaRPr kumimoji="1" lang="en-US" altLang="zh-CN" sz="1600" b="1" dirty="0"/>
          </a:p>
          <a:p>
            <a:pPr marL="285750" indent="-285750">
              <a:buFont typeface="Wingdings" panose="05000000000000000000" pitchFamily="2" charset="2"/>
              <a:buChar char="l"/>
            </a:pPr>
            <a:r>
              <a:rPr kumimoji="1" lang="zh-CN" altLang="en-US" sz="1600" dirty="0"/>
              <a:t>无论是企业的业务部门还是</a:t>
            </a:r>
            <a:r>
              <a:rPr kumimoji="1" lang="en-US" altLang="zh-CN" sz="1600" dirty="0"/>
              <a:t>IT</a:t>
            </a:r>
            <a:r>
              <a:rPr kumimoji="1" lang="zh-CN" altLang="en-US" sz="1600" dirty="0"/>
              <a:t>部门，很少能完整地拿出一套企业各项数据的业务含义、口径、技术标准、分布情况等的说明，使用元数据管理可以自动化地获取整个企业的数据业务含义，帮助理解数据，增加分析的敏捷性。</a:t>
            </a:r>
            <a:endParaRPr kumimoji="1" lang="en-US" altLang="zh-CN" sz="1600" dirty="0"/>
          </a:p>
          <a:p>
            <a:pPr marL="285750" indent="-285750">
              <a:buFont typeface="Wingdings" panose="05000000000000000000" pitchFamily="2" charset="2"/>
              <a:buChar char="l"/>
            </a:pPr>
            <a:r>
              <a:rPr kumimoji="1" lang="zh-CN" altLang="en-US" sz="1600" dirty="0"/>
              <a:t>使用元数据产品能够方便内部管理、审计或外部监管的需求追溯业务指标、报表的数据来源和加工过程，追还数据的来源。</a:t>
            </a:r>
            <a:endParaRPr kumimoji="1" lang="en-US" altLang="zh-CN" sz="1600" dirty="0"/>
          </a:p>
          <a:p>
            <a:pPr marL="285750" indent="-285750">
              <a:buFont typeface="Wingdings" panose="05000000000000000000" pitchFamily="2" charset="2"/>
              <a:buChar char="l"/>
            </a:pPr>
            <a:r>
              <a:rPr kumimoji="1" lang="zh-CN" altLang="en-US" sz="1600" dirty="0"/>
              <a:t>元数据管理还可以针对企业内部、外部的数据需求，快速建立业务与技术之间的衔接，为企业管理提供重要的保障。</a:t>
            </a:r>
            <a:endParaRPr kumimoji="1" lang="en-US" altLang="zh-CN" sz="1600" dirty="0"/>
          </a:p>
          <a:p>
            <a:r>
              <a:rPr kumimoji="1" lang="zh-CN" altLang="en-US" sz="1600" dirty="0">
                <a:solidFill>
                  <a:srgbClr val="C00000"/>
                </a:solidFill>
              </a:rPr>
              <a:t>元数据管理提高了信息的透明度、有效性、可访问性、一致性及可用性。它有助于依靠节约成本、提高资产价值、利益相关者满意度和卓越运营来调整</a:t>
            </a:r>
            <a:r>
              <a:rPr kumimoji="1" lang="en-US" altLang="zh-CN" sz="1600" dirty="0">
                <a:solidFill>
                  <a:srgbClr val="C00000"/>
                </a:solidFill>
              </a:rPr>
              <a:t>IT</a:t>
            </a:r>
            <a:r>
              <a:rPr kumimoji="1" lang="zh-CN" altLang="en-US" sz="1600" dirty="0">
                <a:solidFill>
                  <a:srgbClr val="C00000"/>
                </a:solidFill>
              </a:rPr>
              <a:t>投资。</a:t>
            </a:r>
            <a:endParaRPr kumimoji="1" lang="en-US" altLang="zh-CN" sz="1600" dirty="0">
              <a:solidFill>
                <a:srgbClr val="C00000"/>
              </a:solidFill>
            </a:endParaRPr>
          </a:p>
        </p:txBody>
      </p:sp>
      <p:grpSp>
        <p:nvGrpSpPr>
          <p:cNvPr id="51" name="组合 50"/>
          <p:cNvGrpSpPr/>
          <p:nvPr/>
        </p:nvGrpSpPr>
        <p:grpSpPr>
          <a:xfrm>
            <a:off x="451091" y="3624947"/>
            <a:ext cx="6106665" cy="2935324"/>
            <a:chOff x="320460" y="3171842"/>
            <a:chExt cx="6106665" cy="2935324"/>
          </a:xfrm>
        </p:grpSpPr>
        <p:pic>
          <p:nvPicPr>
            <p:cNvPr id="8" name="图形 7" descr="条形图"/>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52957" y="5068799"/>
              <a:ext cx="699813" cy="699813"/>
            </a:xfrm>
            <a:prstGeom prst="rect">
              <a:avLst/>
            </a:prstGeom>
          </p:spPr>
        </p:pic>
        <p:pic>
          <p:nvPicPr>
            <p:cNvPr id="10" name="图形 9" descr="层次结构"/>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3549" y="5068799"/>
              <a:ext cx="699813" cy="699813"/>
            </a:xfrm>
            <a:prstGeom prst="rect">
              <a:avLst/>
            </a:prstGeom>
          </p:spPr>
        </p:pic>
        <p:pic>
          <p:nvPicPr>
            <p:cNvPr id="12" name="图形 11" descr="网络"/>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5616" y="5068800"/>
              <a:ext cx="699813" cy="699813"/>
            </a:xfrm>
            <a:prstGeom prst="rect">
              <a:avLst/>
            </a:prstGeom>
          </p:spPr>
        </p:pic>
        <p:pic>
          <p:nvPicPr>
            <p:cNvPr id="14" name="图形 13" descr="电脑"/>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614" y="5068801"/>
              <a:ext cx="699813" cy="699813"/>
            </a:xfrm>
            <a:prstGeom prst="rect">
              <a:avLst/>
            </a:prstGeom>
          </p:spPr>
        </p:pic>
        <p:grpSp>
          <p:nvGrpSpPr>
            <p:cNvPr id="21" name="组合 20"/>
            <p:cNvGrpSpPr/>
            <p:nvPr/>
          </p:nvGrpSpPr>
          <p:grpSpPr>
            <a:xfrm>
              <a:off x="2226451" y="3228366"/>
              <a:ext cx="1411109" cy="835634"/>
              <a:chOff x="4090531" y="2982619"/>
              <a:chExt cx="1852438" cy="1011762"/>
            </a:xfrm>
            <a:solidFill>
              <a:schemeClr val="tx2"/>
            </a:solidFill>
          </p:grpSpPr>
          <p:pic>
            <p:nvPicPr>
              <p:cNvPr id="16" name="图形 15" descr="文档"/>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3206" y="3063203"/>
                <a:ext cx="451673" cy="451673"/>
              </a:xfrm>
              <a:prstGeom prst="rect">
                <a:avLst/>
              </a:prstGeom>
            </p:spPr>
          </p:pic>
          <p:pic>
            <p:nvPicPr>
              <p:cNvPr id="17" name="图形 16" descr="文档"/>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90531" y="3235748"/>
                <a:ext cx="593676" cy="593676"/>
              </a:xfrm>
              <a:prstGeom prst="rect">
                <a:avLst/>
              </a:prstGeom>
            </p:spPr>
          </p:pic>
          <p:pic>
            <p:nvPicPr>
              <p:cNvPr id="18" name="图形 17" descr="文档"/>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91296" y="3479470"/>
                <a:ext cx="451673" cy="451673"/>
              </a:xfrm>
              <a:prstGeom prst="rect">
                <a:avLst/>
              </a:prstGeom>
            </p:spPr>
          </p:pic>
          <p:pic>
            <p:nvPicPr>
              <p:cNvPr id="19" name="图形 18" descr="文档"/>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25133" y="3334218"/>
                <a:ext cx="660163" cy="660163"/>
              </a:xfrm>
              <a:prstGeom prst="rect">
                <a:avLst/>
              </a:prstGeom>
            </p:spPr>
          </p:pic>
          <p:pic>
            <p:nvPicPr>
              <p:cNvPr id="20" name="图形 19" descr="文档"/>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5550" y="2982619"/>
                <a:ext cx="451673" cy="451673"/>
              </a:xfrm>
              <a:prstGeom prst="rect">
                <a:avLst/>
              </a:prstGeom>
            </p:spPr>
          </p:pic>
        </p:grpSp>
        <p:sp>
          <p:nvSpPr>
            <p:cNvPr id="23" name="文本框 22"/>
            <p:cNvSpPr txBox="1"/>
            <p:nvPr/>
          </p:nvSpPr>
          <p:spPr>
            <a:xfrm>
              <a:off x="320460" y="5768612"/>
              <a:ext cx="960120" cy="338554"/>
            </a:xfrm>
            <a:prstGeom prst="rect">
              <a:avLst/>
            </a:prstGeom>
            <a:noFill/>
          </p:spPr>
          <p:txBody>
            <a:bodyPr wrap="square" rtlCol="0">
              <a:spAutoFit/>
            </a:bodyPr>
            <a:lstStyle/>
            <a:p>
              <a:pPr algn="ctr"/>
              <a:r>
                <a:rPr kumimoji="1" lang="zh-CN" altLang="en-US" sz="1600" dirty="0"/>
                <a:t>源系统</a:t>
              </a:r>
              <a:endParaRPr kumimoji="1" lang="zh-CN" altLang="en-US" sz="1600" dirty="0"/>
            </a:p>
          </p:txBody>
        </p:sp>
        <p:sp>
          <p:nvSpPr>
            <p:cNvPr id="24" name="文本框 23"/>
            <p:cNvSpPr txBox="1"/>
            <p:nvPr/>
          </p:nvSpPr>
          <p:spPr>
            <a:xfrm>
              <a:off x="1780931" y="5768612"/>
              <a:ext cx="1169182" cy="338554"/>
            </a:xfrm>
            <a:prstGeom prst="rect">
              <a:avLst/>
            </a:prstGeom>
            <a:noFill/>
          </p:spPr>
          <p:txBody>
            <a:bodyPr wrap="square" rtlCol="0">
              <a:spAutoFit/>
            </a:bodyPr>
            <a:lstStyle/>
            <a:p>
              <a:pPr algn="ctr"/>
              <a:r>
                <a:rPr kumimoji="1" lang="zh-CN" altLang="en-US" sz="1600" dirty="0"/>
                <a:t>数据模型</a:t>
              </a:r>
              <a:endParaRPr kumimoji="1" lang="zh-CN" altLang="en-US" sz="1600" dirty="0"/>
            </a:p>
          </p:txBody>
        </p:sp>
        <p:sp>
          <p:nvSpPr>
            <p:cNvPr id="25" name="文本框 24"/>
            <p:cNvSpPr txBox="1"/>
            <p:nvPr/>
          </p:nvSpPr>
          <p:spPr>
            <a:xfrm>
              <a:off x="3388864" y="5768612"/>
              <a:ext cx="1169182" cy="338554"/>
            </a:xfrm>
            <a:prstGeom prst="rect">
              <a:avLst/>
            </a:prstGeom>
            <a:noFill/>
          </p:spPr>
          <p:txBody>
            <a:bodyPr wrap="square" rtlCol="0">
              <a:spAutoFit/>
            </a:bodyPr>
            <a:lstStyle/>
            <a:p>
              <a:pPr algn="ctr"/>
              <a:r>
                <a:rPr kumimoji="1" lang="zh-CN" altLang="en-US" sz="1600" dirty="0"/>
                <a:t>数据集市</a:t>
              </a:r>
              <a:endParaRPr kumimoji="1" lang="zh-CN" altLang="en-US" sz="1600" dirty="0"/>
            </a:p>
          </p:txBody>
        </p:sp>
        <p:sp>
          <p:nvSpPr>
            <p:cNvPr id="26" name="文本框 25"/>
            <p:cNvSpPr txBox="1"/>
            <p:nvPr/>
          </p:nvSpPr>
          <p:spPr>
            <a:xfrm>
              <a:off x="4792731" y="5768612"/>
              <a:ext cx="1634394" cy="338554"/>
            </a:xfrm>
            <a:prstGeom prst="rect">
              <a:avLst/>
            </a:prstGeom>
            <a:noFill/>
          </p:spPr>
          <p:txBody>
            <a:bodyPr wrap="square" rtlCol="0">
              <a:spAutoFit/>
            </a:bodyPr>
            <a:lstStyle/>
            <a:p>
              <a:pPr algn="ctr"/>
              <a:r>
                <a:rPr kumimoji="1" lang="zh-CN" altLang="en-US" sz="1600" dirty="0"/>
                <a:t>商务智能工具</a:t>
              </a:r>
              <a:endParaRPr kumimoji="1" lang="zh-CN" altLang="en-US" sz="1600" dirty="0"/>
            </a:p>
          </p:txBody>
        </p:sp>
        <p:sp>
          <p:nvSpPr>
            <p:cNvPr id="27" name="右箭头 26"/>
            <p:cNvSpPr/>
            <p:nvPr/>
          </p:nvSpPr>
          <p:spPr>
            <a:xfrm>
              <a:off x="1341791" y="5301037"/>
              <a:ext cx="500351" cy="235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右箭头 27"/>
            <p:cNvSpPr/>
            <p:nvPr/>
          </p:nvSpPr>
          <p:spPr>
            <a:xfrm>
              <a:off x="2893085" y="5301037"/>
              <a:ext cx="500351" cy="235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右箭头 28"/>
            <p:cNvSpPr/>
            <p:nvPr/>
          </p:nvSpPr>
          <p:spPr>
            <a:xfrm>
              <a:off x="4474859" y="5301037"/>
              <a:ext cx="500351" cy="235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箭头连接符 30"/>
            <p:cNvCxnSpPr>
              <a:stCxn id="14" idx="0"/>
            </p:cNvCxnSpPr>
            <p:nvPr/>
          </p:nvCxnSpPr>
          <p:spPr>
            <a:xfrm flipV="1">
              <a:off x="800521" y="3825248"/>
              <a:ext cx="1215095" cy="12435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p:cNvCxnSpPr/>
            <p:nvPr/>
          </p:nvCxnSpPr>
          <p:spPr>
            <a:xfrm flipV="1">
              <a:off x="1591966" y="4175760"/>
              <a:ext cx="634485" cy="8930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p:cNvCxnSpPr/>
            <p:nvPr/>
          </p:nvCxnSpPr>
          <p:spPr>
            <a:xfrm flipV="1">
              <a:off x="2245729" y="4159995"/>
              <a:ext cx="432959" cy="8121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p:cNvCxnSpPr/>
            <p:nvPr/>
          </p:nvCxnSpPr>
          <p:spPr>
            <a:xfrm flipH="1">
              <a:off x="2968668" y="4170283"/>
              <a:ext cx="144990" cy="9994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38"/>
            <p:cNvCxnSpPr/>
            <p:nvPr/>
          </p:nvCxnSpPr>
          <p:spPr>
            <a:xfrm>
              <a:off x="3352124" y="4287836"/>
              <a:ext cx="315085" cy="7034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p:cNvCxnSpPr/>
            <p:nvPr/>
          </p:nvCxnSpPr>
          <p:spPr>
            <a:xfrm>
              <a:off x="3667209" y="4092183"/>
              <a:ext cx="890837" cy="10775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p:cNvCxnSpPr/>
            <p:nvPr/>
          </p:nvCxnSpPr>
          <p:spPr>
            <a:xfrm>
              <a:off x="3787094" y="3638725"/>
              <a:ext cx="1607866" cy="13525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rot="18877369">
              <a:off x="712183" y="3924882"/>
              <a:ext cx="1783080" cy="276999"/>
            </a:xfrm>
            <a:prstGeom prst="rect">
              <a:avLst/>
            </a:prstGeom>
            <a:noFill/>
          </p:spPr>
          <p:txBody>
            <a:bodyPr wrap="square" rtlCol="0">
              <a:spAutoFit/>
            </a:bodyPr>
            <a:lstStyle/>
            <a:p>
              <a:r>
                <a:rPr kumimoji="1" lang="zh-CN" altLang="en-US" sz="1200" dirty="0"/>
                <a:t>哪些源系统</a:t>
              </a:r>
              <a:endParaRPr kumimoji="1" lang="zh-CN" altLang="en-US" sz="1200" dirty="0"/>
            </a:p>
          </p:txBody>
        </p:sp>
        <p:sp>
          <p:nvSpPr>
            <p:cNvPr id="45" name="文本框 44"/>
            <p:cNvSpPr txBox="1"/>
            <p:nvPr/>
          </p:nvSpPr>
          <p:spPr>
            <a:xfrm rot="18359407">
              <a:off x="1219978" y="4021492"/>
              <a:ext cx="1783080" cy="276999"/>
            </a:xfrm>
            <a:prstGeom prst="rect">
              <a:avLst/>
            </a:prstGeom>
            <a:noFill/>
          </p:spPr>
          <p:txBody>
            <a:bodyPr wrap="square" rtlCol="0">
              <a:spAutoFit/>
            </a:bodyPr>
            <a:lstStyle/>
            <a:p>
              <a:r>
                <a:rPr kumimoji="1" lang="zh-CN" altLang="en-US" sz="1200" dirty="0"/>
                <a:t>数据清洗</a:t>
              </a:r>
              <a:endParaRPr kumimoji="1" lang="en-US" altLang="zh-CN" sz="1200" dirty="0"/>
            </a:p>
          </p:txBody>
        </p:sp>
        <p:sp>
          <p:nvSpPr>
            <p:cNvPr id="46" name="文本框 45"/>
            <p:cNvSpPr txBox="1"/>
            <p:nvPr/>
          </p:nvSpPr>
          <p:spPr>
            <a:xfrm rot="17915895">
              <a:off x="1726352" y="3934972"/>
              <a:ext cx="1783080" cy="276999"/>
            </a:xfrm>
            <a:prstGeom prst="rect">
              <a:avLst/>
            </a:prstGeom>
            <a:noFill/>
          </p:spPr>
          <p:txBody>
            <a:bodyPr wrap="square" rtlCol="0">
              <a:spAutoFit/>
            </a:bodyPr>
            <a:lstStyle/>
            <a:p>
              <a:r>
                <a:rPr kumimoji="1" lang="zh-CN" altLang="en-US" sz="1200" dirty="0"/>
                <a:t>技术定义</a:t>
              </a:r>
              <a:endParaRPr kumimoji="1" lang="en-US" altLang="zh-CN" sz="1200" dirty="0"/>
            </a:p>
          </p:txBody>
        </p:sp>
        <p:sp>
          <p:nvSpPr>
            <p:cNvPr id="47" name="文本框 46"/>
            <p:cNvSpPr txBox="1"/>
            <p:nvPr/>
          </p:nvSpPr>
          <p:spPr>
            <a:xfrm rot="16796047">
              <a:off x="2655227" y="4548442"/>
              <a:ext cx="528654" cy="276999"/>
            </a:xfrm>
            <a:prstGeom prst="rect">
              <a:avLst/>
            </a:prstGeom>
            <a:noFill/>
          </p:spPr>
          <p:txBody>
            <a:bodyPr wrap="square" rtlCol="0">
              <a:spAutoFit/>
            </a:bodyPr>
            <a:lstStyle/>
            <a:p>
              <a:r>
                <a:rPr kumimoji="1" lang="zh-CN" altLang="en-US" sz="1200" dirty="0"/>
                <a:t>运算</a:t>
              </a:r>
              <a:endParaRPr kumimoji="1" lang="en-US" altLang="zh-CN" sz="1200" dirty="0"/>
            </a:p>
          </p:txBody>
        </p:sp>
        <p:sp>
          <p:nvSpPr>
            <p:cNvPr id="48" name="文本框 47"/>
            <p:cNvSpPr txBox="1"/>
            <p:nvPr/>
          </p:nvSpPr>
          <p:spPr>
            <a:xfrm rot="3885573">
              <a:off x="3192952" y="4453990"/>
              <a:ext cx="865094" cy="276999"/>
            </a:xfrm>
            <a:prstGeom prst="rect">
              <a:avLst/>
            </a:prstGeom>
            <a:noFill/>
          </p:spPr>
          <p:txBody>
            <a:bodyPr wrap="square" rtlCol="0">
              <a:spAutoFit/>
            </a:bodyPr>
            <a:lstStyle/>
            <a:p>
              <a:r>
                <a:rPr kumimoji="1" lang="zh-CN" altLang="en-US" sz="1200" dirty="0"/>
                <a:t>业务定义</a:t>
              </a:r>
              <a:endParaRPr kumimoji="1" lang="en-US" altLang="zh-CN" sz="1200" dirty="0"/>
            </a:p>
          </p:txBody>
        </p:sp>
        <p:sp>
          <p:nvSpPr>
            <p:cNvPr id="49" name="文本框 48"/>
            <p:cNvSpPr txBox="1"/>
            <p:nvPr/>
          </p:nvSpPr>
          <p:spPr>
            <a:xfrm rot="2953177">
              <a:off x="3777812" y="4391698"/>
              <a:ext cx="829235" cy="276999"/>
            </a:xfrm>
            <a:prstGeom prst="rect">
              <a:avLst/>
            </a:prstGeom>
            <a:noFill/>
          </p:spPr>
          <p:txBody>
            <a:bodyPr wrap="square" rtlCol="0">
              <a:spAutoFit/>
            </a:bodyPr>
            <a:lstStyle/>
            <a:p>
              <a:r>
                <a:rPr kumimoji="1" lang="zh-CN" altLang="en-US" sz="1200" dirty="0"/>
                <a:t>形成报告</a:t>
              </a:r>
              <a:endParaRPr kumimoji="1" lang="en-US" altLang="zh-CN" sz="1200" dirty="0"/>
            </a:p>
          </p:txBody>
        </p:sp>
        <p:sp>
          <p:nvSpPr>
            <p:cNvPr id="50" name="文本框 49"/>
            <p:cNvSpPr txBox="1"/>
            <p:nvPr/>
          </p:nvSpPr>
          <p:spPr>
            <a:xfrm rot="2492553">
              <a:off x="4198578" y="4148665"/>
              <a:ext cx="1141610" cy="276999"/>
            </a:xfrm>
            <a:prstGeom prst="rect">
              <a:avLst/>
            </a:prstGeom>
            <a:noFill/>
          </p:spPr>
          <p:txBody>
            <a:bodyPr wrap="square" rtlCol="0">
              <a:spAutoFit/>
            </a:bodyPr>
            <a:lstStyle/>
            <a:p>
              <a:r>
                <a:rPr kumimoji="1" lang="zh-CN" altLang="en-US" sz="1200" dirty="0"/>
                <a:t>信息使用</a:t>
              </a:r>
              <a:endParaRPr kumimoji="1" lang="en-US" altLang="zh-CN" sz="1200" dirty="0"/>
            </a:p>
          </p:txBody>
        </p:sp>
      </p:grpSp>
      <p:grpSp>
        <p:nvGrpSpPr>
          <p:cNvPr id="53" name="组合 52"/>
          <p:cNvGrpSpPr/>
          <p:nvPr/>
        </p:nvGrpSpPr>
        <p:grpSpPr>
          <a:xfrm>
            <a:off x="7045238" y="4014642"/>
            <a:ext cx="4137235" cy="2121483"/>
            <a:chOff x="589660" y="2291178"/>
            <a:chExt cx="5273955" cy="2121483"/>
          </a:xfrm>
        </p:grpSpPr>
        <p:sp>
          <p:nvSpPr>
            <p:cNvPr id="54" name="文本占位符 5"/>
            <p:cNvSpPr txBox="1"/>
            <p:nvPr/>
          </p:nvSpPr>
          <p:spPr>
            <a:xfrm>
              <a:off x="589660" y="2291178"/>
              <a:ext cx="5273955" cy="212148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zh-CN" altLang="en-US" sz="1800" b="0" i="0" kern="1200" smtClean="0">
                  <a:solidFill>
                    <a:schemeClr val="bg2">
                      <a:lumMod val="25000"/>
                    </a:schemeClr>
                  </a:solidFill>
                  <a:effectLst/>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rgbClr val="AF2727"/>
                  </a:solidFill>
                  <a:uFill>
                    <a:solidFill>
                      <a:srgbClr val="AF2727"/>
                    </a:solidFill>
                  </a:uFill>
                </a:rPr>
                <a:t>数据沿袭</a:t>
              </a:r>
              <a:endParaRPr lang="en-US" altLang="zh-CN" sz="1600" b="1"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追溯系统间信息生命周期</a:t>
              </a:r>
              <a:endParaRPr lang="en-US" altLang="zh-CN" sz="1600"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包括对数据进行的操作和流程</a:t>
              </a:r>
              <a:endParaRPr lang="en-US" altLang="zh-CN" sz="1600"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数据增长尤其重要的是满足更新的合规性</a:t>
              </a:r>
              <a:endParaRPr lang="en-US" altLang="zh-CN" sz="1600" dirty="0">
                <a:uFill>
                  <a:solidFill>
                    <a:srgbClr val="AF2727"/>
                  </a:solidFill>
                </a:uFill>
              </a:endParaRPr>
            </a:p>
            <a:p>
              <a:pPr marL="285750" indent="-285750">
                <a:buFont typeface="Arial" panose="020B0604020202020204" pitchFamily="34" charset="0"/>
                <a:buChar char="•"/>
              </a:pPr>
              <a:r>
                <a:rPr lang="zh-CN" altLang="en-US" sz="1600" dirty="0">
                  <a:uFill>
                    <a:solidFill>
                      <a:srgbClr val="AF2727"/>
                    </a:solidFill>
                  </a:uFill>
                </a:rPr>
                <a:t>一些厂商提供该领域不同的产品</a:t>
              </a:r>
              <a:endParaRPr lang="zh-CN" altLang="en-US" sz="1600" dirty="0">
                <a:uFill>
                  <a:solidFill>
                    <a:srgbClr val="AF2727"/>
                  </a:solidFill>
                </a:uFill>
              </a:endParaRPr>
            </a:p>
          </p:txBody>
        </p:sp>
        <p:cxnSp>
          <p:nvCxnSpPr>
            <p:cNvPr id="55" name="直接连接符 7"/>
            <p:cNvCxnSpPr/>
            <p:nvPr/>
          </p:nvCxnSpPr>
          <p:spPr>
            <a:xfrm>
              <a:off x="698590" y="2698966"/>
              <a:ext cx="5056094" cy="0"/>
            </a:xfrm>
            <a:prstGeom prst="line">
              <a:avLst/>
            </a:prstGeom>
            <a:ln w="25400">
              <a:solidFill>
                <a:srgbClr val="AF2727"/>
              </a:solidFill>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业务与</a:t>
            </a:r>
            <a:r>
              <a:rPr kumimoji="1" lang="en-US" altLang="zh-CN" dirty="0"/>
              <a:t>IT</a:t>
            </a:r>
            <a:r>
              <a:rPr kumimoji="1" lang="zh-CN" altLang="en-US" dirty="0"/>
              <a:t>的桥梁：元数据</a:t>
            </a:r>
            <a:endParaRPr kumimoji="1" lang="zh-CN" altLang="en-US" dirty="0"/>
          </a:p>
        </p:txBody>
      </p:sp>
      <p:grpSp>
        <p:nvGrpSpPr>
          <p:cNvPr id="10" name="组合 9"/>
          <p:cNvGrpSpPr/>
          <p:nvPr/>
        </p:nvGrpSpPr>
        <p:grpSpPr>
          <a:xfrm>
            <a:off x="728662" y="2645289"/>
            <a:ext cx="4137235" cy="2121483"/>
            <a:chOff x="589660" y="2291178"/>
            <a:chExt cx="5273955" cy="2121483"/>
          </a:xfrm>
        </p:grpSpPr>
        <p:sp>
          <p:nvSpPr>
            <p:cNvPr id="11" name="文本占位符 5"/>
            <p:cNvSpPr txBox="1"/>
            <p:nvPr/>
          </p:nvSpPr>
          <p:spPr>
            <a:xfrm>
              <a:off x="589660" y="2291178"/>
              <a:ext cx="5273955" cy="212148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zh-CN" altLang="en-US" sz="1800" b="0" i="0" kern="1200" smtClean="0">
                  <a:solidFill>
                    <a:schemeClr val="bg2">
                      <a:lumMod val="25000"/>
                    </a:schemeClr>
                  </a:solidFill>
                  <a:effectLst/>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rgbClr val="AF2727"/>
                  </a:solidFill>
                  <a:uFill>
                    <a:solidFill>
                      <a:srgbClr val="AF2727"/>
                    </a:solidFill>
                  </a:uFill>
                </a:rPr>
                <a:t>一个元数据管理全面框架的关键在于：</a:t>
              </a:r>
              <a:endParaRPr lang="zh-CN" altLang="en-US" sz="1600" b="1" dirty="0">
                <a:solidFill>
                  <a:srgbClr val="AF2727"/>
                </a:solidFill>
                <a:uFill>
                  <a:solidFill>
                    <a:srgbClr val="AF2727"/>
                  </a:solidFill>
                </a:uFill>
              </a:endParaRPr>
            </a:p>
            <a:p>
              <a:pPr marL="285750" indent="-285750" algn="ctr">
                <a:buFont typeface="Arial" panose="020B0604020202020204" pitchFamily="34" charset="0"/>
                <a:buChar char="•"/>
              </a:pPr>
              <a:r>
                <a:rPr lang="zh-CN" altLang="en-US" sz="1600" dirty="0">
                  <a:uFill>
                    <a:solidFill>
                      <a:srgbClr val="AF2727"/>
                    </a:solidFill>
                  </a:uFill>
                </a:rPr>
                <a:t>降低复杂性</a:t>
              </a:r>
              <a:endParaRPr lang="zh-CN" altLang="en-US" sz="1600" dirty="0">
                <a:uFill>
                  <a:solidFill>
                    <a:srgbClr val="AF2727"/>
                  </a:solidFill>
                </a:uFill>
              </a:endParaRPr>
            </a:p>
            <a:p>
              <a:pPr marL="285750" indent="-285750" algn="ctr">
                <a:buFont typeface="Arial" panose="020B0604020202020204" pitchFamily="34" charset="0"/>
                <a:buChar char="•"/>
              </a:pPr>
              <a:r>
                <a:rPr lang="zh-CN" altLang="en-US" sz="1600" dirty="0">
                  <a:uFill>
                    <a:solidFill>
                      <a:srgbClr val="AF2727"/>
                    </a:solidFill>
                  </a:uFill>
                </a:rPr>
                <a:t>提高基础设施的可重用性</a:t>
              </a:r>
              <a:endParaRPr lang="zh-CN" altLang="en-US" sz="1600" dirty="0">
                <a:uFill>
                  <a:solidFill>
                    <a:srgbClr val="AF2727"/>
                  </a:solidFill>
                </a:uFill>
              </a:endParaRPr>
            </a:p>
            <a:p>
              <a:pPr marL="285750" indent="-285750" algn="ctr">
                <a:buFont typeface="Arial" panose="020B0604020202020204" pitchFamily="34" charset="0"/>
                <a:buChar char="•"/>
              </a:pPr>
              <a:r>
                <a:rPr lang="zh-CN" altLang="en-US" sz="1600" dirty="0">
                  <a:uFill>
                    <a:solidFill>
                      <a:srgbClr val="AF2727"/>
                    </a:solidFill>
                  </a:uFill>
                </a:rPr>
                <a:t>让用户更容易理解数据含义</a:t>
              </a:r>
              <a:endParaRPr lang="zh-CN" altLang="en-US" sz="1600" dirty="0">
                <a:uFill>
                  <a:solidFill>
                    <a:srgbClr val="AF2727"/>
                  </a:solidFill>
                </a:uFill>
              </a:endParaRPr>
            </a:p>
            <a:p>
              <a:pPr marL="285750" indent="-285750" algn="ctr">
                <a:buFont typeface="Arial" panose="020B0604020202020204" pitchFamily="34" charset="0"/>
                <a:buChar char="•"/>
              </a:pPr>
              <a:r>
                <a:rPr lang="zh-CN" altLang="en-US" sz="1600" dirty="0">
                  <a:uFill>
                    <a:solidFill>
                      <a:srgbClr val="AF2727"/>
                    </a:solidFill>
                  </a:uFill>
                </a:rPr>
                <a:t>理解跨环境的数据沿袭关系</a:t>
              </a:r>
              <a:endParaRPr lang="zh-CN" altLang="en-US" sz="1600" dirty="0">
                <a:uFill>
                  <a:solidFill>
                    <a:srgbClr val="AF2727"/>
                  </a:solidFill>
                </a:uFill>
              </a:endParaRPr>
            </a:p>
          </p:txBody>
        </p:sp>
        <p:cxnSp>
          <p:nvCxnSpPr>
            <p:cNvPr id="12" name="直接连接符 7"/>
            <p:cNvCxnSpPr/>
            <p:nvPr/>
          </p:nvCxnSpPr>
          <p:spPr>
            <a:xfrm>
              <a:off x="698590" y="2698966"/>
              <a:ext cx="5056094" cy="0"/>
            </a:xfrm>
            <a:prstGeom prst="line">
              <a:avLst/>
            </a:prstGeom>
            <a:ln w="25400">
              <a:solidFill>
                <a:srgbClr val="AF2727"/>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577778" y="1363579"/>
            <a:ext cx="4355692" cy="4624617"/>
            <a:chOff x="6666269" y="1599202"/>
            <a:chExt cx="4355692" cy="4624617"/>
          </a:xfrm>
        </p:grpSpPr>
        <p:sp>
          <p:nvSpPr>
            <p:cNvPr id="8" name="三角形 7"/>
            <p:cNvSpPr/>
            <p:nvPr/>
          </p:nvSpPr>
          <p:spPr>
            <a:xfrm>
              <a:off x="6725264" y="1599202"/>
              <a:ext cx="4232787" cy="6867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7860890" y="1913104"/>
              <a:ext cx="2064775" cy="338554"/>
            </a:xfrm>
            <a:prstGeom prst="rect">
              <a:avLst/>
            </a:prstGeom>
            <a:noFill/>
          </p:spPr>
          <p:txBody>
            <a:bodyPr wrap="square" rtlCol="0">
              <a:spAutoFit/>
            </a:bodyPr>
            <a:lstStyle/>
            <a:p>
              <a:r>
                <a:rPr kumimoji="1" lang="zh-CN" altLang="en-US" sz="1600" dirty="0">
                  <a:solidFill>
                    <a:schemeClr val="bg1"/>
                  </a:solidFill>
                </a:rPr>
                <a:t>元数据管理体系规则</a:t>
              </a:r>
              <a:endParaRPr kumimoji="1" lang="zh-CN" altLang="en-US" sz="1600" dirty="0">
                <a:solidFill>
                  <a:schemeClr val="bg1"/>
                </a:solidFill>
              </a:endParaRPr>
            </a:p>
          </p:txBody>
        </p:sp>
        <p:sp>
          <p:nvSpPr>
            <p:cNvPr id="16" name="圆角矩形 15"/>
            <p:cNvSpPr/>
            <p:nvPr/>
          </p:nvSpPr>
          <p:spPr>
            <a:xfrm>
              <a:off x="6666269" y="2367118"/>
              <a:ext cx="4350775" cy="958646"/>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kumimoji="1" lang="zh-CN" altLang="en-US" sz="1600" dirty="0"/>
                <a:t>元数据管理团队</a:t>
              </a:r>
              <a:endParaRPr kumimoji="1" lang="zh-CN" altLang="en-US" sz="1600" dirty="0"/>
            </a:p>
          </p:txBody>
        </p:sp>
        <p:sp>
          <p:nvSpPr>
            <p:cNvPr id="18" name="流程图: 过程 9"/>
            <p:cNvSpPr/>
            <p:nvPr/>
          </p:nvSpPr>
          <p:spPr>
            <a:xfrm>
              <a:off x="6813755" y="2883815"/>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管理者</a:t>
              </a:r>
              <a:endParaRPr lang="zh-CN" altLang="en-US" sz="1600" dirty="0"/>
            </a:p>
          </p:txBody>
        </p:sp>
        <p:sp>
          <p:nvSpPr>
            <p:cNvPr id="19" name="流程图: 过程 9"/>
            <p:cNvSpPr/>
            <p:nvPr/>
          </p:nvSpPr>
          <p:spPr>
            <a:xfrm>
              <a:off x="8244350" y="2883815"/>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所有者</a:t>
              </a:r>
              <a:endParaRPr lang="zh-CN" altLang="en-US" sz="1600" dirty="0"/>
            </a:p>
          </p:txBody>
        </p:sp>
        <p:sp>
          <p:nvSpPr>
            <p:cNvPr id="20" name="流程图: 过程 9"/>
            <p:cNvSpPr/>
            <p:nvPr/>
          </p:nvSpPr>
          <p:spPr>
            <a:xfrm>
              <a:off x="9674945" y="2883815"/>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使用者</a:t>
              </a:r>
              <a:endParaRPr lang="zh-CN" altLang="en-US" sz="1600" dirty="0"/>
            </a:p>
          </p:txBody>
        </p:sp>
        <p:sp>
          <p:nvSpPr>
            <p:cNvPr id="21" name="圆角矩形 20"/>
            <p:cNvSpPr/>
            <p:nvPr/>
          </p:nvSpPr>
          <p:spPr>
            <a:xfrm>
              <a:off x="6666269" y="3435496"/>
              <a:ext cx="4350775" cy="958646"/>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kumimoji="1" lang="zh-CN" altLang="en-US" sz="1600" dirty="0"/>
                <a:t>元数据管理制度</a:t>
              </a:r>
              <a:endParaRPr kumimoji="1" lang="zh-CN" altLang="en-US" sz="1600" dirty="0"/>
            </a:p>
          </p:txBody>
        </p:sp>
        <p:sp>
          <p:nvSpPr>
            <p:cNvPr id="22" name="流程图: 过程 9"/>
            <p:cNvSpPr/>
            <p:nvPr/>
          </p:nvSpPr>
          <p:spPr>
            <a:xfrm>
              <a:off x="6813755" y="3935021"/>
              <a:ext cx="1961535" cy="253521"/>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元数据管理办法</a:t>
              </a:r>
              <a:endParaRPr lang="zh-CN" altLang="en-US" sz="1600" dirty="0"/>
            </a:p>
          </p:txBody>
        </p:sp>
        <p:sp>
          <p:nvSpPr>
            <p:cNvPr id="23" name="流程图: 过程 9"/>
            <p:cNvSpPr/>
            <p:nvPr/>
          </p:nvSpPr>
          <p:spPr>
            <a:xfrm>
              <a:off x="8834287" y="3935021"/>
              <a:ext cx="2109021" cy="253521"/>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元数据管理考核办法</a:t>
              </a:r>
              <a:endParaRPr lang="zh-CN" altLang="en-US" sz="1600" dirty="0"/>
            </a:p>
          </p:txBody>
        </p:sp>
        <p:sp>
          <p:nvSpPr>
            <p:cNvPr id="24" name="圆角矩形 23"/>
            <p:cNvSpPr/>
            <p:nvPr/>
          </p:nvSpPr>
          <p:spPr>
            <a:xfrm>
              <a:off x="6666269" y="4503874"/>
              <a:ext cx="4350775" cy="1220064"/>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kumimoji="1" lang="zh-CN" altLang="en-US" sz="1600" dirty="0"/>
                <a:t>元数据管理流程</a:t>
              </a:r>
              <a:endParaRPr kumimoji="1" lang="zh-CN" altLang="en-US" sz="1600" dirty="0"/>
            </a:p>
          </p:txBody>
        </p:sp>
        <p:sp>
          <p:nvSpPr>
            <p:cNvPr id="25" name="流程图: 过程 9"/>
            <p:cNvSpPr/>
            <p:nvPr/>
          </p:nvSpPr>
          <p:spPr>
            <a:xfrm>
              <a:off x="6799003" y="4892048"/>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元数据定义</a:t>
              </a:r>
              <a:endParaRPr lang="zh-CN" altLang="en-US" sz="1600" dirty="0"/>
            </a:p>
          </p:txBody>
        </p:sp>
        <p:sp>
          <p:nvSpPr>
            <p:cNvPr id="26" name="流程图: 过程 9"/>
            <p:cNvSpPr/>
            <p:nvPr/>
          </p:nvSpPr>
          <p:spPr>
            <a:xfrm>
              <a:off x="8229598" y="4892048"/>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元数据变更</a:t>
              </a:r>
              <a:endParaRPr lang="zh-CN" altLang="en-US" sz="1600" dirty="0"/>
            </a:p>
          </p:txBody>
        </p:sp>
        <p:sp>
          <p:nvSpPr>
            <p:cNvPr id="27" name="流程图: 过程 9"/>
            <p:cNvSpPr/>
            <p:nvPr/>
          </p:nvSpPr>
          <p:spPr>
            <a:xfrm>
              <a:off x="9660193" y="4892048"/>
              <a:ext cx="1253613" cy="268874"/>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元数据同步</a:t>
              </a:r>
              <a:endParaRPr lang="zh-CN" altLang="en-US" sz="1600" dirty="0"/>
            </a:p>
          </p:txBody>
        </p:sp>
        <p:sp>
          <p:nvSpPr>
            <p:cNvPr id="28" name="流程图: 过程 9"/>
            <p:cNvSpPr/>
            <p:nvPr/>
          </p:nvSpPr>
          <p:spPr>
            <a:xfrm>
              <a:off x="6813755" y="5315669"/>
              <a:ext cx="1961535" cy="253521"/>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元数据权限申请</a:t>
              </a:r>
              <a:endParaRPr lang="zh-CN" altLang="en-US" sz="1600" dirty="0"/>
            </a:p>
          </p:txBody>
        </p:sp>
        <p:sp>
          <p:nvSpPr>
            <p:cNvPr id="29" name="流程图: 过程 9"/>
            <p:cNvSpPr/>
            <p:nvPr/>
          </p:nvSpPr>
          <p:spPr>
            <a:xfrm>
              <a:off x="8834287" y="5315669"/>
              <a:ext cx="2079519" cy="253521"/>
            </a:xfrm>
            <a:prstGeom prst="flowChartProcess">
              <a:avLst/>
            </a:prstGeom>
            <a:solidFill>
              <a:srgbClr val="BE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元数据检查和报告</a:t>
              </a:r>
              <a:endParaRPr lang="zh-CN" altLang="en-US" sz="1600" dirty="0"/>
            </a:p>
          </p:txBody>
        </p:sp>
        <p:sp>
          <p:nvSpPr>
            <p:cNvPr id="30" name="圆角矩形 29"/>
            <p:cNvSpPr/>
            <p:nvPr/>
          </p:nvSpPr>
          <p:spPr>
            <a:xfrm>
              <a:off x="6671186" y="5833670"/>
              <a:ext cx="4350775" cy="390149"/>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kumimoji="1" lang="zh-CN" altLang="en-US" sz="1600" dirty="0"/>
                <a:t>元数据管理系统</a:t>
              </a:r>
              <a:endParaRPr kumimoji="1" lang="zh-CN" altLang="en-US" sz="1600" dirty="0"/>
            </a:p>
          </p:txBody>
        </p:sp>
      </p:grpSp>
      <p:sp>
        <p:nvSpPr>
          <p:cNvPr id="32" name="右箭头 31"/>
          <p:cNvSpPr/>
          <p:nvPr/>
        </p:nvSpPr>
        <p:spPr>
          <a:xfrm>
            <a:off x="4969133" y="3429000"/>
            <a:ext cx="1230103" cy="482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对象 5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9" name="think-cell Slide" r:id="rId2" imgW="9525" imgH="9525" progId="TCLayout.ActiveDocument.1">
                  <p:embed/>
                </p:oleObj>
              </mc:Choice>
              <mc:Fallback>
                <p:oleObj name="think-cell Slide" r:id="rId2" imgW="9525" imgH="9525" progId="TCLayout.ActiveDocument.1">
                  <p:embed/>
                  <p:pic>
                    <p:nvPicPr>
                      <p:cNvPr id="0" name="对象 59" hidden="1"/>
                      <p:cNvPicPr/>
                      <p:nvPr/>
                    </p:nvPicPr>
                    <p:blipFill>
                      <a:blip r:embed="rId3"/>
                      <a:stretch>
                        <a:fillRect/>
                      </a:stretch>
                    </p:blipFill>
                    <p:spPr>
                      <a:xfrm>
                        <a:off x="1588" y="1588"/>
                        <a:ext cx="1587" cy="1587"/>
                      </a:xfrm>
                      <a:prstGeom prst="rect">
                        <a:avLst/>
                      </a:prstGeom>
                    </p:spPr>
                  </p:pic>
                </p:oleObj>
              </mc:Fallback>
            </mc:AlternateContent>
          </a:graphicData>
        </a:graphic>
      </p:graphicFrame>
      <p:sp>
        <p:nvSpPr>
          <p:cNvPr id="2" name="标题 1"/>
          <p:cNvSpPr>
            <a:spLocks noGrp="1"/>
          </p:cNvSpPr>
          <p:nvPr>
            <p:ph type="title"/>
          </p:nvPr>
        </p:nvSpPr>
        <p:spPr/>
        <p:txBody>
          <a:bodyPr/>
          <a:lstStyle/>
          <a:p>
            <a:r>
              <a:rPr kumimoji="1" lang="zh-CN" altLang="en-US" dirty="0"/>
              <a:t>常用的业务数据先统一：主数据</a:t>
            </a:r>
            <a:endParaRPr lang="zh-CN" altLang="en-US" dirty="0"/>
          </a:p>
        </p:txBody>
      </p:sp>
      <p:grpSp>
        <p:nvGrpSpPr>
          <p:cNvPr id="9" name="组合 8"/>
          <p:cNvGrpSpPr/>
          <p:nvPr/>
        </p:nvGrpSpPr>
        <p:grpSpPr>
          <a:xfrm>
            <a:off x="1553928" y="2018721"/>
            <a:ext cx="4365509" cy="4437499"/>
            <a:chOff x="905936" y="2036134"/>
            <a:chExt cx="4606101" cy="4619970"/>
          </a:xfrm>
        </p:grpSpPr>
        <p:sp>
          <p:nvSpPr>
            <p:cNvPr id="46" name="椭圆 45"/>
            <p:cNvSpPr/>
            <p:nvPr/>
          </p:nvSpPr>
          <p:spPr>
            <a:xfrm>
              <a:off x="1295273" y="2454855"/>
              <a:ext cx="3833514" cy="378883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45" name="椭圆 44"/>
            <p:cNvSpPr/>
            <p:nvPr/>
          </p:nvSpPr>
          <p:spPr>
            <a:xfrm>
              <a:off x="1679741" y="2788277"/>
              <a:ext cx="3088615" cy="312233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8" name="椭圆 7"/>
            <p:cNvSpPr/>
            <p:nvPr/>
          </p:nvSpPr>
          <p:spPr>
            <a:xfrm>
              <a:off x="1526123" y="2609645"/>
              <a:ext cx="3394800" cy="34562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grpSp>
          <p:nvGrpSpPr>
            <p:cNvPr id="7" name="组合 6"/>
            <p:cNvGrpSpPr/>
            <p:nvPr/>
          </p:nvGrpSpPr>
          <p:grpSpPr>
            <a:xfrm>
              <a:off x="905936" y="2036134"/>
              <a:ext cx="4606101" cy="4619970"/>
              <a:chOff x="1862360" y="2165517"/>
              <a:chExt cx="3708066" cy="3708066"/>
            </a:xfrm>
          </p:grpSpPr>
          <p:sp>
            <p:nvSpPr>
              <p:cNvPr id="86" name="椭圆 85"/>
              <p:cNvSpPr/>
              <p:nvPr/>
            </p:nvSpPr>
            <p:spPr>
              <a:xfrm>
                <a:off x="3330423" y="2165517"/>
                <a:ext cx="771939" cy="771939"/>
              </a:xfrm>
              <a:prstGeom prst="ellipse">
                <a:avLst/>
              </a:prstGeom>
              <a:solidFill>
                <a:schemeClr val="accent5"/>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审批</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0" name="椭圆 89"/>
              <p:cNvSpPr/>
              <p:nvPr/>
            </p:nvSpPr>
            <p:spPr>
              <a:xfrm>
                <a:off x="3330423" y="5101644"/>
                <a:ext cx="771939" cy="771939"/>
              </a:xfrm>
              <a:prstGeom prst="ellipse">
                <a:avLst/>
              </a:prstGeom>
              <a:solidFill>
                <a:schemeClr val="accent5"/>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修改</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1" name="椭圆 90"/>
              <p:cNvSpPr/>
              <p:nvPr/>
            </p:nvSpPr>
            <p:spPr>
              <a:xfrm>
                <a:off x="4798487" y="3633580"/>
                <a:ext cx="771939" cy="771939"/>
              </a:xfrm>
              <a:prstGeom prst="ellipse">
                <a:avLst/>
              </a:prstGeom>
              <a:solidFill>
                <a:schemeClr val="accent5"/>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扩展</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2" name="椭圆 91"/>
              <p:cNvSpPr/>
              <p:nvPr/>
            </p:nvSpPr>
            <p:spPr>
              <a:xfrm>
                <a:off x="1862360" y="3633580"/>
                <a:ext cx="771939" cy="771939"/>
              </a:xfrm>
              <a:prstGeom prst="ellipse">
                <a:avLst/>
              </a:prstGeom>
              <a:solidFill>
                <a:schemeClr val="accent5"/>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归档</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3" name="椭圆 92"/>
              <p:cNvSpPr/>
              <p:nvPr/>
            </p:nvSpPr>
            <p:spPr>
              <a:xfrm rot="2700000">
                <a:off x="4374585" y="2596255"/>
                <a:ext cx="771939" cy="766801"/>
              </a:xfrm>
              <a:prstGeom prst="ellipse">
                <a:avLst/>
              </a:prstGeom>
              <a:solidFill>
                <a:schemeClr val="accent6"/>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创建</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4" name="椭圆 93"/>
              <p:cNvSpPr/>
              <p:nvPr/>
            </p:nvSpPr>
            <p:spPr>
              <a:xfrm rot="2700000">
                <a:off x="2296613" y="4671658"/>
                <a:ext cx="771939" cy="771939"/>
              </a:xfrm>
              <a:prstGeom prst="ellipse">
                <a:avLst/>
              </a:prstGeom>
              <a:solidFill>
                <a:schemeClr val="accent6"/>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结清</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5" name="椭圆 94"/>
              <p:cNvSpPr/>
              <p:nvPr/>
            </p:nvSpPr>
            <p:spPr>
              <a:xfrm rot="18900000">
                <a:off x="4372768" y="4671658"/>
                <a:ext cx="771939" cy="771939"/>
              </a:xfrm>
              <a:prstGeom prst="ellipse">
                <a:avLst/>
              </a:prstGeom>
              <a:solidFill>
                <a:schemeClr val="accent6"/>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使用</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6" name="椭圆 95"/>
              <p:cNvSpPr/>
              <p:nvPr/>
            </p:nvSpPr>
            <p:spPr>
              <a:xfrm rot="18900000">
                <a:off x="2296613" y="2595503"/>
                <a:ext cx="771939" cy="771939"/>
              </a:xfrm>
              <a:prstGeom prst="ellipse">
                <a:avLst/>
              </a:prstGeom>
              <a:solidFill>
                <a:schemeClr val="accent6"/>
              </a:solidFill>
              <a:ln w="25400" cap="flat" cmpd="sng" algn="ctr">
                <a:noFill/>
                <a:prstDash val="solid"/>
              </a:ln>
              <a:effectLst/>
            </p:spPr>
            <p:txBody>
              <a:bodyPr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申请</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7" name="等腰三角形 96"/>
              <p:cNvSpPr/>
              <p:nvPr/>
            </p:nvSpPr>
            <p:spPr>
              <a:xfrm>
                <a:off x="3629520" y="2967592"/>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8" name="等腰三角形 97"/>
              <p:cNvSpPr/>
              <p:nvPr/>
            </p:nvSpPr>
            <p:spPr>
              <a:xfrm flipV="1">
                <a:off x="3629520" y="4898194"/>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9" name="等腰三角形 98"/>
              <p:cNvSpPr/>
              <p:nvPr/>
            </p:nvSpPr>
            <p:spPr>
              <a:xfrm rot="5400000">
                <a:off x="4594821" y="3932893"/>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0" name="等腰三角形 99"/>
              <p:cNvSpPr/>
              <p:nvPr/>
            </p:nvSpPr>
            <p:spPr>
              <a:xfrm rot="5400000" flipV="1">
                <a:off x="2664219" y="3932893"/>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1" name="等腰三角形 100"/>
              <p:cNvSpPr/>
              <p:nvPr/>
            </p:nvSpPr>
            <p:spPr>
              <a:xfrm rot="2700000">
                <a:off x="4312089" y="3250322"/>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2" name="等腰三角形 101"/>
              <p:cNvSpPr/>
              <p:nvPr/>
            </p:nvSpPr>
            <p:spPr>
              <a:xfrm rot="2700000" flipV="1">
                <a:off x="2946948" y="4615463"/>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3" name="等腰三角形 102"/>
              <p:cNvSpPr/>
              <p:nvPr/>
            </p:nvSpPr>
            <p:spPr>
              <a:xfrm rot="8100000">
                <a:off x="4312089" y="4615463"/>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4" name="等腰三角形 103"/>
              <p:cNvSpPr/>
              <p:nvPr/>
            </p:nvSpPr>
            <p:spPr>
              <a:xfrm rot="8100000" flipV="1">
                <a:off x="2946948" y="3250322"/>
                <a:ext cx="173746" cy="173315"/>
              </a:xfrm>
              <a:prstGeom prst="triangl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5" name="椭圆 104"/>
              <p:cNvSpPr/>
              <p:nvPr/>
            </p:nvSpPr>
            <p:spPr>
              <a:xfrm>
                <a:off x="3045930" y="3330558"/>
                <a:ext cx="1338121" cy="1364547"/>
              </a:xfrm>
              <a:prstGeom prst="ellipse">
                <a:avLst/>
              </a:prstGeom>
              <a:solidFill>
                <a:srgbClr val="AE0B2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6" name="TextBox 32"/>
              <p:cNvSpPr txBox="1"/>
              <p:nvPr/>
            </p:nvSpPr>
            <p:spPr>
              <a:xfrm>
                <a:off x="3228426" y="3783586"/>
                <a:ext cx="991456" cy="553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rPr>
                  <a:t>主数据</a:t>
                </a:r>
                <a:endParaRPr kumimoji="0" lang="en-US" altLang="zh-CN" sz="1800" b="1" i="0" u="none" strike="noStrike" kern="0" cap="none" spc="0" normalizeH="0" baseline="0" noProof="0" dirty="0">
                  <a:ln>
                    <a:noFill/>
                  </a:ln>
                  <a:solidFill>
                    <a:prstClr val="white"/>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rPr>
                  <a:t>管理</a:t>
                </a:r>
                <a:endParaRPr kumimoji="0" lang="en-US" altLang="zh-CN" sz="1800" b="1" i="0" u="none" strike="noStrike" kern="0" cap="none" spc="0" normalizeH="0" baseline="0" noProof="0" dirty="0">
                  <a:ln>
                    <a:noFill/>
                  </a:ln>
                  <a:solidFill>
                    <a:prstClr val="white"/>
                  </a:solidFill>
                  <a:effectLst/>
                  <a:uLnTx/>
                  <a:uFillTx/>
                </a:endParaRPr>
              </a:p>
            </p:txBody>
          </p:sp>
        </p:grpSp>
      </p:grpSp>
      <p:sp>
        <p:nvSpPr>
          <p:cNvPr id="107" name="圆角矩形 65"/>
          <p:cNvSpPr/>
          <p:nvPr/>
        </p:nvSpPr>
        <p:spPr>
          <a:xfrm>
            <a:off x="6468461" y="2430879"/>
            <a:ext cx="3861178" cy="970555"/>
          </a:xfrm>
          <a:prstGeom prst="roundRect">
            <a:avLst/>
          </a:pr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8" name="圆角矩形 66"/>
          <p:cNvSpPr/>
          <p:nvPr/>
        </p:nvSpPr>
        <p:spPr>
          <a:xfrm>
            <a:off x="6468461" y="3603772"/>
            <a:ext cx="3861178" cy="970555"/>
          </a:xfrm>
          <a:prstGeom prst="roundRect">
            <a:avLst/>
          </a:pr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9" name="圆角矩形 67"/>
          <p:cNvSpPr/>
          <p:nvPr/>
        </p:nvSpPr>
        <p:spPr>
          <a:xfrm>
            <a:off x="6468461" y="4776665"/>
            <a:ext cx="3861178" cy="970555"/>
          </a:xfrm>
          <a:prstGeom prst="roundRect">
            <a:avLst/>
          </a:pr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272564" y="2719009"/>
            <a:ext cx="394296" cy="394296"/>
            <a:chOff x="3683368" y="2342383"/>
            <a:chExt cx="351046" cy="351046"/>
          </a:xfrm>
        </p:grpSpPr>
        <p:sp>
          <p:nvSpPr>
            <p:cNvPr id="120" name="椭圆 119"/>
            <p:cNvSpPr/>
            <p:nvPr/>
          </p:nvSpPr>
          <p:spPr>
            <a:xfrm>
              <a:off x="3683368" y="2342383"/>
              <a:ext cx="351046" cy="351046"/>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1" name="TextBox 70"/>
            <p:cNvSpPr txBox="1"/>
            <p:nvPr/>
          </p:nvSpPr>
          <p:spPr>
            <a:xfrm>
              <a:off x="3786883" y="2348629"/>
              <a:ext cx="144016" cy="301418"/>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6272564" y="3891901"/>
            <a:ext cx="394296" cy="394296"/>
            <a:chOff x="3683368" y="2342383"/>
            <a:chExt cx="351046" cy="351046"/>
          </a:xfrm>
        </p:grpSpPr>
        <p:sp>
          <p:nvSpPr>
            <p:cNvPr id="118" name="椭圆 117"/>
            <p:cNvSpPr/>
            <p:nvPr/>
          </p:nvSpPr>
          <p:spPr>
            <a:xfrm>
              <a:off x="3683368" y="2342383"/>
              <a:ext cx="351046" cy="351046"/>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9" name="TextBox 73"/>
            <p:cNvSpPr txBox="1"/>
            <p:nvPr/>
          </p:nvSpPr>
          <p:spPr>
            <a:xfrm>
              <a:off x="3786883" y="2348629"/>
              <a:ext cx="144016" cy="301418"/>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6272564" y="5064795"/>
            <a:ext cx="394296" cy="394296"/>
            <a:chOff x="3683368" y="2342383"/>
            <a:chExt cx="351046" cy="351046"/>
          </a:xfrm>
        </p:grpSpPr>
        <p:sp>
          <p:nvSpPr>
            <p:cNvPr id="116" name="椭圆 115"/>
            <p:cNvSpPr/>
            <p:nvPr/>
          </p:nvSpPr>
          <p:spPr>
            <a:xfrm>
              <a:off x="3683368" y="2342383"/>
              <a:ext cx="351046" cy="351046"/>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7" name="TextBox 76"/>
            <p:cNvSpPr txBox="1"/>
            <p:nvPr/>
          </p:nvSpPr>
          <p:spPr>
            <a:xfrm>
              <a:off x="3786883" y="2348629"/>
              <a:ext cx="144016" cy="301418"/>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13" name="TextBox 77"/>
          <p:cNvSpPr txBox="1"/>
          <p:nvPr/>
        </p:nvSpPr>
        <p:spPr>
          <a:xfrm>
            <a:off x="6798105" y="2494632"/>
            <a:ext cx="3304291" cy="86132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lnSpc>
                <a:spcPct val="120000"/>
              </a:lnSpc>
              <a:spcBef>
                <a:spcPct val="0"/>
              </a:spcBef>
              <a:spcAft>
                <a:spcPct val="0"/>
              </a:spcAft>
            </a:pPr>
            <a:r>
              <a:rPr lang="zh-CN" altLang="en-US" sz="1600" kern="0" dirty="0">
                <a:solidFill>
                  <a:prstClr val="black">
                    <a:lumMod val="65000"/>
                    <a:lumOff val="35000"/>
                  </a:prstClr>
                </a:solidFill>
              </a:rPr>
              <a:t>具有共性的数据，客户数据、产品数据等帮助企业构建单一、准确、权威的数据来源。</a:t>
            </a:r>
            <a:endParaRPr lang="zh-CN" altLang="en-US" sz="1600" kern="0" dirty="0">
              <a:solidFill>
                <a:prstClr val="black">
                  <a:lumMod val="65000"/>
                  <a:lumOff val="35000"/>
                </a:prstClr>
              </a:solidFill>
            </a:endParaRPr>
          </a:p>
        </p:txBody>
      </p:sp>
      <p:sp>
        <p:nvSpPr>
          <p:cNvPr id="122" name="TextBox 77"/>
          <p:cNvSpPr txBox="1"/>
          <p:nvPr/>
        </p:nvSpPr>
        <p:spPr>
          <a:xfrm>
            <a:off x="6798105" y="3783586"/>
            <a:ext cx="3304291" cy="56586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lnSpc>
                <a:spcPct val="120000"/>
              </a:lnSpc>
              <a:spcBef>
                <a:spcPct val="0"/>
              </a:spcBef>
              <a:spcAft>
                <a:spcPct val="0"/>
              </a:spcAft>
            </a:pPr>
            <a:r>
              <a:rPr lang="zh-CN" altLang="en-US" sz="1600" kern="0" dirty="0">
                <a:solidFill>
                  <a:prstClr val="black">
                    <a:lumMod val="65000"/>
                    <a:lumOff val="35000"/>
                  </a:prstClr>
                </a:solidFill>
              </a:rPr>
              <a:t>提供</a:t>
            </a:r>
            <a:r>
              <a:rPr lang="en-US" altLang="zh-CN" sz="1600" kern="0" dirty="0">
                <a:solidFill>
                  <a:prstClr val="black">
                    <a:lumMod val="65000"/>
                    <a:lumOff val="35000"/>
                  </a:prstClr>
                </a:solidFill>
              </a:rPr>
              <a:t>360</a:t>
            </a:r>
            <a:r>
              <a:rPr lang="zh-CN" altLang="en-US" sz="1600" kern="0" dirty="0">
                <a:solidFill>
                  <a:prstClr val="black">
                    <a:lumMod val="65000"/>
                    <a:lumOff val="35000"/>
                  </a:prstClr>
                </a:solidFill>
              </a:rPr>
              <a:t>度的主数据模型，大大增加交叉销售的机会，提升市场效率。</a:t>
            </a:r>
            <a:endParaRPr lang="zh-CN" altLang="en-US" sz="1600" kern="0" dirty="0">
              <a:solidFill>
                <a:prstClr val="black">
                  <a:lumMod val="65000"/>
                  <a:lumOff val="35000"/>
                </a:prstClr>
              </a:solidFill>
            </a:endParaRPr>
          </a:p>
        </p:txBody>
      </p:sp>
      <p:sp>
        <p:nvSpPr>
          <p:cNvPr id="123" name="TextBox 77"/>
          <p:cNvSpPr txBox="1"/>
          <p:nvPr/>
        </p:nvSpPr>
        <p:spPr>
          <a:xfrm>
            <a:off x="6798105" y="5105889"/>
            <a:ext cx="3304291" cy="2703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lnSpc>
                <a:spcPct val="120000"/>
              </a:lnSpc>
              <a:spcBef>
                <a:spcPct val="0"/>
              </a:spcBef>
              <a:spcAft>
                <a:spcPct val="0"/>
              </a:spcAft>
            </a:pPr>
            <a:r>
              <a:rPr lang="zh-CN" altLang="en-US" sz="1600" kern="0" dirty="0">
                <a:solidFill>
                  <a:prstClr val="black">
                    <a:lumMod val="65000"/>
                    <a:lumOff val="35000"/>
                  </a:prstClr>
                </a:solidFill>
              </a:rPr>
              <a:t>可落地的面相</a:t>
            </a:r>
            <a:r>
              <a:rPr lang="en-US" altLang="zh-CN" sz="1600" kern="0" dirty="0">
                <a:solidFill>
                  <a:prstClr val="black">
                    <a:lumMod val="65000"/>
                    <a:lumOff val="35000"/>
                  </a:prstClr>
                </a:solidFill>
              </a:rPr>
              <a:t>SOA</a:t>
            </a:r>
            <a:r>
              <a:rPr lang="zh-CN" altLang="en-US" sz="1600" kern="0" dirty="0">
                <a:solidFill>
                  <a:prstClr val="black">
                    <a:lumMod val="65000"/>
                    <a:lumOff val="35000"/>
                  </a:prstClr>
                </a:solidFill>
              </a:rPr>
              <a:t>的主数据产品。</a:t>
            </a:r>
            <a:endParaRPr lang="zh-CN" altLang="en-US" sz="1600" kern="0" dirty="0">
              <a:solidFill>
                <a:prstClr val="black">
                  <a:lumMod val="65000"/>
                  <a:lumOff val="35000"/>
                </a:prstClr>
              </a:solidFill>
            </a:endParaRPr>
          </a:p>
        </p:txBody>
      </p:sp>
      <p:sp>
        <p:nvSpPr>
          <p:cNvPr id="40" name="文本占位符 4"/>
          <p:cNvSpPr>
            <a:spLocks noGrp="1"/>
          </p:cNvSpPr>
          <p:nvPr>
            <p:ph type="body" sz="quarter" idx="16"/>
          </p:nvPr>
        </p:nvSpPr>
        <p:spPr>
          <a:xfrm>
            <a:off x="584994" y="1105315"/>
            <a:ext cx="11022012" cy="1106047"/>
          </a:xfrm>
        </p:spPr>
        <p:txBody>
          <a:bodyPr/>
          <a:lstStyle/>
          <a:p>
            <a:r>
              <a:rPr kumimoji="1" lang="zh-CN" altLang="en-US" dirty="0"/>
              <a:t>随着企业信息化程度的不断深入，自跨业务、跨部门、跨业务系统的业务连贯性需求越来越迫切，许多已经实施或者正在实施的</a:t>
            </a:r>
            <a:r>
              <a:rPr kumimoji="1" lang="en-US" altLang="zh-CN" dirty="0"/>
              <a:t>ERP</a:t>
            </a:r>
            <a:r>
              <a:rPr kumimoji="1" lang="zh-CN" altLang="en-US" dirty="0"/>
              <a:t>、</a:t>
            </a:r>
            <a:r>
              <a:rPr kumimoji="1" lang="en-US" altLang="zh-CN" dirty="0"/>
              <a:t>CRM</a:t>
            </a:r>
            <a:r>
              <a:rPr kumimoji="1" lang="zh-CN" altLang="en-US" dirty="0"/>
              <a:t>或</a:t>
            </a:r>
            <a:r>
              <a:rPr kumimoji="1" lang="en-US" altLang="zh-CN" dirty="0"/>
              <a:t>BI</a:t>
            </a:r>
            <a:r>
              <a:rPr kumimoji="1" lang="zh-CN" altLang="en-US" dirty="0"/>
              <a:t>应用对企业系统数据的一致性、完整性和准确性提出了新的要求。目光纷纷投向主数据产品。</a:t>
            </a:r>
            <a:endParaRPr kumimoji="1" lang="zh-CN" altLang="en-US" dirty="0"/>
          </a:p>
        </p:txBody>
      </p:sp>
      <p:cxnSp>
        <p:nvCxnSpPr>
          <p:cNvPr id="11" name="直线箭头连接符 10"/>
          <p:cNvCxnSpPr/>
          <p:nvPr/>
        </p:nvCxnSpPr>
        <p:spPr>
          <a:xfrm flipH="1">
            <a:off x="1355585" y="4787588"/>
            <a:ext cx="10321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p:cNvCxnSpPr/>
          <p:nvPr/>
        </p:nvCxnSpPr>
        <p:spPr>
          <a:xfrm flipH="1">
            <a:off x="1355585" y="4971453"/>
            <a:ext cx="953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flipH="1">
            <a:off x="1355585" y="5133684"/>
            <a:ext cx="786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80345" y="4648235"/>
            <a:ext cx="1081041" cy="276999"/>
          </a:xfrm>
          <a:prstGeom prst="rect">
            <a:avLst/>
          </a:prstGeom>
          <a:noFill/>
        </p:spPr>
        <p:txBody>
          <a:bodyPr wrap="square" rtlCol="0">
            <a:spAutoFit/>
          </a:bodyPr>
          <a:lstStyle/>
          <a:p>
            <a:r>
              <a:rPr kumimoji="1" lang="zh-CN" altLang="en-US" sz="1200" dirty="0"/>
              <a:t>组织和流程</a:t>
            </a:r>
            <a:endParaRPr kumimoji="1" lang="zh-CN" altLang="en-US" sz="1200" dirty="0"/>
          </a:p>
        </p:txBody>
      </p:sp>
      <p:sp>
        <p:nvSpPr>
          <p:cNvPr id="57" name="文本框 56"/>
          <p:cNvSpPr txBox="1"/>
          <p:nvPr/>
        </p:nvSpPr>
        <p:spPr>
          <a:xfrm>
            <a:off x="559052" y="4838718"/>
            <a:ext cx="1081041" cy="276999"/>
          </a:xfrm>
          <a:prstGeom prst="rect">
            <a:avLst/>
          </a:prstGeom>
          <a:noFill/>
        </p:spPr>
        <p:txBody>
          <a:bodyPr wrap="square" rtlCol="0">
            <a:spAutoFit/>
          </a:bodyPr>
          <a:lstStyle/>
          <a:p>
            <a:r>
              <a:rPr kumimoji="1" lang="zh-CN" altLang="en-US" sz="1200" dirty="0"/>
              <a:t>数据标准</a:t>
            </a:r>
            <a:endParaRPr kumimoji="1" lang="zh-CN" altLang="en-US" sz="1200" dirty="0"/>
          </a:p>
        </p:txBody>
      </p:sp>
      <p:sp>
        <p:nvSpPr>
          <p:cNvPr id="58" name="文本框 57"/>
          <p:cNvSpPr txBox="1"/>
          <p:nvPr/>
        </p:nvSpPr>
        <p:spPr>
          <a:xfrm>
            <a:off x="562074" y="5011958"/>
            <a:ext cx="1081041" cy="276999"/>
          </a:xfrm>
          <a:prstGeom prst="rect">
            <a:avLst/>
          </a:prstGeom>
          <a:noFill/>
        </p:spPr>
        <p:txBody>
          <a:bodyPr wrap="square" rtlCol="0">
            <a:spAutoFit/>
          </a:bodyPr>
          <a:lstStyle/>
          <a:p>
            <a:r>
              <a:rPr kumimoji="1" lang="zh-CN" altLang="en-US" sz="1200" dirty="0"/>
              <a:t>数据平台</a:t>
            </a:r>
            <a:endParaRPr kumimoji="1" lang="zh-CN" altLang="en-US" sz="120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数据价值的重要保障：数据质量</a:t>
            </a:r>
            <a:endParaRPr kumimoji="1" lang="zh-CN" altLang="en-US" dirty="0"/>
          </a:p>
        </p:txBody>
      </p:sp>
      <p:sp>
        <p:nvSpPr>
          <p:cNvPr id="5" name="文本占位符 4"/>
          <p:cNvSpPr>
            <a:spLocks noGrp="1"/>
          </p:cNvSpPr>
          <p:nvPr>
            <p:ph type="body" sz="quarter" idx="16"/>
          </p:nvPr>
        </p:nvSpPr>
        <p:spPr>
          <a:xfrm>
            <a:off x="584994" y="1089386"/>
            <a:ext cx="11022012" cy="1106047"/>
          </a:xfrm>
        </p:spPr>
        <p:txBody>
          <a:bodyPr/>
          <a:lstStyle/>
          <a:p>
            <a:r>
              <a:rPr kumimoji="1" lang="zh-CN" altLang="en-US" sz="1600" dirty="0"/>
              <a:t>为什么企业内部的数据质量总是不高？其实只要有数据存在就有数据质量问题存在。我们提供行业专业的数据问题管理方法。</a:t>
            </a:r>
            <a:endParaRPr kumimoji="1" lang="en-US" altLang="zh-CN" sz="1600" dirty="0"/>
          </a:p>
          <a:p>
            <a:pPr marL="285750" indent="-285750">
              <a:buFont typeface="Wingdings" panose="05000000000000000000" pitchFamily="2" charset="2"/>
              <a:buChar char="l"/>
            </a:pPr>
            <a:r>
              <a:rPr kumimoji="1" lang="zh-CN" altLang="en-US" sz="1600" dirty="0"/>
              <a:t>全面梳理企业的数据质量问题</a:t>
            </a:r>
            <a:endParaRPr kumimoji="1" lang="en-US" altLang="zh-CN" sz="1600" dirty="0"/>
          </a:p>
          <a:p>
            <a:pPr marL="285750" indent="-285750">
              <a:buFont typeface="Wingdings" panose="05000000000000000000" pitchFamily="2" charset="2"/>
              <a:buChar char="l"/>
            </a:pPr>
            <a:r>
              <a:rPr kumimoji="1" lang="zh-CN" altLang="en-US" sz="1600" dirty="0"/>
              <a:t>全面的通俗易懂的数据质量检查手段</a:t>
            </a:r>
            <a:endParaRPr kumimoji="1" lang="en-US" altLang="zh-CN" sz="1600" dirty="0"/>
          </a:p>
          <a:p>
            <a:pPr marL="285750" indent="-285750">
              <a:buFont typeface="Wingdings" panose="05000000000000000000" pitchFamily="2" charset="2"/>
              <a:buChar char="l"/>
            </a:pPr>
            <a:r>
              <a:rPr kumimoji="1" lang="zh-CN" altLang="en-US" sz="1600" dirty="0"/>
              <a:t>提供数据问题修改的最佳方法</a:t>
            </a:r>
            <a:endParaRPr kumimoji="1" lang="zh-CN" altLang="en-US" sz="1600" dirty="0"/>
          </a:p>
        </p:txBody>
      </p:sp>
      <p:grpSp>
        <p:nvGrpSpPr>
          <p:cNvPr id="123" name="组合 122"/>
          <p:cNvGrpSpPr/>
          <p:nvPr/>
        </p:nvGrpSpPr>
        <p:grpSpPr>
          <a:xfrm>
            <a:off x="1719395" y="3168689"/>
            <a:ext cx="9507299" cy="3143303"/>
            <a:chOff x="569863" y="2789864"/>
            <a:chExt cx="9507299" cy="3143303"/>
          </a:xfrm>
        </p:grpSpPr>
        <p:sp>
          <p:nvSpPr>
            <p:cNvPr id="8" name="流程图: 过程 7"/>
            <p:cNvSpPr/>
            <p:nvPr/>
          </p:nvSpPr>
          <p:spPr>
            <a:xfrm>
              <a:off x="1400990" y="5604061"/>
              <a:ext cx="1211581" cy="329106"/>
            </a:xfrm>
            <a:prstGeom prst="flowChartProcess">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技术</a:t>
              </a:r>
              <a:endParaRPr lang="zh-CN" altLang="en-US" sz="1600" dirty="0"/>
            </a:p>
          </p:txBody>
        </p:sp>
        <p:sp>
          <p:nvSpPr>
            <p:cNvPr id="9" name="流程图: 过程 7"/>
            <p:cNvSpPr/>
            <p:nvPr/>
          </p:nvSpPr>
          <p:spPr>
            <a:xfrm>
              <a:off x="5890258" y="5604061"/>
              <a:ext cx="1211581" cy="329106"/>
            </a:xfrm>
            <a:prstGeom prst="flowChartProcess">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a:t>
              </a:r>
              <a:endParaRPr lang="zh-CN" altLang="en-US" sz="1600" dirty="0"/>
            </a:p>
          </p:txBody>
        </p:sp>
        <p:sp>
          <p:nvSpPr>
            <p:cNvPr id="10" name="流程图: 过程 7"/>
            <p:cNvSpPr/>
            <p:nvPr/>
          </p:nvSpPr>
          <p:spPr>
            <a:xfrm>
              <a:off x="5890257" y="2789864"/>
              <a:ext cx="1211581" cy="329106"/>
            </a:xfrm>
            <a:prstGeom prst="flowChartProcess">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流程</a:t>
              </a:r>
              <a:endParaRPr lang="zh-CN" altLang="en-US" sz="1600" dirty="0"/>
            </a:p>
          </p:txBody>
        </p:sp>
        <p:sp>
          <p:nvSpPr>
            <p:cNvPr id="11" name="流程图: 过程 7"/>
            <p:cNvSpPr/>
            <p:nvPr/>
          </p:nvSpPr>
          <p:spPr>
            <a:xfrm>
              <a:off x="1400989" y="2789864"/>
              <a:ext cx="1211581" cy="329106"/>
            </a:xfrm>
            <a:prstGeom prst="flowChartProcess">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信息</a:t>
              </a:r>
              <a:endParaRPr lang="zh-CN" altLang="en-US" sz="1600" dirty="0"/>
            </a:p>
          </p:txBody>
        </p:sp>
        <p:cxnSp>
          <p:nvCxnSpPr>
            <p:cNvPr id="13" name="直线箭头连接符 12"/>
            <p:cNvCxnSpPr/>
            <p:nvPr/>
          </p:nvCxnSpPr>
          <p:spPr>
            <a:xfrm>
              <a:off x="2612570" y="4362994"/>
              <a:ext cx="5669281" cy="0"/>
            </a:xfrm>
            <a:prstGeom prst="straightConnector1">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1994260" y="3093901"/>
              <a:ext cx="735877" cy="1164590"/>
            </a:xfrm>
            <a:prstGeom prst="straightConnector1">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a:off x="6496047" y="3086370"/>
              <a:ext cx="735877" cy="1164590"/>
            </a:xfrm>
            <a:prstGeom prst="straightConnector1">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V="1">
              <a:off x="1854926" y="4464540"/>
              <a:ext cx="875211" cy="1139521"/>
            </a:xfrm>
            <a:prstGeom prst="straightConnector1">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线箭头连接符 21"/>
            <p:cNvCxnSpPr/>
            <p:nvPr/>
          </p:nvCxnSpPr>
          <p:spPr>
            <a:xfrm flipV="1">
              <a:off x="6356713" y="4461966"/>
              <a:ext cx="875211" cy="1139521"/>
            </a:xfrm>
            <a:prstGeom prst="straightConnector1">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24" name="直线箭头连接符 23"/>
            <p:cNvCxnSpPr/>
            <p:nvPr/>
          </p:nvCxnSpPr>
          <p:spPr>
            <a:xfrm>
              <a:off x="1306286" y="3676196"/>
              <a:ext cx="83602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p:cNvCxnSpPr/>
            <p:nvPr/>
          </p:nvCxnSpPr>
          <p:spPr>
            <a:xfrm>
              <a:off x="5828753" y="3676196"/>
              <a:ext cx="83602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a:off x="5722614" y="5063385"/>
              <a:ext cx="83602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p:nvPr/>
          </p:nvCxnSpPr>
          <p:spPr>
            <a:xfrm>
              <a:off x="1306285" y="5031726"/>
              <a:ext cx="83602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p:cNvCxnSpPr/>
            <p:nvPr/>
          </p:nvCxnSpPr>
          <p:spPr>
            <a:xfrm flipH="1">
              <a:off x="2362198" y="3430179"/>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p:cNvCxnSpPr/>
            <p:nvPr/>
          </p:nvCxnSpPr>
          <p:spPr>
            <a:xfrm flipH="1">
              <a:off x="2612570" y="3850369"/>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p:cNvCxnSpPr/>
            <p:nvPr/>
          </p:nvCxnSpPr>
          <p:spPr>
            <a:xfrm flipH="1">
              <a:off x="7101838" y="3850369"/>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p:cNvCxnSpPr/>
            <p:nvPr/>
          </p:nvCxnSpPr>
          <p:spPr>
            <a:xfrm flipH="1">
              <a:off x="6868341" y="3425826"/>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p:cNvCxnSpPr/>
            <p:nvPr/>
          </p:nvCxnSpPr>
          <p:spPr>
            <a:xfrm flipH="1">
              <a:off x="2495001" y="4875801"/>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p:cNvCxnSpPr/>
            <p:nvPr/>
          </p:nvCxnSpPr>
          <p:spPr>
            <a:xfrm flipH="1">
              <a:off x="2222861" y="5328647"/>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p:cNvCxnSpPr/>
            <p:nvPr/>
          </p:nvCxnSpPr>
          <p:spPr>
            <a:xfrm flipH="1">
              <a:off x="7008800" y="4875801"/>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p:cNvCxnSpPr/>
            <p:nvPr/>
          </p:nvCxnSpPr>
          <p:spPr>
            <a:xfrm flipH="1">
              <a:off x="6712129" y="5328647"/>
              <a:ext cx="77941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69863" y="3514776"/>
              <a:ext cx="735877" cy="307777"/>
            </a:xfrm>
            <a:prstGeom prst="rect">
              <a:avLst/>
            </a:prstGeom>
            <a:noFill/>
          </p:spPr>
          <p:txBody>
            <a:bodyPr wrap="square" rtlCol="0">
              <a:spAutoFit/>
            </a:bodyPr>
            <a:lstStyle/>
            <a:p>
              <a:r>
                <a:rPr kumimoji="1" lang="zh-CN" altLang="en-US" sz="1400" dirty="0">
                  <a:solidFill>
                    <a:schemeClr val="accent1"/>
                  </a:solidFill>
                </a:rPr>
                <a:t>元数据</a:t>
              </a:r>
              <a:endParaRPr kumimoji="1" lang="zh-CN" altLang="en-US" sz="1400" dirty="0">
                <a:solidFill>
                  <a:schemeClr val="accent1"/>
                </a:solidFill>
              </a:endParaRPr>
            </a:p>
          </p:txBody>
        </p:sp>
        <p:sp>
          <p:nvSpPr>
            <p:cNvPr id="38" name="文本框 37"/>
            <p:cNvSpPr txBox="1"/>
            <p:nvPr/>
          </p:nvSpPr>
          <p:spPr>
            <a:xfrm>
              <a:off x="3163390" y="3287611"/>
              <a:ext cx="735877" cy="307777"/>
            </a:xfrm>
            <a:prstGeom prst="rect">
              <a:avLst/>
            </a:prstGeom>
            <a:noFill/>
          </p:spPr>
          <p:txBody>
            <a:bodyPr wrap="square" rtlCol="0">
              <a:spAutoFit/>
            </a:bodyPr>
            <a:lstStyle/>
            <a:p>
              <a:r>
                <a:rPr kumimoji="1" lang="zh-CN" altLang="en-US" sz="1400" dirty="0">
                  <a:solidFill>
                    <a:schemeClr val="accent1"/>
                  </a:solidFill>
                </a:rPr>
                <a:t>数据</a:t>
              </a:r>
              <a:endParaRPr kumimoji="1" lang="zh-CN" altLang="en-US" sz="1400" dirty="0">
                <a:solidFill>
                  <a:schemeClr val="accent1"/>
                </a:solidFill>
              </a:endParaRPr>
            </a:p>
          </p:txBody>
        </p:sp>
        <p:sp>
          <p:nvSpPr>
            <p:cNvPr id="39" name="文本框 38"/>
            <p:cNvSpPr txBox="1"/>
            <p:nvPr/>
          </p:nvSpPr>
          <p:spPr>
            <a:xfrm>
              <a:off x="3431176" y="3696480"/>
              <a:ext cx="735877" cy="307777"/>
            </a:xfrm>
            <a:prstGeom prst="rect">
              <a:avLst/>
            </a:prstGeom>
            <a:noFill/>
          </p:spPr>
          <p:txBody>
            <a:bodyPr wrap="square" rtlCol="0">
              <a:spAutoFit/>
            </a:bodyPr>
            <a:lstStyle/>
            <a:p>
              <a:r>
                <a:rPr kumimoji="1" lang="zh-CN" altLang="en-US" sz="1400" dirty="0">
                  <a:solidFill>
                    <a:schemeClr val="accent1"/>
                  </a:solidFill>
                </a:rPr>
                <a:t>质量</a:t>
              </a:r>
              <a:endParaRPr kumimoji="1" lang="zh-CN" altLang="en-US" sz="1400" dirty="0">
                <a:solidFill>
                  <a:schemeClr val="accent1"/>
                </a:solidFill>
              </a:endParaRPr>
            </a:p>
          </p:txBody>
        </p:sp>
        <p:sp>
          <p:nvSpPr>
            <p:cNvPr id="40" name="文本框 39"/>
            <p:cNvSpPr txBox="1"/>
            <p:nvPr/>
          </p:nvSpPr>
          <p:spPr>
            <a:xfrm>
              <a:off x="4903474" y="3522307"/>
              <a:ext cx="946240" cy="307777"/>
            </a:xfrm>
            <a:prstGeom prst="rect">
              <a:avLst/>
            </a:prstGeom>
            <a:noFill/>
          </p:spPr>
          <p:txBody>
            <a:bodyPr wrap="square" rtlCol="0">
              <a:spAutoFit/>
            </a:bodyPr>
            <a:lstStyle/>
            <a:p>
              <a:r>
                <a:rPr kumimoji="1" lang="zh-CN" altLang="en-US" sz="1400" dirty="0">
                  <a:solidFill>
                    <a:schemeClr val="accent1"/>
                  </a:solidFill>
                </a:rPr>
                <a:t>数据传递</a:t>
              </a:r>
              <a:endParaRPr kumimoji="1" lang="zh-CN" altLang="en-US" sz="1400" dirty="0">
                <a:solidFill>
                  <a:schemeClr val="accent1"/>
                </a:solidFill>
              </a:endParaRPr>
            </a:p>
          </p:txBody>
        </p:sp>
        <p:sp>
          <p:nvSpPr>
            <p:cNvPr id="41" name="文本框 40"/>
            <p:cNvSpPr txBox="1"/>
            <p:nvPr/>
          </p:nvSpPr>
          <p:spPr>
            <a:xfrm>
              <a:off x="7691302" y="3271937"/>
              <a:ext cx="735877" cy="307777"/>
            </a:xfrm>
            <a:prstGeom prst="rect">
              <a:avLst/>
            </a:prstGeom>
            <a:noFill/>
          </p:spPr>
          <p:txBody>
            <a:bodyPr wrap="square" rtlCol="0">
              <a:spAutoFit/>
            </a:bodyPr>
            <a:lstStyle/>
            <a:p>
              <a:r>
                <a:rPr kumimoji="1" lang="zh-CN" altLang="en-US" sz="1400" dirty="0">
                  <a:solidFill>
                    <a:schemeClr val="accent1"/>
                  </a:solidFill>
                </a:rPr>
                <a:t>流程</a:t>
              </a:r>
              <a:endParaRPr kumimoji="1" lang="zh-CN" altLang="en-US" sz="1400" dirty="0">
                <a:solidFill>
                  <a:schemeClr val="accent1"/>
                </a:solidFill>
              </a:endParaRPr>
            </a:p>
          </p:txBody>
        </p:sp>
        <p:sp>
          <p:nvSpPr>
            <p:cNvPr id="42" name="文本框 41"/>
            <p:cNvSpPr txBox="1"/>
            <p:nvPr/>
          </p:nvSpPr>
          <p:spPr>
            <a:xfrm>
              <a:off x="7891602" y="3696480"/>
              <a:ext cx="735877" cy="307777"/>
            </a:xfrm>
            <a:prstGeom prst="rect">
              <a:avLst/>
            </a:prstGeom>
            <a:noFill/>
          </p:spPr>
          <p:txBody>
            <a:bodyPr wrap="square" rtlCol="0">
              <a:spAutoFit/>
            </a:bodyPr>
            <a:lstStyle/>
            <a:p>
              <a:r>
                <a:rPr kumimoji="1" lang="zh-CN" altLang="en-US" sz="1400" dirty="0">
                  <a:solidFill>
                    <a:schemeClr val="accent1"/>
                  </a:solidFill>
                </a:rPr>
                <a:t>实施</a:t>
              </a:r>
              <a:endParaRPr kumimoji="1" lang="zh-CN" altLang="en-US" sz="1400" dirty="0">
                <a:solidFill>
                  <a:schemeClr val="accent1"/>
                </a:solidFill>
              </a:endParaRPr>
            </a:p>
          </p:txBody>
        </p:sp>
        <p:sp>
          <p:nvSpPr>
            <p:cNvPr id="43" name="文本框 42"/>
            <p:cNvSpPr txBox="1"/>
            <p:nvPr/>
          </p:nvSpPr>
          <p:spPr>
            <a:xfrm>
              <a:off x="7827406" y="4721732"/>
              <a:ext cx="735877" cy="307777"/>
            </a:xfrm>
            <a:prstGeom prst="rect">
              <a:avLst/>
            </a:prstGeom>
            <a:noFill/>
          </p:spPr>
          <p:txBody>
            <a:bodyPr wrap="square" rtlCol="0">
              <a:spAutoFit/>
            </a:bodyPr>
            <a:lstStyle/>
            <a:p>
              <a:r>
                <a:rPr kumimoji="1" lang="zh-CN" altLang="en-US" sz="1400" dirty="0">
                  <a:solidFill>
                    <a:schemeClr val="accent1"/>
                  </a:solidFill>
                </a:rPr>
                <a:t>管理</a:t>
              </a:r>
              <a:endParaRPr kumimoji="1" lang="zh-CN" altLang="en-US" sz="1400" dirty="0">
                <a:solidFill>
                  <a:schemeClr val="accent1"/>
                </a:solidFill>
              </a:endParaRPr>
            </a:p>
          </p:txBody>
        </p:sp>
        <p:sp>
          <p:nvSpPr>
            <p:cNvPr id="44" name="文本框 43"/>
            <p:cNvSpPr txBox="1"/>
            <p:nvPr/>
          </p:nvSpPr>
          <p:spPr>
            <a:xfrm>
              <a:off x="7543837" y="5174758"/>
              <a:ext cx="735877" cy="307777"/>
            </a:xfrm>
            <a:prstGeom prst="rect">
              <a:avLst/>
            </a:prstGeom>
            <a:noFill/>
          </p:spPr>
          <p:txBody>
            <a:bodyPr wrap="square" rtlCol="0">
              <a:spAutoFit/>
            </a:bodyPr>
            <a:lstStyle/>
            <a:p>
              <a:r>
                <a:rPr kumimoji="1" lang="zh-CN" altLang="en-US" sz="1400" dirty="0">
                  <a:solidFill>
                    <a:schemeClr val="accent1"/>
                  </a:solidFill>
                </a:rPr>
                <a:t>激励</a:t>
              </a:r>
              <a:endParaRPr kumimoji="1" lang="zh-CN" altLang="en-US" sz="1400" dirty="0">
                <a:solidFill>
                  <a:schemeClr val="accent1"/>
                </a:solidFill>
              </a:endParaRPr>
            </a:p>
          </p:txBody>
        </p:sp>
        <p:sp>
          <p:nvSpPr>
            <p:cNvPr id="45" name="文本框 44"/>
            <p:cNvSpPr txBox="1"/>
            <p:nvPr/>
          </p:nvSpPr>
          <p:spPr>
            <a:xfrm>
              <a:off x="5155753" y="4927872"/>
              <a:ext cx="735877" cy="307777"/>
            </a:xfrm>
            <a:prstGeom prst="rect">
              <a:avLst/>
            </a:prstGeom>
            <a:noFill/>
          </p:spPr>
          <p:txBody>
            <a:bodyPr wrap="square" rtlCol="0">
              <a:spAutoFit/>
            </a:bodyPr>
            <a:lstStyle/>
            <a:p>
              <a:r>
                <a:rPr kumimoji="1" lang="zh-CN" altLang="en-US" sz="1400" dirty="0">
                  <a:solidFill>
                    <a:schemeClr val="accent1"/>
                  </a:solidFill>
                </a:rPr>
                <a:t>培训</a:t>
              </a:r>
              <a:endParaRPr kumimoji="1" lang="zh-CN" altLang="en-US" sz="1400" dirty="0">
                <a:solidFill>
                  <a:schemeClr val="accent1"/>
                </a:solidFill>
              </a:endParaRPr>
            </a:p>
          </p:txBody>
        </p:sp>
        <p:sp>
          <p:nvSpPr>
            <p:cNvPr id="46" name="文本框 45"/>
            <p:cNvSpPr txBox="1"/>
            <p:nvPr/>
          </p:nvSpPr>
          <p:spPr>
            <a:xfrm>
              <a:off x="3296188" y="4721732"/>
              <a:ext cx="1014555" cy="307777"/>
            </a:xfrm>
            <a:prstGeom prst="rect">
              <a:avLst/>
            </a:prstGeom>
            <a:noFill/>
          </p:spPr>
          <p:txBody>
            <a:bodyPr wrap="square" rtlCol="0">
              <a:spAutoFit/>
            </a:bodyPr>
            <a:lstStyle/>
            <a:p>
              <a:r>
                <a:rPr kumimoji="1" lang="zh-CN" altLang="en-US" sz="1400" dirty="0">
                  <a:solidFill>
                    <a:schemeClr val="accent1"/>
                  </a:solidFill>
                </a:rPr>
                <a:t>基础设施</a:t>
              </a:r>
              <a:endParaRPr kumimoji="1" lang="zh-CN" altLang="en-US" sz="1400" dirty="0">
                <a:solidFill>
                  <a:schemeClr val="accent1"/>
                </a:solidFill>
              </a:endParaRPr>
            </a:p>
          </p:txBody>
        </p:sp>
        <p:sp>
          <p:nvSpPr>
            <p:cNvPr id="47" name="文本框 46"/>
            <p:cNvSpPr txBox="1"/>
            <p:nvPr/>
          </p:nvSpPr>
          <p:spPr>
            <a:xfrm>
              <a:off x="3024050" y="5185614"/>
              <a:ext cx="1014555" cy="307777"/>
            </a:xfrm>
            <a:prstGeom prst="rect">
              <a:avLst/>
            </a:prstGeom>
            <a:noFill/>
          </p:spPr>
          <p:txBody>
            <a:bodyPr wrap="square" rtlCol="0">
              <a:spAutoFit/>
            </a:bodyPr>
            <a:lstStyle/>
            <a:p>
              <a:r>
                <a:rPr kumimoji="1" lang="zh-CN" altLang="en-US" sz="1400" dirty="0">
                  <a:solidFill>
                    <a:schemeClr val="accent1"/>
                  </a:solidFill>
                </a:rPr>
                <a:t>架构</a:t>
              </a:r>
              <a:endParaRPr kumimoji="1" lang="zh-CN" altLang="en-US" sz="1400" dirty="0">
                <a:solidFill>
                  <a:schemeClr val="accent1"/>
                </a:solidFill>
              </a:endParaRPr>
            </a:p>
          </p:txBody>
        </p:sp>
        <p:sp>
          <p:nvSpPr>
            <p:cNvPr id="48" name="文本框 47"/>
            <p:cNvSpPr txBox="1"/>
            <p:nvPr/>
          </p:nvSpPr>
          <p:spPr>
            <a:xfrm>
              <a:off x="735591" y="4886745"/>
              <a:ext cx="1014555" cy="307777"/>
            </a:xfrm>
            <a:prstGeom prst="rect">
              <a:avLst/>
            </a:prstGeom>
            <a:noFill/>
          </p:spPr>
          <p:txBody>
            <a:bodyPr wrap="square" rtlCol="0">
              <a:spAutoFit/>
            </a:bodyPr>
            <a:lstStyle/>
            <a:p>
              <a:r>
                <a:rPr kumimoji="1" lang="zh-CN" altLang="en-US" sz="1400" dirty="0">
                  <a:solidFill>
                    <a:schemeClr val="accent1"/>
                  </a:solidFill>
                </a:rPr>
                <a:t>产品</a:t>
              </a:r>
              <a:endParaRPr kumimoji="1" lang="zh-CN" altLang="en-US" sz="1400" dirty="0">
                <a:solidFill>
                  <a:schemeClr val="accent1"/>
                </a:solidFill>
              </a:endParaRPr>
            </a:p>
          </p:txBody>
        </p:sp>
        <p:cxnSp>
          <p:nvCxnSpPr>
            <p:cNvPr id="49" name="直线箭头连接符 48"/>
            <p:cNvCxnSpPr/>
            <p:nvPr/>
          </p:nvCxnSpPr>
          <p:spPr>
            <a:xfrm>
              <a:off x="1738993" y="3484964"/>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54" name="直线箭头连接符 53"/>
            <p:cNvCxnSpPr/>
            <p:nvPr/>
          </p:nvCxnSpPr>
          <p:spPr>
            <a:xfrm>
              <a:off x="2857807" y="3246657"/>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57" name="直线箭头连接符 56"/>
            <p:cNvCxnSpPr/>
            <p:nvPr/>
          </p:nvCxnSpPr>
          <p:spPr>
            <a:xfrm>
              <a:off x="3192983" y="3674280"/>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58" name="直线箭头连接符 57"/>
            <p:cNvCxnSpPr/>
            <p:nvPr/>
          </p:nvCxnSpPr>
          <p:spPr>
            <a:xfrm>
              <a:off x="5930819" y="3487648"/>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59" name="直线箭头连接符 58"/>
            <p:cNvCxnSpPr/>
            <p:nvPr/>
          </p:nvCxnSpPr>
          <p:spPr>
            <a:xfrm>
              <a:off x="7361121" y="3238945"/>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0" name="直线箭头连接符 59"/>
            <p:cNvCxnSpPr/>
            <p:nvPr/>
          </p:nvCxnSpPr>
          <p:spPr>
            <a:xfrm>
              <a:off x="7631088" y="3665668"/>
              <a:ext cx="130425" cy="1440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1" name="直线箭头连接符 60"/>
            <p:cNvCxnSpPr/>
            <p:nvPr/>
          </p:nvCxnSpPr>
          <p:spPr>
            <a:xfrm flipH="1" flipV="1">
              <a:off x="7765325" y="3883512"/>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3" name="直线箭头连接符 62"/>
            <p:cNvCxnSpPr/>
            <p:nvPr/>
          </p:nvCxnSpPr>
          <p:spPr>
            <a:xfrm flipH="1" flipV="1">
              <a:off x="7460525" y="3879156"/>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4" name="直线箭头连接符 63"/>
            <p:cNvCxnSpPr/>
            <p:nvPr/>
          </p:nvCxnSpPr>
          <p:spPr>
            <a:xfrm flipH="1" flipV="1">
              <a:off x="7168785" y="3443727"/>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5" name="直线箭头连接符 64"/>
            <p:cNvCxnSpPr/>
            <p:nvPr/>
          </p:nvCxnSpPr>
          <p:spPr>
            <a:xfrm flipH="1" flipV="1">
              <a:off x="6315345" y="3700631"/>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6" name="直线箭头连接符 65"/>
            <p:cNvCxnSpPr/>
            <p:nvPr/>
          </p:nvCxnSpPr>
          <p:spPr>
            <a:xfrm flipH="1" flipV="1">
              <a:off x="3274418" y="3884056"/>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8" name="直线箭头连接符 67"/>
            <p:cNvCxnSpPr/>
            <p:nvPr/>
          </p:nvCxnSpPr>
          <p:spPr>
            <a:xfrm flipH="1" flipV="1">
              <a:off x="2895223" y="3879074"/>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69" name="直线箭头连接符 68"/>
            <p:cNvCxnSpPr/>
            <p:nvPr/>
          </p:nvCxnSpPr>
          <p:spPr>
            <a:xfrm flipH="1" flipV="1">
              <a:off x="2655735" y="3456707"/>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70" name="直线箭头连接符 69"/>
            <p:cNvCxnSpPr/>
            <p:nvPr/>
          </p:nvCxnSpPr>
          <p:spPr>
            <a:xfrm flipH="1" flipV="1">
              <a:off x="1859274" y="3696819"/>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71" name="直线箭头连接符 70"/>
            <p:cNvCxnSpPr/>
            <p:nvPr/>
          </p:nvCxnSpPr>
          <p:spPr>
            <a:xfrm flipH="1" flipV="1">
              <a:off x="1480079" y="3691837"/>
              <a:ext cx="135730" cy="130498"/>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400989" y="3836484"/>
              <a:ext cx="503254" cy="261610"/>
            </a:xfrm>
            <a:prstGeom prst="rect">
              <a:avLst/>
            </a:prstGeom>
            <a:noFill/>
          </p:spPr>
          <p:txBody>
            <a:bodyPr wrap="square" rtlCol="0">
              <a:spAutoFit/>
            </a:bodyPr>
            <a:lstStyle/>
            <a:p>
              <a:r>
                <a:rPr kumimoji="1" lang="zh-CN" altLang="en-US" sz="1100" dirty="0">
                  <a:solidFill>
                    <a:schemeClr val="tx1">
                      <a:lumMod val="50000"/>
                    </a:schemeClr>
                  </a:solidFill>
                </a:rPr>
                <a:t>模型</a:t>
              </a:r>
              <a:endParaRPr kumimoji="1" lang="zh-CN" altLang="en-US" sz="1100" dirty="0">
                <a:solidFill>
                  <a:schemeClr val="tx1">
                    <a:lumMod val="50000"/>
                  </a:schemeClr>
                </a:solidFill>
              </a:endParaRPr>
            </a:p>
          </p:txBody>
        </p:sp>
        <p:sp>
          <p:nvSpPr>
            <p:cNvPr id="73" name="文本框 72"/>
            <p:cNvSpPr txBox="1"/>
            <p:nvPr/>
          </p:nvSpPr>
          <p:spPr>
            <a:xfrm>
              <a:off x="1826550" y="3831850"/>
              <a:ext cx="503254" cy="261610"/>
            </a:xfrm>
            <a:prstGeom prst="rect">
              <a:avLst/>
            </a:prstGeom>
            <a:noFill/>
          </p:spPr>
          <p:txBody>
            <a:bodyPr wrap="square" rtlCol="0">
              <a:spAutoFit/>
            </a:bodyPr>
            <a:lstStyle/>
            <a:p>
              <a:r>
                <a:rPr kumimoji="1" lang="zh-CN" altLang="en-US" sz="1100" dirty="0">
                  <a:solidFill>
                    <a:schemeClr val="tx1">
                      <a:lumMod val="50000"/>
                    </a:schemeClr>
                  </a:solidFill>
                </a:rPr>
                <a:t>加工</a:t>
              </a:r>
              <a:endParaRPr kumimoji="1" lang="zh-CN" altLang="en-US" sz="1100" dirty="0">
                <a:solidFill>
                  <a:schemeClr val="tx1">
                    <a:lumMod val="50000"/>
                  </a:schemeClr>
                </a:solidFill>
              </a:endParaRPr>
            </a:p>
          </p:txBody>
        </p:sp>
        <p:sp>
          <p:nvSpPr>
            <p:cNvPr id="74" name="文本框 73"/>
            <p:cNvSpPr txBox="1"/>
            <p:nvPr/>
          </p:nvSpPr>
          <p:spPr>
            <a:xfrm>
              <a:off x="1453328" y="3252157"/>
              <a:ext cx="503254" cy="261610"/>
            </a:xfrm>
            <a:prstGeom prst="rect">
              <a:avLst/>
            </a:prstGeom>
            <a:noFill/>
          </p:spPr>
          <p:txBody>
            <a:bodyPr wrap="square" rtlCol="0">
              <a:spAutoFit/>
            </a:bodyPr>
            <a:lstStyle/>
            <a:p>
              <a:r>
                <a:rPr kumimoji="1" lang="zh-CN" altLang="en-US" sz="1100" dirty="0">
                  <a:solidFill>
                    <a:schemeClr val="tx1">
                      <a:lumMod val="50000"/>
                    </a:schemeClr>
                  </a:solidFill>
                </a:rPr>
                <a:t>定义</a:t>
              </a:r>
              <a:endParaRPr kumimoji="1" lang="zh-CN" altLang="en-US" sz="1100" dirty="0">
                <a:solidFill>
                  <a:schemeClr val="tx1">
                    <a:lumMod val="50000"/>
                  </a:schemeClr>
                </a:solidFill>
              </a:endParaRPr>
            </a:p>
          </p:txBody>
        </p:sp>
        <p:sp>
          <p:nvSpPr>
            <p:cNvPr id="75" name="文本框 74"/>
            <p:cNvSpPr txBox="1"/>
            <p:nvPr/>
          </p:nvSpPr>
          <p:spPr>
            <a:xfrm>
              <a:off x="2561378" y="3012189"/>
              <a:ext cx="797579" cy="261610"/>
            </a:xfrm>
            <a:prstGeom prst="rect">
              <a:avLst/>
            </a:prstGeom>
            <a:noFill/>
          </p:spPr>
          <p:txBody>
            <a:bodyPr wrap="square" rtlCol="0">
              <a:spAutoFit/>
            </a:bodyPr>
            <a:lstStyle/>
            <a:p>
              <a:r>
                <a:rPr kumimoji="1" lang="zh-CN" altLang="en-US" sz="1100" dirty="0">
                  <a:solidFill>
                    <a:schemeClr val="tx1">
                      <a:lumMod val="50000"/>
                    </a:schemeClr>
                  </a:solidFill>
                </a:rPr>
                <a:t>变化频度</a:t>
              </a:r>
              <a:endParaRPr kumimoji="1" lang="zh-CN" altLang="en-US" sz="1100" dirty="0">
                <a:solidFill>
                  <a:schemeClr val="tx1">
                    <a:lumMod val="50000"/>
                  </a:schemeClr>
                </a:solidFill>
              </a:endParaRPr>
            </a:p>
          </p:txBody>
        </p:sp>
        <p:sp>
          <p:nvSpPr>
            <p:cNvPr id="76" name="文本框 75"/>
            <p:cNvSpPr txBox="1"/>
            <p:nvPr/>
          </p:nvSpPr>
          <p:spPr>
            <a:xfrm>
              <a:off x="2401111" y="3569434"/>
              <a:ext cx="797579" cy="261610"/>
            </a:xfrm>
            <a:prstGeom prst="rect">
              <a:avLst/>
            </a:prstGeom>
            <a:noFill/>
          </p:spPr>
          <p:txBody>
            <a:bodyPr wrap="square" rtlCol="0">
              <a:spAutoFit/>
            </a:bodyPr>
            <a:lstStyle/>
            <a:p>
              <a:r>
                <a:rPr kumimoji="1" lang="zh-CN" altLang="en-US" sz="1100" dirty="0">
                  <a:solidFill>
                    <a:schemeClr val="tx1">
                      <a:lumMod val="50000"/>
                    </a:schemeClr>
                  </a:solidFill>
                </a:rPr>
                <a:t>覆盖率</a:t>
              </a:r>
              <a:endParaRPr kumimoji="1" lang="zh-CN" altLang="en-US" sz="1100" dirty="0">
                <a:solidFill>
                  <a:schemeClr val="tx1">
                    <a:lumMod val="50000"/>
                  </a:schemeClr>
                </a:solidFill>
              </a:endParaRPr>
            </a:p>
          </p:txBody>
        </p:sp>
        <p:sp>
          <p:nvSpPr>
            <p:cNvPr id="77" name="文本框 76"/>
            <p:cNvSpPr txBox="1"/>
            <p:nvPr/>
          </p:nvSpPr>
          <p:spPr>
            <a:xfrm>
              <a:off x="2881094" y="3473294"/>
              <a:ext cx="797579" cy="261610"/>
            </a:xfrm>
            <a:prstGeom prst="rect">
              <a:avLst/>
            </a:prstGeom>
            <a:noFill/>
          </p:spPr>
          <p:txBody>
            <a:bodyPr wrap="square" rtlCol="0">
              <a:spAutoFit/>
            </a:bodyPr>
            <a:lstStyle/>
            <a:p>
              <a:r>
                <a:rPr kumimoji="1" lang="zh-CN" altLang="en-US" sz="1100" dirty="0">
                  <a:solidFill>
                    <a:schemeClr val="tx1">
                      <a:lumMod val="50000"/>
                    </a:schemeClr>
                  </a:solidFill>
                </a:rPr>
                <a:t>有效性</a:t>
              </a:r>
              <a:endParaRPr kumimoji="1" lang="zh-CN" altLang="en-US" sz="1100" dirty="0">
                <a:solidFill>
                  <a:schemeClr val="tx1">
                    <a:lumMod val="50000"/>
                  </a:schemeClr>
                </a:solidFill>
              </a:endParaRPr>
            </a:p>
          </p:txBody>
        </p:sp>
        <p:sp>
          <p:nvSpPr>
            <p:cNvPr id="78" name="文本框 77"/>
            <p:cNvSpPr txBox="1"/>
            <p:nvPr/>
          </p:nvSpPr>
          <p:spPr>
            <a:xfrm>
              <a:off x="2704752" y="3977525"/>
              <a:ext cx="797579" cy="261610"/>
            </a:xfrm>
            <a:prstGeom prst="rect">
              <a:avLst/>
            </a:prstGeom>
            <a:noFill/>
          </p:spPr>
          <p:txBody>
            <a:bodyPr wrap="square" rtlCol="0">
              <a:spAutoFit/>
            </a:bodyPr>
            <a:lstStyle/>
            <a:p>
              <a:r>
                <a:rPr kumimoji="1" lang="zh-CN" altLang="en-US" sz="1100" dirty="0">
                  <a:solidFill>
                    <a:schemeClr val="tx1">
                      <a:lumMod val="50000"/>
                    </a:schemeClr>
                  </a:solidFill>
                </a:rPr>
                <a:t>完整性</a:t>
              </a:r>
              <a:endParaRPr kumimoji="1" lang="zh-CN" altLang="en-US" sz="1100" dirty="0">
                <a:solidFill>
                  <a:schemeClr val="tx1">
                    <a:lumMod val="50000"/>
                  </a:schemeClr>
                </a:solidFill>
              </a:endParaRPr>
            </a:p>
          </p:txBody>
        </p:sp>
        <p:sp>
          <p:nvSpPr>
            <p:cNvPr id="79" name="文本框 78"/>
            <p:cNvSpPr txBox="1"/>
            <p:nvPr/>
          </p:nvSpPr>
          <p:spPr>
            <a:xfrm>
              <a:off x="3284912" y="3972683"/>
              <a:ext cx="797579" cy="261610"/>
            </a:xfrm>
            <a:prstGeom prst="rect">
              <a:avLst/>
            </a:prstGeom>
            <a:noFill/>
          </p:spPr>
          <p:txBody>
            <a:bodyPr wrap="square" rtlCol="0">
              <a:spAutoFit/>
            </a:bodyPr>
            <a:lstStyle/>
            <a:p>
              <a:r>
                <a:rPr kumimoji="1" lang="zh-CN" altLang="en-US" sz="1100" dirty="0">
                  <a:solidFill>
                    <a:schemeClr val="tx1">
                      <a:lumMod val="50000"/>
                    </a:schemeClr>
                  </a:solidFill>
                </a:rPr>
                <a:t>精准性</a:t>
              </a:r>
              <a:endParaRPr kumimoji="1" lang="zh-CN" altLang="en-US" sz="1100" dirty="0">
                <a:solidFill>
                  <a:schemeClr val="tx1">
                    <a:lumMod val="50000"/>
                  </a:schemeClr>
                </a:solidFill>
              </a:endParaRPr>
            </a:p>
          </p:txBody>
        </p:sp>
        <p:sp>
          <p:nvSpPr>
            <p:cNvPr id="80" name="文本框 79"/>
            <p:cNvSpPr txBox="1"/>
            <p:nvPr/>
          </p:nvSpPr>
          <p:spPr>
            <a:xfrm>
              <a:off x="5641093" y="3261506"/>
              <a:ext cx="797579" cy="261610"/>
            </a:xfrm>
            <a:prstGeom prst="rect">
              <a:avLst/>
            </a:prstGeom>
            <a:noFill/>
          </p:spPr>
          <p:txBody>
            <a:bodyPr wrap="square" rtlCol="0">
              <a:spAutoFit/>
            </a:bodyPr>
            <a:lstStyle/>
            <a:p>
              <a:r>
                <a:rPr kumimoji="1" lang="zh-CN" altLang="en-US" sz="1100" dirty="0">
                  <a:solidFill>
                    <a:schemeClr val="tx1">
                      <a:lumMod val="50000"/>
                    </a:schemeClr>
                  </a:solidFill>
                </a:rPr>
                <a:t>漏传</a:t>
              </a:r>
              <a:endParaRPr kumimoji="1" lang="zh-CN" altLang="en-US" sz="1100" dirty="0">
                <a:solidFill>
                  <a:schemeClr val="tx1">
                    <a:lumMod val="50000"/>
                  </a:schemeClr>
                </a:solidFill>
              </a:endParaRPr>
            </a:p>
          </p:txBody>
        </p:sp>
        <p:sp>
          <p:nvSpPr>
            <p:cNvPr id="81" name="文本框 80"/>
            <p:cNvSpPr txBox="1"/>
            <p:nvPr/>
          </p:nvSpPr>
          <p:spPr>
            <a:xfrm>
              <a:off x="7726515" y="3998589"/>
              <a:ext cx="797579" cy="261610"/>
            </a:xfrm>
            <a:prstGeom prst="rect">
              <a:avLst/>
            </a:prstGeom>
            <a:noFill/>
          </p:spPr>
          <p:txBody>
            <a:bodyPr wrap="square" rtlCol="0">
              <a:spAutoFit/>
            </a:bodyPr>
            <a:lstStyle/>
            <a:p>
              <a:r>
                <a:rPr kumimoji="1" lang="zh-CN" altLang="en-US" sz="1100" dirty="0">
                  <a:solidFill>
                    <a:schemeClr val="tx1">
                      <a:lumMod val="50000"/>
                    </a:schemeClr>
                  </a:solidFill>
                </a:rPr>
                <a:t>配置</a:t>
              </a:r>
              <a:endParaRPr kumimoji="1" lang="zh-CN" altLang="en-US" sz="1100" dirty="0">
                <a:solidFill>
                  <a:schemeClr val="tx1">
                    <a:lumMod val="50000"/>
                  </a:schemeClr>
                </a:solidFill>
              </a:endParaRPr>
            </a:p>
          </p:txBody>
        </p:sp>
        <p:sp>
          <p:nvSpPr>
            <p:cNvPr id="82" name="文本框 81"/>
            <p:cNvSpPr txBox="1"/>
            <p:nvPr/>
          </p:nvSpPr>
          <p:spPr>
            <a:xfrm>
              <a:off x="7294437" y="3990587"/>
              <a:ext cx="797579" cy="261610"/>
            </a:xfrm>
            <a:prstGeom prst="rect">
              <a:avLst/>
            </a:prstGeom>
            <a:noFill/>
          </p:spPr>
          <p:txBody>
            <a:bodyPr wrap="square" rtlCol="0">
              <a:spAutoFit/>
            </a:bodyPr>
            <a:lstStyle/>
            <a:p>
              <a:r>
                <a:rPr kumimoji="1" lang="zh-CN" altLang="en-US" sz="1100" dirty="0">
                  <a:solidFill>
                    <a:schemeClr val="tx1">
                      <a:lumMod val="50000"/>
                    </a:schemeClr>
                  </a:solidFill>
                </a:rPr>
                <a:t>测试</a:t>
              </a:r>
              <a:endParaRPr kumimoji="1" lang="zh-CN" altLang="en-US" sz="1100" dirty="0">
                <a:solidFill>
                  <a:schemeClr val="tx1">
                    <a:lumMod val="50000"/>
                  </a:schemeClr>
                </a:solidFill>
              </a:endParaRPr>
            </a:p>
          </p:txBody>
        </p:sp>
        <p:sp>
          <p:nvSpPr>
            <p:cNvPr id="83" name="文本框 82"/>
            <p:cNvSpPr txBox="1"/>
            <p:nvPr/>
          </p:nvSpPr>
          <p:spPr>
            <a:xfrm>
              <a:off x="7079525" y="3552454"/>
              <a:ext cx="797579" cy="261610"/>
            </a:xfrm>
            <a:prstGeom prst="rect">
              <a:avLst/>
            </a:prstGeom>
            <a:noFill/>
          </p:spPr>
          <p:txBody>
            <a:bodyPr wrap="square" rtlCol="0">
              <a:spAutoFit/>
            </a:bodyPr>
            <a:lstStyle/>
            <a:p>
              <a:r>
                <a:rPr kumimoji="1" lang="zh-CN" altLang="en-US" sz="1100" dirty="0">
                  <a:solidFill>
                    <a:schemeClr val="tx1">
                      <a:lumMod val="50000"/>
                    </a:schemeClr>
                  </a:solidFill>
                </a:rPr>
                <a:t>优化</a:t>
              </a:r>
              <a:endParaRPr kumimoji="1" lang="zh-CN" altLang="en-US" sz="1100" dirty="0">
                <a:solidFill>
                  <a:schemeClr val="tx1">
                    <a:lumMod val="50000"/>
                  </a:schemeClr>
                </a:solidFill>
              </a:endParaRPr>
            </a:p>
          </p:txBody>
        </p:sp>
        <p:sp>
          <p:nvSpPr>
            <p:cNvPr id="84" name="文本框 83"/>
            <p:cNvSpPr txBox="1"/>
            <p:nvPr/>
          </p:nvSpPr>
          <p:spPr>
            <a:xfrm>
              <a:off x="7061735" y="2997277"/>
              <a:ext cx="797579" cy="261610"/>
            </a:xfrm>
            <a:prstGeom prst="rect">
              <a:avLst/>
            </a:prstGeom>
            <a:noFill/>
          </p:spPr>
          <p:txBody>
            <a:bodyPr wrap="square" rtlCol="0">
              <a:spAutoFit/>
            </a:bodyPr>
            <a:lstStyle/>
            <a:p>
              <a:r>
                <a:rPr kumimoji="1" lang="zh-CN" altLang="en-US" sz="1100" dirty="0">
                  <a:solidFill>
                    <a:schemeClr val="tx1">
                      <a:lumMod val="50000"/>
                    </a:schemeClr>
                  </a:solidFill>
                </a:rPr>
                <a:t>设计</a:t>
              </a:r>
              <a:endParaRPr kumimoji="1" lang="zh-CN" altLang="en-US" sz="1100" dirty="0">
                <a:solidFill>
                  <a:schemeClr val="tx1">
                    <a:lumMod val="50000"/>
                  </a:schemeClr>
                </a:solidFill>
              </a:endParaRPr>
            </a:p>
          </p:txBody>
        </p:sp>
        <p:sp>
          <p:nvSpPr>
            <p:cNvPr id="85" name="文本框 84"/>
            <p:cNvSpPr txBox="1"/>
            <p:nvPr/>
          </p:nvSpPr>
          <p:spPr>
            <a:xfrm>
              <a:off x="7379447" y="3434489"/>
              <a:ext cx="797579" cy="261610"/>
            </a:xfrm>
            <a:prstGeom prst="rect">
              <a:avLst/>
            </a:prstGeom>
            <a:noFill/>
          </p:spPr>
          <p:txBody>
            <a:bodyPr wrap="square" rtlCol="0">
              <a:spAutoFit/>
            </a:bodyPr>
            <a:lstStyle/>
            <a:p>
              <a:r>
                <a:rPr kumimoji="1" lang="zh-CN" altLang="en-US" sz="1100" dirty="0">
                  <a:solidFill>
                    <a:schemeClr val="tx1">
                      <a:lumMod val="50000"/>
                    </a:schemeClr>
                  </a:solidFill>
                </a:rPr>
                <a:t>复查</a:t>
              </a:r>
              <a:endParaRPr kumimoji="1" lang="zh-CN" altLang="en-US" sz="1100" dirty="0">
                <a:solidFill>
                  <a:schemeClr val="tx1">
                    <a:lumMod val="50000"/>
                  </a:schemeClr>
                </a:solidFill>
              </a:endParaRPr>
            </a:p>
          </p:txBody>
        </p:sp>
        <p:sp>
          <p:nvSpPr>
            <p:cNvPr id="86" name="文本框 85"/>
            <p:cNvSpPr txBox="1"/>
            <p:nvPr/>
          </p:nvSpPr>
          <p:spPr>
            <a:xfrm>
              <a:off x="6200700" y="3807116"/>
              <a:ext cx="797579" cy="261610"/>
            </a:xfrm>
            <a:prstGeom prst="rect">
              <a:avLst/>
            </a:prstGeom>
            <a:noFill/>
          </p:spPr>
          <p:txBody>
            <a:bodyPr wrap="square" rtlCol="0">
              <a:spAutoFit/>
            </a:bodyPr>
            <a:lstStyle/>
            <a:p>
              <a:r>
                <a:rPr kumimoji="1" lang="zh-CN" altLang="en-US" sz="1100" dirty="0">
                  <a:solidFill>
                    <a:schemeClr val="tx1">
                      <a:lumMod val="50000"/>
                    </a:schemeClr>
                  </a:solidFill>
                </a:rPr>
                <a:t>及时性</a:t>
              </a:r>
              <a:endParaRPr kumimoji="1" lang="zh-CN" altLang="en-US" sz="1100" dirty="0">
                <a:solidFill>
                  <a:schemeClr val="tx1">
                    <a:lumMod val="50000"/>
                  </a:schemeClr>
                </a:solidFill>
              </a:endParaRPr>
            </a:p>
          </p:txBody>
        </p:sp>
        <p:cxnSp>
          <p:nvCxnSpPr>
            <p:cNvPr id="87" name="直线箭头连接符 86"/>
            <p:cNvCxnSpPr/>
            <p:nvPr/>
          </p:nvCxnSpPr>
          <p:spPr>
            <a:xfrm flipH="1">
              <a:off x="7412764" y="4674289"/>
              <a:ext cx="115626" cy="160236"/>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7304354" y="4457102"/>
              <a:ext cx="797579" cy="261610"/>
            </a:xfrm>
            <a:prstGeom prst="rect">
              <a:avLst/>
            </a:prstGeom>
            <a:noFill/>
          </p:spPr>
          <p:txBody>
            <a:bodyPr wrap="square" rtlCol="0">
              <a:spAutoFit/>
            </a:bodyPr>
            <a:lstStyle/>
            <a:p>
              <a:r>
                <a:rPr kumimoji="1" lang="zh-CN" altLang="en-US" sz="1100" dirty="0">
                  <a:solidFill>
                    <a:schemeClr val="tx1">
                      <a:lumMod val="50000"/>
                    </a:schemeClr>
                  </a:solidFill>
                </a:rPr>
                <a:t>责任心</a:t>
              </a:r>
              <a:endParaRPr kumimoji="1" lang="zh-CN" altLang="en-US" sz="1100" dirty="0">
                <a:solidFill>
                  <a:schemeClr val="tx1">
                    <a:lumMod val="50000"/>
                  </a:schemeClr>
                </a:solidFill>
              </a:endParaRPr>
            </a:p>
          </p:txBody>
        </p:sp>
        <p:sp>
          <p:nvSpPr>
            <p:cNvPr id="92" name="文本框 91"/>
            <p:cNvSpPr txBox="1"/>
            <p:nvPr/>
          </p:nvSpPr>
          <p:spPr>
            <a:xfrm>
              <a:off x="6843598" y="4917213"/>
              <a:ext cx="485724" cy="261610"/>
            </a:xfrm>
            <a:prstGeom prst="rect">
              <a:avLst/>
            </a:prstGeom>
            <a:noFill/>
          </p:spPr>
          <p:txBody>
            <a:bodyPr wrap="square" rtlCol="0">
              <a:spAutoFit/>
            </a:bodyPr>
            <a:lstStyle/>
            <a:p>
              <a:r>
                <a:rPr kumimoji="1" lang="zh-CN" altLang="en-US" sz="1100" dirty="0">
                  <a:solidFill>
                    <a:schemeClr val="tx1">
                      <a:lumMod val="50000"/>
                    </a:schemeClr>
                  </a:solidFill>
                </a:rPr>
                <a:t>目标</a:t>
              </a:r>
              <a:endParaRPr kumimoji="1" lang="zh-CN" altLang="en-US" sz="1100" dirty="0">
                <a:solidFill>
                  <a:schemeClr val="tx1">
                    <a:lumMod val="50000"/>
                  </a:schemeClr>
                </a:solidFill>
              </a:endParaRPr>
            </a:p>
          </p:txBody>
        </p:sp>
        <p:cxnSp>
          <p:nvCxnSpPr>
            <p:cNvPr id="93" name="直线箭头连接符 92"/>
            <p:cNvCxnSpPr/>
            <p:nvPr/>
          </p:nvCxnSpPr>
          <p:spPr>
            <a:xfrm flipH="1">
              <a:off x="7093225" y="5138363"/>
              <a:ext cx="115626" cy="160236"/>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94" name="直线箭头连接符 93"/>
            <p:cNvCxnSpPr/>
            <p:nvPr/>
          </p:nvCxnSpPr>
          <p:spPr>
            <a:xfrm flipH="1">
              <a:off x="6123885" y="4874588"/>
              <a:ext cx="115626" cy="160236"/>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95" name="直线箭头连接符 94"/>
            <p:cNvCxnSpPr/>
            <p:nvPr/>
          </p:nvCxnSpPr>
          <p:spPr>
            <a:xfrm flipH="1">
              <a:off x="2932183" y="4674291"/>
              <a:ext cx="115626" cy="160236"/>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97" name="直线箭头连接符 96"/>
            <p:cNvCxnSpPr/>
            <p:nvPr/>
          </p:nvCxnSpPr>
          <p:spPr>
            <a:xfrm flipH="1">
              <a:off x="1686857" y="4839754"/>
              <a:ext cx="115626" cy="160236"/>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98" name="直线箭头连接符 97"/>
            <p:cNvCxnSpPr/>
            <p:nvPr/>
          </p:nvCxnSpPr>
          <p:spPr>
            <a:xfrm flipV="1">
              <a:off x="5996031" y="5095782"/>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2" name="直线箭头连接符 101"/>
            <p:cNvCxnSpPr/>
            <p:nvPr/>
          </p:nvCxnSpPr>
          <p:spPr>
            <a:xfrm flipV="1">
              <a:off x="7206527" y="4882418"/>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flipV="1">
              <a:off x="7528745" y="4891125"/>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4" name="直线箭头连接符 103"/>
            <p:cNvCxnSpPr/>
            <p:nvPr/>
          </p:nvCxnSpPr>
          <p:spPr>
            <a:xfrm flipV="1">
              <a:off x="7241360" y="5361393"/>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5" name="直线箭头连接符 104"/>
            <p:cNvCxnSpPr/>
            <p:nvPr/>
          </p:nvCxnSpPr>
          <p:spPr>
            <a:xfrm flipV="1">
              <a:off x="2678302" y="4898453"/>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6" name="直线箭头连接符 105"/>
            <p:cNvCxnSpPr/>
            <p:nvPr/>
          </p:nvCxnSpPr>
          <p:spPr>
            <a:xfrm flipV="1">
              <a:off x="2974395" y="4894097"/>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7" name="直线箭头连接符 106"/>
            <p:cNvCxnSpPr/>
            <p:nvPr/>
          </p:nvCxnSpPr>
          <p:spPr>
            <a:xfrm flipV="1">
              <a:off x="2478001" y="5338238"/>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cxnSp>
          <p:nvCxnSpPr>
            <p:cNvPr id="108" name="直线箭头连接符 107"/>
            <p:cNvCxnSpPr/>
            <p:nvPr/>
          </p:nvCxnSpPr>
          <p:spPr>
            <a:xfrm flipV="1">
              <a:off x="2774094" y="5346945"/>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7465213" y="4955003"/>
              <a:ext cx="616353" cy="261610"/>
            </a:xfrm>
            <a:prstGeom prst="rect">
              <a:avLst/>
            </a:prstGeom>
            <a:noFill/>
          </p:spPr>
          <p:txBody>
            <a:bodyPr wrap="square" rtlCol="0">
              <a:spAutoFit/>
            </a:bodyPr>
            <a:lstStyle/>
            <a:p>
              <a:r>
                <a:rPr kumimoji="1" lang="zh-CN" altLang="en-US" sz="1100" dirty="0">
                  <a:solidFill>
                    <a:schemeClr val="tx1">
                      <a:lumMod val="50000"/>
                    </a:schemeClr>
                  </a:solidFill>
                </a:rPr>
                <a:t>优先级</a:t>
              </a:r>
              <a:endParaRPr kumimoji="1" lang="zh-CN" altLang="en-US" sz="1100" dirty="0">
                <a:solidFill>
                  <a:schemeClr val="tx1">
                    <a:lumMod val="50000"/>
                  </a:schemeClr>
                </a:solidFill>
              </a:endParaRPr>
            </a:p>
          </p:txBody>
        </p:sp>
        <p:sp>
          <p:nvSpPr>
            <p:cNvPr id="110" name="文本框 109"/>
            <p:cNvSpPr txBox="1"/>
            <p:nvPr/>
          </p:nvSpPr>
          <p:spPr>
            <a:xfrm>
              <a:off x="7148122" y="5043154"/>
              <a:ext cx="616353" cy="261610"/>
            </a:xfrm>
            <a:prstGeom prst="rect">
              <a:avLst/>
            </a:prstGeom>
            <a:noFill/>
          </p:spPr>
          <p:txBody>
            <a:bodyPr wrap="square" rtlCol="0">
              <a:spAutoFit/>
            </a:bodyPr>
            <a:lstStyle/>
            <a:p>
              <a:r>
                <a:rPr kumimoji="1" lang="zh-CN" altLang="en-US" sz="1100" dirty="0">
                  <a:solidFill>
                    <a:schemeClr val="tx1">
                      <a:lumMod val="50000"/>
                    </a:schemeClr>
                  </a:solidFill>
                </a:rPr>
                <a:t>奖励</a:t>
              </a:r>
              <a:endParaRPr kumimoji="1" lang="zh-CN" altLang="en-US" sz="1100" dirty="0">
                <a:solidFill>
                  <a:schemeClr val="tx1">
                    <a:lumMod val="50000"/>
                  </a:schemeClr>
                </a:solidFill>
              </a:endParaRPr>
            </a:p>
          </p:txBody>
        </p:sp>
        <p:sp>
          <p:nvSpPr>
            <p:cNvPr id="111" name="文本框 110"/>
            <p:cNvSpPr txBox="1"/>
            <p:nvPr/>
          </p:nvSpPr>
          <p:spPr>
            <a:xfrm>
              <a:off x="7022827" y="5494319"/>
              <a:ext cx="616353" cy="261610"/>
            </a:xfrm>
            <a:prstGeom prst="rect">
              <a:avLst/>
            </a:prstGeom>
            <a:noFill/>
          </p:spPr>
          <p:txBody>
            <a:bodyPr wrap="square" rtlCol="0">
              <a:spAutoFit/>
            </a:bodyPr>
            <a:lstStyle/>
            <a:p>
              <a:r>
                <a:rPr kumimoji="1" lang="zh-CN" altLang="en-US" sz="1100" dirty="0">
                  <a:solidFill>
                    <a:schemeClr val="tx1">
                      <a:lumMod val="50000"/>
                    </a:schemeClr>
                  </a:solidFill>
                </a:rPr>
                <a:t>反馈</a:t>
              </a:r>
              <a:endParaRPr kumimoji="1" lang="zh-CN" altLang="en-US" sz="1100" dirty="0">
                <a:solidFill>
                  <a:schemeClr val="tx1">
                    <a:lumMod val="50000"/>
                  </a:schemeClr>
                </a:solidFill>
              </a:endParaRPr>
            </a:p>
          </p:txBody>
        </p:sp>
        <p:sp>
          <p:nvSpPr>
            <p:cNvPr id="112" name="文本框 111"/>
            <p:cNvSpPr txBox="1"/>
            <p:nvPr/>
          </p:nvSpPr>
          <p:spPr>
            <a:xfrm>
              <a:off x="6025670" y="4653882"/>
              <a:ext cx="616353" cy="261610"/>
            </a:xfrm>
            <a:prstGeom prst="rect">
              <a:avLst/>
            </a:prstGeom>
            <a:noFill/>
          </p:spPr>
          <p:txBody>
            <a:bodyPr wrap="square" rtlCol="0">
              <a:spAutoFit/>
            </a:bodyPr>
            <a:lstStyle/>
            <a:p>
              <a:r>
                <a:rPr kumimoji="1" lang="zh-CN" altLang="en-US" sz="1100" dirty="0">
                  <a:solidFill>
                    <a:schemeClr val="tx1">
                      <a:lumMod val="50000"/>
                    </a:schemeClr>
                  </a:solidFill>
                </a:rPr>
                <a:t>进修</a:t>
              </a:r>
              <a:endParaRPr kumimoji="1" lang="zh-CN" altLang="en-US" sz="1100" dirty="0">
                <a:solidFill>
                  <a:schemeClr val="tx1">
                    <a:lumMod val="50000"/>
                  </a:schemeClr>
                </a:solidFill>
              </a:endParaRPr>
            </a:p>
          </p:txBody>
        </p:sp>
        <p:sp>
          <p:nvSpPr>
            <p:cNvPr id="113" name="文本框 112"/>
            <p:cNvSpPr txBox="1"/>
            <p:nvPr/>
          </p:nvSpPr>
          <p:spPr>
            <a:xfrm>
              <a:off x="5605279" y="5235649"/>
              <a:ext cx="751434" cy="261610"/>
            </a:xfrm>
            <a:prstGeom prst="rect">
              <a:avLst/>
            </a:prstGeom>
            <a:noFill/>
          </p:spPr>
          <p:txBody>
            <a:bodyPr wrap="square" rtlCol="0">
              <a:spAutoFit/>
            </a:bodyPr>
            <a:lstStyle/>
            <a:p>
              <a:r>
                <a:rPr kumimoji="1" lang="zh-CN" altLang="en-US" sz="1100" dirty="0">
                  <a:solidFill>
                    <a:schemeClr val="tx1">
                      <a:lumMod val="50000"/>
                    </a:schemeClr>
                  </a:solidFill>
                </a:rPr>
                <a:t>上岗培训</a:t>
              </a:r>
              <a:endParaRPr kumimoji="1" lang="zh-CN" altLang="en-US" sz="1100" dirty="0">
                <a:solidFill>
                  <a:schemeClr val="tx1">
                    <a:lumMod val="50000"/>
                  </a:schemeClr>
                </a:solidFill>
              </a:endParaRPr>
            </a:p>
          </p:txBody>
        </p:sp>
        <p:sp>
          <p:nvSpPr>
            <p:cNvPr id="114" name="文本框 113"/>
            <p:cNvSpPr txBox="1"/>
            <p:nvPr/>
          </p:nvSpPr>
          <p:spPr>
            <a:xfrm>
              <a:off x="2806292" y="4471844"/>
              <a:ext cx="751434" cy="261610"/>
            </a:xfrm>
            <a:prstGeom prst="rect">
              <a:avLst/>
            </a:prstGeom>
            <a:noFill/>
          </p:spPr>
          <p:txBody>
            <a:bodyPr wrap="square" rtlCol="0">
              <a:spAutoFit/>
            </a:bodyPr>
            <a:lstStyle/>
            <a:p>
              <a:r>
                <a:rPr kumimoji="1" lang="zh-CN" altLang="en-US" sz="1100" dirty="0">
                  <a:solidFill>
                    <a:schemeClr val="tx1">
                      <a:lumMod val="50000"/>
                    </a:schemeClr>
                  </a:solidFill>
                </a:rPr>
                <a:t>网络</a:t>
              </a:r>
              <a:endParaRPr kumimoji="1" lang="zh-CN" altLang="en-US" sz="1100" dirty="0">
                <a:solidFill>
                  <a:schemeClr val="tx1">
                    <a:lumMod val="50000"/>
                  </a:schemeClr>
                </a:solidFill>
              </a:endParaRPr>
            </a:p>
          </p:txBody>
        </p:sp>
        <p:sp>
          <p:nvSpPr>
            <p:cNvPr id="115" name="文本框 114"/>
            <p:cNvSpPr txBox="1"/>
            <p:nvPr/>
          </p:nvSpPr>
          <p:spPr>
            <a:xfrm>
              <a:off x="2737251" y="5040267"/>
              <a:ext cx="487056" cy="261610"/>
            </a:xfrm>
            <a:prstGeom prst="rect">
              <a:avLst/>
            </a:prstGeom>
            <a:noFill/>
          </p:spPr>
          <p:txBody>
            <a:bodyPr wrap="square" rtlCol="0">
              <a:spAutoFit/>
            </a:bodyPr>
            <a:lstStyle/>
            <a:p>
              <a:r>
                <a:rPr kumimoji="1" lang="zh-CN" altLang="en-US" sz="1100" dirty="0">
                  <a:solidFill>
                    <a:schemeClr val="tx1">
                      <a:lumMod val="50000"/>
                    </a:schemeClr>
                  </a:solidFill>
                </a:rPr>
                <a:t>硬件</a:t>
              </a:r>
              <a:endParaRPr kumimoji="1" lang="zh-CN" altLang="en-US" sz="1100" dirty="0">
                <a:solidFill>
                  <a:schemeClr val="tx1">
                    <a:lumMod val="50000"/>
                  </a:schemeClr>
                </a:solidFill>
              </a:endParaRPr>
            </a:p>
          </p:txBody>
        </p:sp>
        <p:sp>
          <p:nvSpPr>
            <p:cNvPr id="116" name="文本框 115"/>
            <p:cNvSpPr txBox="1"/>
            <p:nvPr/>
          </p:nvSpPr>
          <p:spPr>
            <a:xfrm>
              <a:off x="2471150" y="5036085"/>
              <a:ext cx="487056" cy="261610"/>
            </a:xfrm>
            <a:prstGeom prst="rect">
              <a:avLst/>
            </a:prstGeom>
            <a:noFill/>
          </p:spPr>
          <p:txBody>
            <a:bodyPr wrap="square" rtlCol="0">
              <a:spAutoFit/>
            </a:bodyPr>
            <a:lstStyle/>
            <a:p>
              <a:r>
                <a:rPr kumimoji="1" lang="en-US" altLang="zh-CN" sz="1100" dirty="0">
                  <a:solidFill>
                    <a:schemeClr val="tx1">
                      <a:lumMod val="50000"/>
                    </a:schemeClr>
                  </a:solidFill>
                </a:rPr>
                <a:t>OS</a:t>
              </a:r>
              <a:endParaRPr kumimoji="1" lang="zh-CN" altLang="en-US" sz="1100" dirty="0">
                <a:solidFill>
                  <a:schemeClr val="tx1">
                    <a:lumMod val="50000"/>
                  </a:schemeClr>
                </a:solidFill>
              </a:endParaRPr>
            </a:p>
          </p:txBody>
        </p:sp>
        <p:sp>
          <p:nvSpPr>
            <p:cNvPr id="117" name="文本框 116"/>
            <p:cNvSpPr txBox="1"/>
            <p:nvPr/>
          </p:nvSpPr>
          <p:spPr>
            <a:xfrm>
              <a:off x="2087517" y="5397565"/>
              <a:ext cx="487056" cy="261610"/>
            </a:xfrm>
            <a:prstGeom prst="rect">
              <a:avLst/>
            </a:prstGeom>
            <a:noFill/>
          </p:spPr>
          <p:txBody>
            <a:bodyPr wrap="square" rtlCol="0">
              <a:spAutoFit/>
            </a:bodyPr>
            <a:lstStyle/>
            <a:p>
              <a:r>
                <a:rPr kumimoji="1" lang="zh-CN" altLang="en-US" sz="1100" dirty="0">
                  <a:solidFill>
                    <a:schemeClr val="tx1">
                      <a:lumMod val="50000"/>
                    </a:schemeClr>
                  </a:solidFill>
                </a:rPr>
                <a:t>设计</a:t>
              </a:r>
              <a:endParaRPr kumimoji="1" lang="zh-CN" altLang="en-US" sz="1100" dirty="0">
                <a:solidFill>
                  <a:schemeClr val="tx1">
                    <a:lumMod val="50000"/>
                  </a:schemeClr>
                </a:solidFill>
              </a:endParaRPr>
            </a:p>
          </p:txBody>
        </p:sp>
        <p:sp>
          <p:nvSpPr>
            <p:cNvPr id="118" name="文本框 117"/>
            <p:cNvSpPr txBox="1"/>
            <p:nvPr/>
          </p:nvSpPr>
          <p:spPr>
            <a:xfrm>
              <a:off x="2578214" y="5471735"/>
              <a:ext cx="487056" cy="261610"/>
            </a:xfrm>
            <a:prstGeom prst="rect">
              <a:avLst/>
            </a:prstGeom>
            <a:noFill/>
          </p:spPr>
          <p:txBody>
            <a:bodyPr wrap="square" rtlCol="0">
              <a:spAutoFit/>
            </a:bodyPr>
            <a:lstStyle/>
            <a:p>
              <a:r>
                <a:rPr kumimoji="1" lang="zh-CN" altLang="en-US" sz="1100" dirty="0">
                  <a:solidFill>
                    <a:schemeClr val="tx1">
                      <a:lumMod val="50000"/>
                    </a:schemeClr>
                  </a:solidFill>
                </a:rPr>
                <a:t>工具</a:t>
              </a:r>
              <a:endParaRPr kumimoji="1" lang="zh-CN" altLang="en-US" sz="1100" dirty="0">
                <a:solidFill>
                  <a:schemeClr val="tx1">
                    <a:lumMod val="50000"/>
                  </a:schemeClr>
                </a:solidFill>
              </a:endParaRPr>
            </a:p>
          </p:txBody>
        </p:sp>
        <p:sp>
          <p:nvSpPr>
            <p:cNvPr id="119" name="文本框 118"/>
            <p:cNvSpPr txBox="1"/>
            <p:nvPr/>
          </p:nvSpPr>
          <p:spPr>
            <a:xfrm>
              <a:off x="1591804" y="4630144"/>
              <a:ext cx="487056" cy="261610"/>
            </a:xfrm>
            <a:prstGeom prst="rect">
              <a:avLst/>
            </a:prstGeom>
            <a:noFill/>
          </p:spPr>
          <p:txBody>
            <a:bodyPr wrap="square" rtlCol="0">
              <a:spAutoFit/>
            </a:bodyPr>
            <a:lstStyle/>
            <a:p>
              <a:r>
                <a:rPr kumimoji="1" lang="zh-CN" altLang="en-US" sz="1100" dirty="0">
                  <a:solidFill>
                    <a:schemeClr val="tx1">
                      <a:lumMod val="50000"/>
                    </a:schemeClr>
                  </a:solidFill>
                </a:rPr>
                <a:t>缺陷</a:t>
              </a:r>
              <a:endParaRPr kumimoji="1" lang="zh-CN" altLang="en-US" sz="1100" dirty="0">
                <a:solidFill>
                  <a:schemeClr val="tx1">
                    <a:lumMod val="50000"/>
                  </a:schemeClr>
                </a:solidFill>
              </a:endParaRPr>
            </a:p>
          </p:txBody>
        </p:sp>
        <p:cxnSp>
          <p:nvCxnSpPr>
            <p:cNvPr id="120" name="直线箭头连接符 119"/>
            <p:cNvCxnSpPr/>
            <p:nvPr/>
          </p:nvCxnSpPr>
          <p:spPr>
            <a:xfrm flipV="1">
              <a:off x="1576668" y="5050853"/>
              <a:ext cx="110435" cy="165600"/>
            </a:xfrm>
            <a:prstGeom prst="straightConnector1">
              <a:avLst/>
            </a:prstGeom>
            <a:ln w="38100">
              <a:tailEnd type="triangle" w="med" len="sm"/>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1352411" y="5203689"/>
              <a:ext cx="487056" cy="261610"/>
            </a:xfrm>
            <a:prstGeom prst="rect">
              <a:avLst/>
            </a:prstGeom>
            <a:noFill/>
          </p:spPr>
          <p:txBody>
            <a:bodyPr wrap="square" rtlCol="0">
              <a:spAutoFit/>
            </a:bodyPr>
            <a:lstStyle/>
            <a:p>
              <a:r>
                <a:rPr kumimoji="1" lang="zh-CN" altLang="en-US" sz="1100" dirty="0">
                  <a:solidFill>
                    <a:schemeClr val="tx1">
                      <a:lumMod val="50000"/>
                    </a:schemeClr>
                  </a:solidFill>
                </a:rPr>
                <a:t>性能</a:t>
              </a:r>
              <a:endParaRPr kumimoji="1" lang="zh-CN" altLang="en-US" sz="1100" dirty="0">
                <a:solidFill>
                  <a:schemeClr val="tx1">
                    <a:lumMod val="50000"/>
                  </a:schemeClr>
                </a:solidFill>
              </a:endParaRPr>
            </a:p>
          </p:txBody>
        </p:sp>
        <p:sp>
          <p:nvSpPr>
            <p:cNvPr id="122" name="同侧圆角矩形 121"/>
            <p:cNvSpPr/>
            <p:nvPr/>
          </p:nvSpPr>
          <p:spPr>
            <a:xfrm>
              <a:off x="8554104" y="4199849"/>
              <a:ext cx="1523058" cy="326290"/>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t>数据质量问题</a:t>
              </a:r>
              <a:endParaRPr kumimoji="1" lang="zh-CN" altLang="en-US" sz="1600" dirty="0"/>
            </a:p>
          </p:txBody>
        </p:sp>
      </p:grpSp>
      <p:sp>
        <p:nvSpPr>
          <p:cNvPr id="124" name="文本框 123"/>
          <p:cNvSpPr txBox="1"/>
          <p:nvPr/>
        </p:nvSpPr>
        <p:spPr>
          <a:xfrm>
            <a:off x="3749780" y="2699457"/>
            <a:ext cx="3318399" cy="307777"/>
          </a:xfrm>
          <a:prstGeom prst="rect">
            <a:avLst/>
          </a:prstGeom>
          <a:noFill/>
        </p:spPr>
        <p:txBody>
          <a:bodyPr wrap="square" rtlCol="0">
            <a:spAutoFit/>
          </a:bodyPr>
          <a:lstStyle/>
          <a:p>
            <a:pPr algn="ctr"/>
            <a:r>
              <a:rPr kumimoji="1" lang="zh-CN" altLang="en-US" sz="1400" b="1" dirty="0"/>
              <a:t>数据质量的改进是一个持续不断的过程</a:t>
            </a:r>
            <a:endParaRPr kumimoji="1" lang="zh-CN" altLang="en-US" sz="1400" b="1"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企业需要引入云架构及平台化思想，建立创新敏捷的数字化生态环境，驱动并引领业务创新发展</a:t>
            </a:r>
            <a:endParaRPr lang="zh-CN" altLang="en-US" dirty="0"/>
          </a:p>
        </p:txBody>
      </p:sp>
      <p:sp>
        <p:nvSpPr>
          <p:cNvPr id="7" name="TextBox 4"/>
          <p:cNvSpPr txBox="1"/>
          <p:nvPr/>
        </p:nvSpPr>
        <p:spPr>
          <a:xfrm>
            <a:off x="5708123" y="1867127"/>
            <a:ext cx="4726292" cy="4247317"/>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mn-ea"/>
              </a:rPr>
              <a:t>IT</a:t>
            </a:r>
            <a:r>
              <a:rPr lang="zh-CN" altLang="en-US" dirty="0">
                <a:latin typeface="+mn-ea"/>
              </a:rPr>
              <a:t>平台化发展，实现面向互联网</a:t>
            </a:r>
            <a:r>
              <a:rPr lang="en-US" altLang="zh-CN" dirty="0">
                <a:latin typeface="+mn-ea"/>
              </a:rPr>
              <a:t>+</a:t>
            </a:r>
            <a:r>
              <a:rPr lang="zh-CN" altLang="en-US" dirty="0">
                <a:latin typeface="+mn-ea"/>
              </a:rPr>
              <a:t>模式的转型</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采用全新的厚平台微应用架构设计理念，从竖井式的系统建设向“云计算”架构转变</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建立前店后厂敏捷的数字化架构体系，前台应用敏捷化、共享化，后台技术平台标准化</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建设数字化统一平台（中台）提供高质量、可重用的平台服务</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通过标准化组件，模块化快速开发部署</a:t>
            </a:r>
            <a:endParaRPr lang="en-US" altLang="zh-CN" dirty="0">
              <a:latin typeface="+mn-ea"/>
            </a:endParaRPr>
          </a:p>
        </p:txBody>
      </p:sp>
      <p:sp>
        <p:nvSpPr>
          <p:cNvPr id="8" name="文本框 39"/>
          <p:cNvSpPr txBox="1"/>
          <p:nvPr/>
        </p:nvSpPr>
        <p:spPr>
          <a:xfrm>
            <a:off x="2513535" y="5674259"/>
            <a:ext cx="1584176" cy="369332"/>
          </a:xfrm>
          <a:prstGeom prst="rect">
            <a:avLst/>
          </a:prstGeom>
          <a:noFill/>
        </p:spPr>
        <p:txBody>
          <a:bodyPr wrap="square" rtlCol="0">
            <a:spAutoFit/>
          </a:bodyPr>
          <a:lstStyle/>
          <a:p>
            <a:r>
              <a:rPr lang="zh-CN" altLang="en-US" b="1" dirty="0"/>
              <a:t>“厚平台”</a:t>
            </a:r>
            <a:endParaRPr lang="zh-CN" altLang="en-US" b="1" dirty="0"/>
          </a:p>
        </p:txBody>
      </p:sp>
      <p:sp>
        <p:nvSpPr>
          <p:cNvPr id="9" name="矩形 42"/>
          <p:cNvSpPr/>
          <p:nvPr/>
        </p:nvSpPr>
        <p:spPr>
          <a:xfrm>
            <a:off x="1269646" y="3441284"/>
            <a:ext cx="3897980" cy="2119779"/>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3"/>
          <p:cNvPicPr>
            <a:picLocks noChangeAspect="1"/>
          </p:cNvPicPr>
          <p:nvPr/>
        </p:nvPicPr>
        <p:blipFill>
          <a:blip r:embed="rId1" cstate="print"/>
          <a:stretch>
            <a:fillRect/>
          </a:stretch>
        </p:blipFill>
        <p:spPr>
          <a:xfrm>
            <a:off x="995367" y="1807161"/>
            <a:ext cx="4372566" cy="1414385"/>
          </a:xfrm>
          <a:prstGeom prst="rect">
            <a:avLst/>
          </a:prstGeom>
        </p:spPr>
      </p:pic>
      <p:pic>
        <p:nvPicPr>
          <p:cNvPr id="11" name="Picture 94"/>
          <p:cNvPicPr>
            <a:picLocks noChangeAspect="1"/>
          </p:cNvPicPr>
          <p:nvPr/>
        </p:nvPicPr>
        <p:blipFill>
          <a:blip r:embed="rId2" cstate="print"/>
          <a:stretch>
            <a:fillRect/>
          </a:stretch>
        </p:blipFill>
        <p:spPr>
          <a:xfrm>
            <a:off x="1123304" y="2148149"/>
            <a:ext cx="4309680" cy="1432529"/>
          </a:xfrm>
          <a:prstGeom prst="rect">
            <a:avLst/>
          </a:prstGeom>
        </p:spPr>
      </p:pic>
      <p:sp>
        <p:nvSpPr>
          <p:cNvPr id="12" name="Rounded Rectangle 141"/>
          <p:cNvSpPr/>
          <p:nvPr/>
        </p:nvSpPr>
        <p:spPr>
          <a:xfrm>
            <a:off x="1258779" y="3212618"/>
            <a:ext cx="3908848" cy="130459"/>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b"/>
          <a:lstStyle/>
          <a:p>
            <a:pPr algn="ctr"/>
            <a:endParaRPr lang="en-US" sz="1400" b="1" dirty="0">
              <a:solidFill>
                <a:srgbClr val="2F539C"/>
              </a:solidFill>
              <a:latin typeface="Calibri" panose="020F0502020204030204" pitchFamily="34" charset="0"/>
              <a:cs typeface="Agfa Rotis Sans Serif" panose="00000700000000000000" charset="0"/>
            </a:endParaRPr>
          </a:p>
        </p:txBody>
      </p:sp>
      <p:grpSp>
        <p:nvGrpSpPr>
          <p:cNvPr id="13" name="Group 19"/>
          <p:cNvGrpSpPr/>
          <p:nvPr/>
        </p:nvGrpSpPr>
        <p:grpSpPr>
          <a:xfrm>
            <a:off x="1654226" y="3267337"/>
            <a:ext cx="3270352" cy="363714"/>
            <a:chOff x="2965381" y="5272161"/>
            <a:chExt cx="6273520" cy="1110264"/>
          </a:xfrm>
        </p:grpSpPr>
        <p:cxnSp>
          <p:nvCxnSpPr>
            <p:cNvPr id="14" name="Straight Connector 143"/>
            <p:cNvCxnSpPr/>
            <p:nvPr/>
          </p:nvCxnSpPr>
          <p:spPr>
            <a:xfrm>
              <a:off x="2965381" y="5272161"/>
              <a:ext cx="0" cy="1110264"/>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4"/>
            <p:cNvCxnSpPr/>
            <p:nvPr/>
          </p:nvCxnSpPr>
          <p:spPr>
            <a:xfrm>
              <a:off x="4112419" y="5272161"/>
              <a:ext cx="0" cy="1110264"/>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45"/>
            <p:cNvCxnSpPr/>
            <p:nvPr/>
          </p:nvCxnSpPr>
          <p:spPr>
            <a:xfrm>
              <a:off x="8091863" y="5272161"/>
              <a:ext cx="0" cy="1110264"/>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146"/>
            <p:cNvCxnSpPr/>
            <p:nvPr/>
          </p:nvCxnSpPr>
          <p:spPr>
            <a:xfrm>
              <a:off x="9238901" y="5272161"/>
              <a:ext cx="0" cy="1110264"/>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grpSp>
      <p:sp>
        <p:nvSpPr>
          <p:cNvPr id="18" name="矩形 55"/>
          <p:cNvSpPr/>
          <p:nvPr/>
        </p:nvSpPr>
        <p:spPr>
          <a:xfrm>
            <a:off x="3330503" y="4566677"/>
            <a:ext cx="1182880" cy="3247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互联服务</a:t>
            </a:r>
            <a:endParaRPr lang="en-US" sz="1050" dirty="0"/>
          </a:p>
        </p:txBody>
      </p:sp>
      <p:sp>
        <p:nvSpPr>
          <p:cNvPr id="19" name="矩形 56"/>
          <p:cNvSpPr/>
          <p:nvPr/>
        </p:nvSpPr>
        <p:spPr>
          <a:xfrm>
            <a:off x="4317385" y="4110087"/>
            <a:ext cx="717163" cy="3247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endParaRPr lang="en-US" sz="1050" dirty="0"/>
          </a:p>
        </p:txBody>
      </p:sp>
      <p:sp>
        <p:nvSpPr>
          <p:cNvPr id="20" name="矩形 57"/>
          <p:cNvSpPr/>
          <p:nvPr/>
        </p:nvSpPr>
        <p:spPr>
          <a:xfrm>
            <a:off x="1534260" y="5004957"/>
            <a:ext cx="1123291" cy="40127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计算资源</a:t>
            </a:r>
            <a:endParaRPr lang="en-US" sz="1050" dirty="0"/>
          </a:p>
        </p:txBody>
      </p:sp>
      <p:sp>
        <p:nvSpPr>
          <p:cNvPr id="21" name="矩形 58"/>
          <p:cNvSpPr/>
          <p:nvPr/>
        </p:nvSpPr>
        <p:spPr>
          <a:xfrm>
            <a:off x="2801567" y="5004730"/>
            <a:ext cx="1123291" cy="4015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存储资源</a:t>
            </a:r>
            <a:endParaRPr lang="en-US" sz="1050" dirty="0"/>
          </a:p>
        </p:txBody>
      </p:sp>
      <p:sp>
        <p:nvSpPr>
          <p:cNvPr id="22" name="矩形 59"/>
          <p:cNvSpPr/>
          <p:nvPr/>
        </p:nvSpPr>
        <p:spPr>
          <a:xfrm>
            <a:off x="4025703" y="5004730"/>
            <a:ext cx="1101338" cy="4015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网络资源</a:t>
            </a:r>
            <a:endParaRPr lang="en-US" sz="1050" dirty="0"/>
          </a:p>
        </p:txBody>
      </p:sp>
      <p:sp>
        <p:nvSpPr>
          <p:cNvPr id="23" name="文本框 60"/>
          <p:cNvSpPr txBox="1"/>
          <p:nvPr/>
        </p:nvSpPr>
        <p:spPr>
          <a:xfrm>
            <a:off x="2440571" y="3658039"/>
            <a:ext cx="1675145" cy="338554"/>
          </a:xfrm>
          <a:prstGeom prst="rect">
            <a:avLst/>
          </a:prstGeom>
          <a:noFill/>
        </p:spPr>
        <p:txBody>
          <a:bodyPr wrap="square" rtlCol="0">
            <a:spAutoFit/>
          </a:bodyPr>
          <a:lstStyle/>
          <a:p>
            <a:r>
              <a:rPr lang="zh-CN" altLang="en-US" sz="1600" b="1" dirty="0">
                <a:solidFill>
                  <a:schemeClr val="bg1"/>
                </a:solidFill>
              </a:rPr>
              <a:t>数字化技术平台</a:t>
            </a:r>
            <a:endParaRPr lang="en-US" sz="1600" b="1" dirty="0">
              <a:solidFill>
                <a:schemeClr val="bg1"/>
              </a:solidFill>
            </a:endParaRPr>
          </a:p>
        </p:txBody>
      </p:sp>
      <p:sp>
        <p:nvSpPr>
          <p:cNvPr id="24" name="文本框 61"/>
          <p:cNvSpPr txBox="1"/>
          <p:nvPr/>
        </p:nvSpPr>
        <p:spPr>
          <a:xfrm>
            <a:off x="2406438" y="1805227"/>
            <a:ext cx="2751036" cy="338554"/>
          </a:xfrm>
          <a:prstGeom prst="rect">
            <a:avLst/>
          </a:prstGeom>
          <a:noFill/>
        </p:spPr>
        <p:txBody>
          <a:bodyPr wrap="square" rtlCol="0">
            <a:spAutoFit/>
          </a:bodyPr>
          <a:lstStyle/>
          <a:p>
            <a:r>
              <a:rPr lang="zh-CN" altLang="en-US" sz="1600" b="1" dirty="0"/>
              <a:t>生态型企业应用</a:t>
            </a:r>
            <a:endParaRPr lang="en-US" sz="1600" b="1" dirty="0"/>
          </a:p>
        </p:txBody>
      </p:sp>
      <p:sp>
        <p:nvSpPr>
          <p:cNvPr id="25" name="矩形 62"/>
          <p:cNvSpPr/>
          <p:nvPr/>
        </p:nvSpPr>
        <p:spPr>
          <a:xfrm>
            <a:off x="1834711" y="4566677"/>
            <a:ext cx="1182880" cy="3247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数据服务</a:t>
            </a:r>
            <a:endParaRPr lang="en-US" sz="1050" dirty="0"/>
          </a:p>
        </p:txBody>
      </p:sp>
      <p:sp>
        <p:nvSpPr>
          <p:cNvPr id="26" name="矩形 63"/>
          <p:cNvSpPr/>
          <p:nvPr/>
        </p:nvSpPr>
        <p:spPr>
          <a:xfrm>
            <a:off x="2873575" y="4110087"/>
            <a:ext cx="1182880" cy="3247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集成服务</a:t>
            </a:r>
            <a:endParaRPr lang="en-US" sz="1050" dirty="0"/>
          </a:p>
        </p:txBody>
      </p:sp>
      <p:sp>
        <p:nvSpPr>
          <p:cNvPr id="27" name="矩形 64"/>
          <p:cNvSpPr/>
          <p:nvPr/>
        </p:nvSpPr>
        <p:spPr>
          <a:xfrm>
            <a:off x="1505423" y="4110087"/>
            <a:ext cx="1182880" cy="3247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应用运行</a:t>
            </a:r>
            <a:endParaRPr lang="en-US" altLang="zh-CN" sz="1050" dirty="0"/>
          </a:p>
          <a:p>
            <a:pPr algn="ctr"/>
            <a:r>
              <a:rPr lang="zh-CN" altLang="en-US" sz="1050" dirty="0"/>
              <a:t>服务</a:t>
            </a:r>
            <a:endParaRPr lang="en-US" sz="105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endParaRPr lang="zh-CN" altLang="en-US"/>
          </a:p>
        </p:txBody>
      </p:sp>
      <p:sp>
        <p:nvSpPr>
          <p:cNvPr id="8" name="文本占位符 7"/>
          <p:cNvSpPr>
            <a:spLocks noGrp="1"/>
          </p:cNvSpPr>
          <p:nvPr>
            <p:ph type="body" sz="quarter" idx="4294967295"/>
          </p:nvPr>
        </p:nvSpPr>
        <p:spPr>
          <a:xfrm>
            <a:off x="0" y="961390"/>
            <a:ext cx="10852150" cy="5388610"/>
          </a:xfrm>
        </p:spPr>
        <p:txBody>
          <a:bodyPr/>
          <a:lstStyle/>
          <a:p>
            <a:endParaRPr lang="zh-CN" altLang="en-US" sz="4400" dirty="0">
              <a:solidFill>
                <a:srgbClr val="FF0000"/>
              </a:solidFill>
            </a:endParaRPr>
          </a:p>
          <a:p>
            <a:endParaRPr lang="zh-CN" altLang="en-US" sz="4400" dirty="0">
              <a:solidFill>
                <a:srgbClr val="FF0000"/>
              </a:solidFill>
            </a:endParaRPr>
          </a:p>
          <a:p>
            <a:pPr marL="0" indent="0">
              <a:buNone/>
            </a:pPr>
            <a:r>
              <a:rPr lang="zh-CN" altLang="en-US" sz="4400" dirty="0">
                <a:solidFill>
                  <a:srgbClr val="FF0000"/>
                </a:solidFill>
              </a:rPr>
              <a:t>    人工智能（</a:t>
            </a:r>
            <a:r>
              <a:rPr lang="en-US" altLang="zh-CN" sz="4400" dirty="0">
                <a:solidFill>
                  <a:srgbClr val="FF0000"/>
                </a:solidFill>
              </a:rPr>
              <a:t>AI</a:t>
            </a:r>
            <a:r>
              <a:rPr lang="zh-CN" altLang="en-US" sz="4400" dirty="0">
                <a:solidFill>
                  <a:srgbClr val="FF0000"/>
                </a:solidFill>
              </a:rPr>
              <a:t>）介绍</a:t>
            </a:r>
            <a:endParaRPr lang="zh-CN" altLang="en-US" sz="4400" dirty="0">
              <a:solidFill>
                <a:srgbClr val="FF0000"/>
              </a:solidFill>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什么是人工智能</a:t>
            </a:r>
            <a:r>
              <a:rPr lang="en-US" altLang="zh-CN" dirty="0">
                <a:latin typeface="+mn-lt"/>
                <a:ea typeface="+mn-ea"/>
                <a:cs typeface="+mn-ea"/>
                <a:sym typeface="+mn-lt"/>
              </a:rPr>
              <a:t>(AI)?</a:t>
            </a:r>
            <a:endParaRPr lang="zh-CN" altLang="en-US" dirty="0">
              <a:latin typeface="+mn-lt"/>
              <a:ea typeface="+mn-ea"/>
              <a:cs typeface="+mn-ea"/>
              <a:sym typeface="+mn-lt"/>
            </a:endParaRPr>
          </a:p>
        </p:txBody>
      </p:sp>
      <p:sp>
        <p:nvSpPr>
          <p:cNvPr id="6" name="文本占位符 5"/>
          <p:cNvSpPr>
            <a:spLocks noGrp="1"/>
          </p:cNvSpPr>
          <p:nvPr>
            <p:ph type="body" sz="quarter" idx="16"/>
          </p:nvPr>
        </p:nvSpPr>
        <p:spPr>
          <a:xfrm>
            <a:off x="584994" y="1238664"/>
            <a:ext cx="11022012" cy="2908463"/>
          </a:xfrm>
        </p:spPr>
        <p:txBody>
          <a:bodyPr/>
          <a:lstStyle/>
          <a:p>
            <a:pPr>
              <a:lnSpc>
                <a:spcPct val="150000"/>
              </a:lnSpc>
            </a:pPr>
            <a:r>
              <a:rPr lang="zh-CN" altLang="en-US" b="1" dirty="0">
                <a:solidFill>
                  <a:srgbClr val="262626"/>
                </a:solidFill>
                <a:latin typeface="+mn-lt"/>
                <a:ea typeface="+mn-ea"/>
                <a:cs typeface="+mn-ea"/>
                <a:sym typeface="+mn-lt"/>
              </a:rPr>
              <a:t>什么是人工智能？</a:t>
            </a:r>
            <a:endParaRPr lang="en-US" altLang="zh-CN" b="1" dirty="0">
              <a:solidFill>
                <a:srgbClr val="262626"/>
              </a:solidFill>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人工智能（</a:t>
            </a:r>
            <a:r>
              <a:rPr lang="en-US" altLang="zh-CN" kern="0" dirty="0">
                <a:latin typeface="+mn-lt"/>
                <a:ea typeface="+mn-ea"/>
                <a:cs typeface="+mn-ea"/>
                <a:sym typeface="+mn-lt"/>
              </a:rPr>
              <a:t>Artificial Intelligence</a:t>
            </a:r>
            <a:r>
              <a:rPr lang="zh-CN" altLang="en-US" kern="0" dirty="0">
                <a:latin typeface="+mn-lt"/>
                <a:ea typeface="+mn-ea"/>
                <a:cs typeface="+mn-ea"/>
                <a:sym typeface="+mn-lt"/>
              </a:rPr>
              <a:t>），英文缩写为</a:t>
            </a:r>
            <a:r>
              <a:rPr lang="en-US" altLang="zh-CN" kern="0" dirty="0">
                <a:latin typeface="+mn-lt"/>
                <a:ea typeface="+mn-ea"/>
                <a:cs typeface="+mn-ea"/>
                <a:sym typeface="+mn-lt"/>
              </a:rPr>
              <a:t>AI</a:t>
            </a:r>
            <a:r>
              <a:rPr lang="zh-CN" altLang="en-US" kern="0" dirty="0">
                <a:latin typeface="+mn-lt"/>
                <a:ea typeface="+mn-ea"/>
                <a:cs typeface="+mn-ea"/>
                <a:sym typeface="+mn-lt"/>
              </a:rPr>
              <a:t>。它是研究、开发用于模拟、延伸和扩展人的智能的理论、方法、技术及应用系统的一门新的技术科学。</a:t>
            </a:r>
            <a:endParaRPr lang="zh-CN" altLang="en-US"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它企图了解智能的实质，并生产出一种新的能以人类智能相似的方式做出反应的智能机器，该领域的研究包括机器人、语言识别、图像识别、自然语言处理和专家系统等。</a:t>
            </a:r>
            <a:endParaRPr lang="zh-CN" altLang="en-US"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人工智能是对人的意识、思维的信息过程的模拟。人工智能不是人的智能，但能像人那样思考、也可能超过人的智能。</a:t>
            </a:r>
            <a:endParaRPr lang="zh-CN" altLang="en-US" kern="0" dirty="0">
              <a:latin typeface="+mn-lt"/>
              <a:ea typeface="+mn-ea"/>
              <a:cs typeface="+mn-ea"/>
              <a:sym typeface="+mn-lt"/>
            </a:endParaRPr>
          </a:p>
          <a:p>
            <a:endParaRPr lang="zh-CN" altLang="en-US" b="1" dirty="0">
              <a:solidFill>
                <a:srgbClr val="262626"/>
              </a:solidFill>
              <a:latin typeface="+mn-lt"/>
              <a:ea typeface="+mn-ea"/>
              <a:cs typeface="+mn-ea"/>
              <a:sym typeface="+mn-lt"/>
            </a:endParaRPr>
          </a:p>
          <a:p>
            <a:endParaRPr lang="zh-CN" altLang="en-US" dirty="0">
              <a:latin typeface="+mn-lt"/>
              <a:ea typeface="+mn-ea"/>
              <a:cs typeface="+mn-ea"/>
              <a:sym typeface="+mn-lt"/>
            </a:endParaRPr>
          </a:p>
        </p:txBody>
      </p:sp>
      <p:pic>
        <p:nvPicPr>
          <p:cNvPr id="1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12586" y="4147127"/>
            <a:ext cx="3994420" cy="22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584994" y="4147127"/>
            <a:ext cx="7027592" cy="2104872"/>
          </a:xfrm>
          <a:prstGeom prst="rect">
            <a:avLst/>
          </a:prstGeom>
        </p:spPr>
        <p:txBody>
          <a:bodyPr wrap="square">
            <a:spAutoFit/>
          </a:bodyPr>
          <a:lstStyle/>
          <a:p>
            <a:pPr>
              <a:lnSpc>
                <a:spcPct val="150000"/>
              </a:lnSpc>
              <a:defRPr/>
            </a:pPr>
            <a:r>
              <a:rPr lang="zh-CN" altLang="en-US" b="1" dirty="0">
                <a:solidFill>
                  <a:srgbClr val="262626"/>
                </a:solidFill>
                <a:cs typeface="+mn-ea"/>
                <a:sym typeface="+mn-lt"/>
              </a:rPr>
              <a:t>人工智能有那些类型？</a:t>
            </a:r>
            <a:endParaRPr lang="zh-CN" altLang="en-US" b="1" dirty="0">
              <a:solidFill>
                <a:srgbClr val="262626"/>
              </a:solidFill>
              <a:cs typeface="+mn-ea"/>
              <a:sym typeface="+mn-lt"/>
            </a:endParaRPr>
          </a:p>
          <a:p>
            <a:pPr marL="285750" indent="-285750">
              <a:lnSpc>
                <a:spcPct val="150000"/>
              </a:lnSpc>
              <a:buFont typeface="Arial" panose="020B0604020202020204" pitchFamily="34" charset="0"/>
              <a:buChar char="•"/>
              <a:defRPr/>
            </a:pPr>
            <a:r>
              <a:rPr lang="zh-CN" altLang="en-US" b="1" kern="0" dirty="0">
                <a:cs typeface="+mn-ea"/>
                <a:sym typeface="+mn-lt"/>
              </a:rPr>
              <a:t>弱人工智能</a:t>
            </a:r>
            <a:r>
              <a:rPr lang="zh-CN" altLang="en-US" kern="0" dirty="0">
                <a:cs typeface="+mn-ea"/>
                <a:sym typeface="+mn-lt"/>
              </a:rPr>
              <a:t>，包含基础的、特定场景下角色型的任务，如</a:t>
            </a:r>
            <a:r>
              <a:rPr lang="en-US" altLang="zh-CN" kern="0" dirty="0">
                <a:cs typeface="+mn-ea"/>
                <a:sym typeface="+mn-lt"/>
              </a:rPr>
              <a:t>Siri</a:t>
            </a:r>
            <a:r>
              <a:rPr lang="zh-CN" altLang="en-US" kern="0" dirty="0">
                <a:cs typeface="+mn-ea"/>
                <a:sym typeface="+mn-lt"/>
              </a:rPr>
              <a:t>等聊天机器人和</a:t>
            </a:r>
            <a:r>
              <a:rPr lang="en-US" altLang="zh-CN" kern="0" dirty="0">
                <a:cs typeface="+mn-ea"/>
                <a:sym typeface="+mn-lt"/>
              </a:rPr>
              <a:t>AlphaGo</a:t>
            </a:r>
            <a:r>
              <a:rPr lang="zh-CN" altLang="en-US" kern="0" dirty="0">
                <a:cs typeface="+mn-ea"/>
                <a:sym typeface="+mn-lt"/>
              </a:rPr>
              <a:t>等下棋机器人；</a:t>
            </a:r>
            <a:endParaRPr lang="zh-CN" altLang="en-US" kern="0" dirty="0">
              <a:cs typeface="+mn-ea"/>
              <a:sym typeface="+mn-lt"/>
            </a:endParaRPr>
          </a:p>
          <a:p>
            <a:pPr marL="285750" indent="-285750">
              <a:lnSpc>
                <a:spcPct val="150000"/>
              </a:lnSpc>
              <a:buFont typeface="Arial" panose="020B0604020202020204" pitchFamily="34" charset="0"/>
              <a:buChar char="•"/>
              <a:defRPr/>
            </a:pPr>
            <a:r>
              <a:rPr lang="zh-CN" altLang="en-US" b="1" kern="0" dirty="0">
                <a:cs typeface="+mn-ea"/>
                <a:sym typeface="+mn-lt"/>
              </a:rPr>
              <a:t>通用人工智能</a:t>
            </a:r>
            <a:r>
              <a:rPr lang="zh-CN" altLang="en-US" kern="0" dirty="0">
                <a:cs typeface="+mn-ea"/>
                <a:sym typeface="+mn-lt"/>
              </a:rPr>
              <a:t>，包含人类水平的任务，涉及机器的持续学习；</a:t>
            </a:r>
            <a:endParaRPr lang="zh-CN" altLang="en-US" kern="0" dirty="0">
              <a:cs typeface="+mn-ea"/>
              <a:sym typeface="+mn-lt"/>
            </a:endParaRPr>
          </a:p>
          <a:p>
            <a:pPr marL="285750" indent="-285750">
              <a:lnSpc>
                <a:spcPct val="150000"/>
              </a:lnSpc>
              <a:buFont typeface="Arial" panose="020B0604020202020204" pitchFamily="34" charset="0"/>
              <a:buChar char="•"/>
              <a:defRPr/>
            </a:pPr>
            <a:r>
              <a:rPr lang="zh-CN" altLang="en-US" b="1" kern="0" dirty="0">
                <a:cs typeface="+mn-ea"/>
                <a:sym typeface="+mn-lt"/>
              </a:rPr>
              <a:t>强人工智能</a:t>
            </a:r>
            <a:r>
              <a:rPr lang="zh-CN" altLang="en-US" kern="0" dirty="0">
                <a:cs typeface="+mn-ea"/>
                <a:sym typeface="+mn-lt"/>
              </a:rPr>
              <a:t>，指比人类更聪明的机器；</a:t>
            </a:r>
            <a:endParaRPr lang="zh-CN" altLang="en-US" kern="0" dirty="0">
              <a:cs typeface="+mn-ea"/>
              <a:sym typeface="+mn-lt"/>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人工智能的发展历程</a:t>
            </a:r>
            <a:endParaRPr lang="zh-CN" altLang="en-US" dirty="0">
              <a:latin typeface="+mn-lt"/>
              <a:ea typeface="+mn-ea"/>
              <a:cs typeface="+mn-ea"/>
              <a:sym typeface="+mn-lt"/>
            </a:endParaRPr>
          </a:p>
        </p:txBody>
      </p:sp>
      <p:sp>
        <p:nvSpPr>
          <p:cNvPr id="19" name="object 14"/>
          <p:cNvSpPr/>
          <p:nvPr/>
        </p:nvSpPr>
        <p:spPr>
          <a:xfrm>
            <a:off x="1070559" y="3421760"/>
            <a:ext cx="10544175" cy="114300"/>
          </a:xfrm>
          <a:custGeom>
            <a:avLst/>
            <a:gdLst/>
            <a:ahLst/>
            <a:cxnLst/>
            <a:rect l="l" t="t" r="r" b="b"/>
            <a:pathLst>
              <a:path w="10544175" h="114300">
                <a:moveTo>
                  <a:pt x="10505704" y="37973"/>
                </a:moveTo>
                <a:lnTo>
                  <a:pt x="10448467" y="37973"/>
                </a:lnTo>
                <a:lnTo>
                  <a:pt x="10448594" y="76073"/>
                </a:lnTo>
                <a:lnTo>
                  <a:pt x="10429417" y="76130"/>
                </a:lnTo>
                <a:lnTo>
                  <a:pt x="10429544" y="114300"/>
                </a:lnTo>
                <a:lnTo>
                  <a:pt x="10543590" y="56768"/>
                </a:lnTo>
                <a:lnTo>
                  <a:pt x="10505704" y="37973"/>
                </a:lnTo>
                <a:close/>
              </a:path>
              <a:path w="10544175" h="114300">
                <a:moveTo>
                  <a:pt x="10429290" y="38030"/>
                </a:moveTo>
                <a:lnTo>
                  <a:pt x="0" y="69087"/>
                </a:lnTo>
                <a:lnTo>
                  <a:pt x="101" y="107187"/>
                </a:lnTo>
                <a:lnTo>
                  <a:pt x="10429417" y="76130"/>
                </a:lnTo>
                <a:lnTo>
                  <a:pt x="10429290" y="38030"/>
                </a:lnTo>
                <a:close/>
              </a:path>
              <a:path w="10544175" h="114300">
                <a:moveTo>
                  <a:pt x="10448467" y="37973"/>
                </a:moveTo>
                <a:lnTo>
                  <a:pt x="10429290" y="38030"/>
                </a:lnTo>
                <a:lnTo>
                  <a:pt x="10429417" y="76130"/>
                </a:lnTo>
                <a:lnTo>
                  <a:pt x="10448594" y="76073"/>
                </a:lnTo>
                <a:lnTo>
                  <a:pt x="10448467" y="37973"/>
                </a:lnTo>
                <a:close/>
              </a:path>
              <a:path w="10544175" h="114300">
                <a:moveTo>
                  <a:pt x="10429163" y="0"/>
                </a:moveTo>
                <a:lnTo>
                  <a:pt x="10429290" y="38030"/>
                </a:lnTo>
                <a:lnTo>
                  <a:pt x="10505704" y="37973"/>
                </a:lnTo>
                <a:lnTo>
                  <a:pt x="10429163" y="0"/>
                </a:lnTo>
                <a:close/>
              </a:path>
            </a:pathLst>
          </a:custGeom>
          <a:solidFill>
            <a:srgbClr val="AE0B2A"/>
          </a:solidFill>
          <a:ln>
            <a:noFill/>
          </a:ln>
        </p:spPr>
        <p:txBody>
          <a:bodyPr wrap="square" lIns="0" tIns="0" rIns="0" bIns="0" rtlCol="0"/>
          <a:lstStyle/>
          <a:p>
            <a:endParaRPr b="1">
              <a:solidFill>
                <a:srgbClr val="AE0B2A"/>
              </a:solidFill>
              <a:cs typeface="+mn-ea"/>
              <a:sym typeface="+mn-lt"/>
            </a:endParaRPr>
          </a:p>
        </p:txBody>
      </p:sp>
      <p:sp>
        <p:nvSpPr>
          <p:cNvPr id="20" name="object 15"/>
          <p:cNvSpPr/>
          <p:nvPr/>
        </p:nvSpPr>
        <p:spPr>
          <a:xfrm>
            <a:off x="2242566" y="3288029"/>
            <a:ext cx="614680" cy="434340"/>
          </a:xfrm>
          <a:custGeom>
            <a:avLst/>
            <a:gdLst/>
            <a:ahLst/>
            <a:cxnLst/>
            <a:rect l="l" t="t" r="r" b="b"/>
            <a:pathLst>
              <a:path w="614680" h="434339">
                <a:moveTo>
                  <a:pt x="307085" y="0"/>
                </a:moveTo>
                <a:lnTo>
                  <a:pt x="251901" y="3500"/>
                </a:lnTo>
                <a:lnTo>
                  <a:pt x="199955" y="13592"/>
                </a:lnTo>
                <a:lnTo>
                  <a:pt x="152117" y="29661"/>
                </a:lnTo>
                <a:lnTo>
                  <a:pt x="109256" y="51092"/>
                </a:lnTo>
                <a:lnTo>
                  <a:pt x="72240" y="77271"/>
                </a:lnTo>
                <a:lnTo>
                  <a:pt x="41938" y="107583"/>
                </a:lnTo>
                <a:lnTo>
                  <a:pt x="19218" y="141413"/>
                </a:lnTo>
                <a:lnTo>
                  <a:pt x="4949" y="178147"/>
                </a:lnTo>
                <a:lnTo>
                  <a:pt x="0" y="217170"/>
                </a:lnTo>
                <a:lnTo>
                  <a:pt x="4949" y="256192"/>
                </a:lnTo>
                <a:lnTo>
                  <a:pt x="19218" y="292926"/>
                </a:lnTo>
                <a:lnTo>
                  <a:pt x="41938" y="326756"/>
                </a:lnTo>
                <a:lnTo>
                  <a:pt x="72240" y="357068"/>
                </a:lnTo>
                <a:lnTo>
                  <a:pt x="109256" y="383247"/>
                </a:lnTo>
                <a:lnTo>
                  <a:pt x="152117" y="404678"/>
                </a:lnTo>
                <a:lnTo>
                  <a:pt x="199955" y="420747"/>
                </a:lnTo>
                <a:lnTo>
                  <a:pt x="251901" y="430839"/>
                </a:lnTo>
                <a:lnTo>
                  <a:pt x="307085" y="434340"/>
                </a:lnTo>
                <a:lnTo>
                  <a:pt x="362270" y="430839"/>
                </a:lnTo>
                <a:lnTo>
                  <a:pt x="414216" y="420747"/>
                </a:lnTo>
                <a:lnTo>
                  <a:pt x="462054" y="404678"/>
                </a:lnTo>
                <a:lnTo>
                  <a:pt x="504915" y="383247"/>
                </a:lnTo>
                <a:lnTo>
                  <a:pt x="541931" y="357068"/>
                </a:lnTo>
                <a:lnTo>
                  <a:pt x="572233" y="326756"/>
                </a:lnTo>
                <a:lnTo>
                  <a:pt x="594953" y="292926"/>
                </a:lnTo>
                <a:lnTo>
                  <a:pt x="609222" y="256192"/>
                </a:lnTo>
                <a:lnTo>
                  <a:pt x="614171" y="217170"/>
                </a:lnTo>
                <a:lnTo>
                  <a:pt x="609222" y="178147"/>
                </a:lnTo>
                <a:lnTo>
                  <a:pt x="594953" y="141413"/>
                </a:lnTo>
                <a:lnTo>
                  <a:pt x="572233" y="107583"/>
                </a:lnTo>
                <a:lnTo>
                  <a:pt x="541931" y="77271"/>
                </a:lnTo>
                <a:lnTo>
                  <a:pt x="504915" y="51092"/>
                </a:lnTo>
                <a:lnTo>
                  <a:pt x="462054" y="29661"/>
                </a:lnTo>
                <a:lnTo>
                  <a:pt x="414216" y="13592"/>
                </a:lnTo>
                <a:lnTo>
                  <a:pt x="362270" y="3500"/>
                </a:lnTo>
                <a:lnTo>
                  <a:pt x="307085" y="0"/>
                </a:lnTo>
                <a:close/>
              </a:path>
            </a:pathLst>
          </a:custGeom>
          <a:solidFill>
            <a:srgbClr val="AE0B2A"/>
          </a:solidFill>
          <a:ln>
            <a:solidFill>
              <a:srgbClr val="AE0B2A"/>
            </a:solidFill>
          </a:ln>
        </p:spPr>
        <p:txBody>
          <a:bodyPr wrap="square" lIns="0" tIns="0" rIns="0" bIns="0" rtlCol="0" anchor="ctr"/>
          <a:lstStyle/>
          <a:p>
            <a:pPr marL="12700" algn="ctr">
              <a:lnSpc>
                <a:spcPct val="100000"/>
              </a:lnSpc>
            </a:pPr>
            <a:r>
              <a:rPr lang="en-US" altLang="zh-CN" sz="1400" b="1" dirty="0">
                <a:solidFill>
                  <a:srgbClr val="FFFFFF"/>
                </a:solidFill>
                <a:cs typeface="+mn-ea"/>
                <a:sym typeface="+mn-lt"/>
              </a:rPr>
              <a:t>1956</a:t>
            </a:r>
            <a:endParaRPr lang="zh-CN" altLang="en-US" sz="1400" b="1" dirty="0">
              <a:cs typeface="+mn-ea"/>
              <a:sym typeface="+mn-lt"/>
            </a:endParaRPr>
          </a:p>
        </p:txBody>
      </p:sp>
      <p:sp>
        <p:nvSpPr>
          <p:cNvPr id="24" name="object 19"/>
          <p:cNvSpPr/>
          <p:nvPr/>
        </p:nvSpPr>
        <p:spPr>
          <a:xfrm>
            <a:off x="3630033" y="3306317"/>
            <a:ext cx="536575" cy="370137"/>
          </a:xfrm>
          <a:custGeom>
            <a:avLst/>
            <a:gdLst/>
            <a:ahLst/>
            <a:cxnLst/>
            <a:rect l="l" t="t" r="r" b="b"/>
            <a:pathLst>
              <a:path w="536575" h="370839">
                <a:moveTo>
                  <a:pt x="0" y="185166"/>
                </a:moveTo>
                <a:lnTo>
                  <a:pt x="21085" y="113103"/>
                </a:lnTo>
                <a:lnTo>
                  <a:pt x="45822" y="81650"/>
                </a:lnTo>
                <a:lnTo>
                  <a:pt x="78581" y="54244"/>
                </a:lnTo>
                <a:lnTo>
                  <a:pt x="118281" y="31631"/>
                </a:lnTo>
                <a:lnTo>
                  <a:pt x="163841" y="14555"/>
                </a:lnTo>
                <a:lnTo>
                  <a:pt x="214183" y="3763"/>
                </a:lnTo>
                <a:lnTo>
                  <a:pt x="268224" y="0"/>
                </a:lnTo>
                <a:lnTo>
                  <a:pt x="322264" y="3763"/>
                </a:lnTo>
                <a:lnTo>
                  <a:pt x="372606" y="14555"/>
                </a:lnTo>
                <a:lnTo>
                  <a:pt x="418166" y="31631"/>
                </a:lnTo>
                <a:lnTo>
                  <a:pt x="457866" y="54244"/>
                </a:lnTo>
                <a:lnTo>
                  <a:pt x="490625" y="81650"/>
                </a:lnTo>
                <a:lnTo>
                  <a:pt x="515362" y="113103"/>
                </a:lnTo>
                <a:lnTo>
                  <a:pt x="530996" y="147857"/>
                </a:lnTo>
                <a:lnTo>
                  <a:pt x="536448" y="185166"/>
                </a:lnTo>
                <a:lnTo>
                  <a:pt x="530996" y="222474"/>
                </a:lnTo>
                <a:lnTo>
                  <a:pt x="515362" y="257228"/>
                </a:lnTo>
                <a:lnTo>
                  <a:pt x="490625" y="288681"/>
                </a:lnTo>
                <a:lnTo>
                  <a:pt x="457866" y="316087"/>
                </a:lnTo>
                <a:lnTo>
                  <a:pt x="418166" y="338700"/>
                </a:lnTo>
                <a:lnTo>
                  <a:pt x="372606" y="355776"/>
                </a:lnTo>
                <a:lnTo>
                  <a:pt x="322264" y="366568"/>
                </a:lnTo>
                <a:lnTo>
                  <a:pt x="268224" y="370332"/>
                </a:lnTo>
                <a:lnTo>
                  <a:pt x="214183" y="366568"/>
                </a:lnTo>
                <a:lnTo>
                  <a:pt x="163841" y="355776"/>
                </a:lnTo>
                <a:lnTo>
                  <a:pt x="118281" y="338700"/>
                </a:lnTo>
                <a:lnTo>
                  <a:pt x="78581" y="316087"/>
                </a:lnTo>
                <a:lnTo>
                  <a:pt x="45822" y="288681"/>
                </a:lnTo>
                <a:lnTo>
                  <a:pt x="21085" y="257228"/>
                </a:lnTo>
                <a:lnTo>
                  <a:pt x="5451" y="222474"/>
                </a:lnTo>
                <a:lnTo>
                  <a:pt x="0" y="185166"/>
                </a:lnTo>
                <a:close/>
              </a:path>
            </a:pathLst>
          </a:custGeom>
          <a:solidFill>
            <a:srgbClr val="AE0B2A"/>
          </a:solidFill>
          <a:ln w="38100">
            <a:solidFill>
              <a:srgbClr val="AE0B2A"/>
            </a:solidFill>
          </a:ln>
        </p:spPr>
        <p:txBody>
          <a:bodyPr wrap="square" lIns="0" tIns="0" rIns="0" bIns="0" rtlCol="0" anchor="ctr"/>
          <a:lstStyle/>
          <a:p>
            <a:pPr algn="ctr"/>
            <a:r>
              <a:rPr lang="en-US" altLang="zh-CN" sz="1400" b="1" dirty="0">
                <a:solidFill>
                  <a:srgbClr val="FFFFFF"/>
                </a:solidFill>
                <a:cs typeface="+mn-ea"/>
                <a:sym typeface="+mn-lt"/>
              </a:rPr>
              <a:t>1974</a:t>
            </a:r>
            <a:endParaRPr lang="zh-CN" altLang="en-US" sz="1400" b="1" dirty="0">
              <a:cs typeface="+mn-ea"/>
              <a:sym typeface="+mn-lt"/>
            </a:endParaRPr>
          </a:p>
        </p:txBody>
      </p:sp>
      <p:sp>
        <p:nvSpPr>
          <p:cNvPr id="27" name="object 22"/>
          <p:cNvSpPr/>
          <p:nvPr/>
        </p:nvSpPr>
        <p:spPr>
          <a:xfrm>
            <a:off x="4939395" y="3320034"/>
            <a:ext cx="556260" cy="340360"/>
          </a:xfrm>
          <a:custGeom>
            <a:avLst/>
            <a:gdLst/>
            <a:ahLst/>
            <a:cxnLst/>
            <a:rect l="l" t="t" r="r" b="b"/>
            <a:pathLst>
              <a:path w="556260" h="340360">
                <a:moveTo>
                  <a:pt x="0" y="169925"/>
                </a:moveTo>
                <a:lnTo>
                  <a:pt x="21847" y="103780"/>
                </a:lnTo>
                <a:lnTo>
                  <a:pt x="47483" y="74916"/>
                </a:lnTo>
                <a:lnTo>
                  <a:pt x="81438" y="49768"/>
                </a:lnTo>
                <a:lnTo>
                  <a:pt x="122597" y="29019"/>
                </a:lnTo>
                <a:lnTo>
                  <a:pt x="169842" y="13352"/>
                </a:lnTo>
                <a:lnTo>
                  <a:pt x="222059" y="3452"/>
                </a:lnTo>
                <a:lnTo>
                  <a:pt x="278129" y="0"/>
                </a:lnTo>
                <a:lnTo>
                  <a:pt x="334200" y="3452"/>
                </a:lnTo>
                <a:lnTo>
                  <a:pt x="386417" y="13352"/>
                </a:lnTo>
                <a:lnTo>
                  <a:pt x="433662" y="29019"/>
                </a:lnTo>
                <a:lnTo>
                  <a:pt x="474821" y="49768"/>
                </a:lnTo>
                <a:lnTo>
                  <a:pt x="508776" y="74916"/>
                </a:lnTo>
                <a:lnTo>
                  <a:pt x="534412" y="103780"/>
                </a:lnTo>
                <a:lnTo>
                  <a:pt x="556259" y="169925"/>
                </a:lnTo>
                <a:lnTo>
                  <a:pt x="550611" y="204173"/>
                </a:lnTo>
                <a:lnTo>
                  <a:pt x="508776" y="264935"/>
                </a:lnTo>
                <a:lnTo>
                  <a:pt x="474821" y="290083"/>
                </a:lnTo>
                <a:lnTo>
                  <a:pt x="433662" y="310832"/>
                </a:lnTo>
                <a:lnTo>
                  <a:pt x="386417" y="326499"/>
                </a:lnTo>
                <a:lnTo>
                  <a:pt x="334200" y="336399"/>
                </a:lnTo>
                <a:lnTo>
                  <a:pt x="278129" y="339851"/>
                </a:lnTo>
                <a:lnTo>
                  <a:pt x="222059" y="336399"/>
                </a:lnTo>
                <a:lnTo>
                  <a:pt x="169842" y="326499"/>
                </a:lnTo>
                <a:lnTo>
                  <a:pt x="122597" y="310832"/>
                </a:lnTo>
                <a:lnTo>
                  <a:pt x="81438" y="290083"/>
                </a:lnTo>
                <a:lnTo>
                  <a:pt x="47483" y="264935"/>
                </a:lnTo>
                <a:lnTo>
                  <a:pt x="21847" y="236071"/>
                </a:lnTo>
                <a:lnTo>
                  <a:pt x="0" y="169925"/>
                </a:lnTo>
                <a:close/>
              </a:path>
            </a:pathLst>
          </a:custGeom>
          <a:solidFill>
            <a:srgbClr val="AE0B2A"/>
          </a:solidFill>
          <a:ln w="38100">
            <a:solidFill>
              <a:srgbClr val="AE0B2A"/>
            </a:solidFill>
          </a:ln>
        </p:spPr>
        <p:txBody>
          <a:bodyPr wrap="square" lIns="0" tIns="0" rIns="0" bIns="0" rtlCol="0" anchor="ctr"/>
          <a:lstStyle/>
          <a:p>
            <a:pPr algn="ctr"/>
            <a:r>
              <a:rPr lang="en-US" altLang="zh-CN" sz="1400" b="1" dirty="0">
                <a:solidFill>
                  <a:srgbClr val="FFFFFF"/>
                </a:solidFill>
                <a:cs typeface="+mn-ea"/>
                <a:sym typeface="+mn-lt"/>
              </a:rPr>
              <a:t>1980</a:t>
            </a:r>
            <a:endParaRPr sz="1400" b="1" dirty="0">
              <a:solidFill>
                <a:srgbClr val="FFFFFF"/>
              </a:solidFill>
              <a:cs typeface="+mn-ea"/>
              <a:sym typeface="+mn-lt"/>
            </a:endParaRPr>
          </a:p>
        </p:txBody>
      </p:sp>
      <p:sp>
        <p:nvSpPr>
          <p:cNvPr id="30" name="object 25"/>
          <p:cNvSpPr/>
          <p:nvPr/>
        </p:nvSpPr>
        <p:spPr>
          <a:xfrm>
            <a:off x="6268442" y="3298697"/>
            <a:ext cx="561340" cy="370840"/>
          </a:xfrm>
          <a:custGeom>
            <a:avLst/>
            <a:gdLst/>
            <a:ahLst/>
            <a:cxnLst/>
            <a:rect l="l" t="t" r="r" b="b"/>
            <a:pathLst>
              <a:path w="561340" h="370839">
                <a:moveTo>
                  <a:pt x="0" y="185165"/>
                </a:moveTo>
                <a:lnTo>
                  <a:pt x="22044" y="113103"/>
                </a:lnTo>
                <a:lnTo>
                  <a:pt x="47905" y="81650"/>
                </a:lnTo>
                <a:lnTo>
                  <a:pt x="82153" y="54244"/>
                </a:lnTo>
                <a:lnTo>
                  <a:pt x="123657" y="31631"/>
                </a:lnTo>
                <a:lnTo>
                  <a:pt x="171289" y="14555"/>
                </a:lnTo>
                <a:lnTo>
                  <a:pt x="223918" y="3763"/>
                </a:lnTo>
                <a:lnTo>
                  <a:pt x="280415" y="0"/>
                </a:lnTo>
                <a:lnTo>
                  <a:pt x="336913" y="3763"/>
                </a:lnTo>
                <a:lnTo>
                  <a:pt x="389542" y="14555"/>
                </a:lnTo>
                <a:lnTo>
                  <a:pt x="437174" y="31631"/>
                </a:lnTo>
                <a:lnTo>
                  <a:pt x="478678" y="54244"/>
                </a:lnTo>
                <a:lnTo>
                  <a:pt x="512926" y="81650"/>
                </a:lnTo>
                <a:lnTo>
                  <a:pt x="538787" y="113103"/>
                </a:lnTo>
                <a:lnTo>
                  <a:pt x="555132" y="147857"/>
                </a:lnTo>
                <a:lnTo>
                  <a:pt x="560831" y="185165"/>
                </a:lnTo>
                <a:lnTo>
                  <a:pt x="555132" y="222474"/>
                </a:lnTo>
                <a:lnTo>
                  <a:pt x="538787" y="257228"/>
                </a:lnTo>
                <a:lnTo>
                  <a:pt x="512926" y="288681"/>
                </a:lnTo>
                <a:lnTo>
                  <a:pt x="478678" y="316087"/>
                </a:lnTo>
                <a:lnTo>
                  <a:pt x="437174" y="338700"/>
                </a:lnTo>
                <a:lnTo>
                  <a:pt x="389542" y="355776"/>
                </a:lnTo>
                <a:lnTo>
                  <a:pt x="336913" y="366568"/>
                </a:lnTo>
                <a:lnTo>
                  <a:pt x="280415" y="370331"/>
                </a:lnTo>
                <a:lnTo>
                  <a:pt x="223918" y="366568"/>
                </a:lnTo>
                <a:lnTo>
                  <a:pt x="171289" y="355776"/>
                </a:lnTo>
                <a:lnTo>
                  <a:pt x="123657" y="338700"/>
                </a:lnTo>
                <a:lnTo>
                  <a:pt x="82153" y="316087"/>
                </a:lnTo>
                <a:lnTo>
                  <a:pt x="47905" y="288681"/>
                </a:lnTo>
                <a:lnTo>
                  <a:pt x="22044" y="257228"/>
                </a:lnTo>
                <a:lnTo>
                  <a:pt x="5699" y="222474"/>
                </a:lnTo>
                <a:lnTo>
                  <a:pt x="0" y="185165"/>
                </a:lnTo>
                <a:close/>
              </a:path>
            </a:pathLst>
          </a:custGeom>
          <a:solidFill>
            <a:srgbClr val="AE0B2A"/>
          </a:solidFill>
          <a:ln w="38100">
            <a:solidFill>
              <a:srgbClr val="AE0B2A"/>
            </a:solidFill>
          </a:ln>
        </p:spPr>
        <p:txBody>
          <a:bodyPr wrap="square" lIns="0" tIns="0" rIns="0" bIns="0" rtlCol="0" anchor="ctr"/>
          <a:lstStyle/>
          <a:p>
            <a:pPr algn="ctr"/>
            <a:r>
              <a:rPr lang="en-US" altLang="zh-CN" sz="1400" b="1" dirty="0">
                <a:solidFill>
                  <a:schemeClr val="bg1"/>
                </a:solidFill>
                <a:cs typeface="+mn-ea"/>
                <a:sym typeface="+mn-lt"/>
              </a:rPr>
              <a:t>1987</a:t>
            </a:r>
            <a:endParaRPr sz="1400" b="1" dirty="0">
              <a:solidFill>
                <a:schemeClr val="bg1"/>
              </a:solidFill>
              <a:cs typeface="+mn-ea"/>
              <a:sym typeface="+mn-lt"/>
            </a:endParaRPr>
          </a:p>
        </p:txBody>
      </p:sp>
      <p:sp>
        <p:nvSpPr>
          <p:cNvPr id="32" name="object 27"/>
          <p:cNvSpPr/>
          <p:nvPr/>
        </p:nvSpPr>
        <p:spPr>
          <a:xfrm>
            <a:off x="7602569" y="3284982"/>
            <a:ext cx="570230" cy="370840"/>
          </a:xfrm>
          <a:custGeom>
            <a:avLst/>
            <a:gdLst/>
            <a:ahLst/>
            <a:cxnLst/>
            <a:rect l="l" t="t" r="r" b="b"/>
            <a:pathLst>
              <a:path w="570229" h="370839">
                <a:moveTo>
                  <a:pt x="284988" y="0"/>
                </a:moveTo>
                <a:lnTo>
                  <a:pt x="227564" y="3763"/>
                </a:lnTo>
                <a:lnTo>
                  <a:pt x="174075" y="14555"/>
                </a:lnTo>
                <a:lnTo>
                  <a:pt x="125666" y="31631"/>
                </a:lnTo>
                <a:lnTo>
                  <a:pt x="83486" y="54244"/>
                </a:lnTo>
                <a:lnTo>
                  <a:pt x="48682" y="81650"/>
                </a:lnTo>
                <a:lnTo>
                  <a:pt x="22401" y="113103"/>
                </a:lnTo>
                <a:lnTo>
                  <a:pt x="5791" y="147857"/>
                </a:lnTo>
                <a:lnTo>
                  <a:pt x="0" y="185165"/>
                </a:lnTo>
                <a:lnTo>
                  <a:pt x="5791" y="222474"/>
                </a:lnTo>
                <a:lnTo>
                  <a:pt x="22401" y="257228"/>
                </a:lnTo>
                <a:lnTo>
                  <a:pt x="48682" y="288681"/>
                </a:lnTo>
                <a:lnTo>
                  <a:pt x="83486" y="316087"/>
                </a:lnTo>
                <a:lnTo>
                  <a:pt x="125666" y="338700"/>
                </a:lnTo>
                <a:lnTo>
                  <a:pt x="174075" y="355776"/>
                </a:lnTo>
                <a:lnTo>
                  <a:pt x="227564" y="366568"/>
                </a:lnTo>
                <a:lnTo>
                  <a:pt x="284988" y="370331"/>
                </a:lnTo>
                <a:lnTo>
                  <a:pt x="342411" y="366568"/>
                </a:lnTo>
                <a:lnTo>
                  <a:pt x="395900" y="355776"/>
                </a:lnTo>
                <a:lnTo>
                  <a:pt x="444309" y="338700"/>
                </a:lnTo>
                <a:lnTo>
                  <a:pt x="486489" y="316087"/>
                </a:lnTo>
                <a:lnTo>
                  <a:pt x="521293" y="288681"/>
                </a:lnTo>
                <a:lnTo>
                  <a:pt x="547574" y="257228"/>
                </a:lnTo>
                <a:lnTo>
                  <a:pt x="564184" y="222474"/>
                </a:lnTo>
                <a:lnTo>
                  <a:pt x="569976" y="185165"/>
                </a:lnTo>
                <a:lnTo>
                  <a:pt x="564184" y="147857"/>
                </a:lnTo>
                <a:lnTo>
                  <a:pt x="547574" y="113103"/>
                </a:lnTo>
                <a:lnTo>
                  <a:pt x="521293" y="81650"/>
                </a:lnTo>
                <a:lnTo>
                  <a:pt x="486489" y="54244"/>
                </a:lnTo>
                <a:lnTo>
                  <a:pt x="444309" y="31631"/>
                </a:lnTo>
                <a:lnTo>
                  <a:pt x="395900" y="14555"/>
                </a:lnTo>
                <a:lnTo>
                  <a:pt x="342411" y="3763"/>
                </a:lnTo>
                <a:lnTo>
                  <a:pt x="284988" y="0"/>
                </a:lnTo>
                <a:close/>
              </a:path>
            </a:pathLst>
          </a:custGeom>
          <a:solidFill>
            <a:srgbClr val="AE0B2A"/>
          </a:solidFill>
          <a:ln>
            <a:solidFill>
              <a:srgbClr val="AE0B2A"/>
            </a:solidFill>
          </a:ln>
        </p:spPr>
        <p:txBody>
          <a:bodyPr wrap="square" lIns="0" tIns="0" rIns="0" bIns="0" rtlCol="0" anchor="ctr"/>
          <a:lstStyle/>
          <a:p>
            <a:pPr marL="12700" algn="ctr">
              <a:lnSpc>
                <a:spcPct val="100000"/>
              </a:lnSpc>
            </a:pPr>
            <a:r>
              <a:rPr lang="en-US" altLang="zh-CN" sz="1400" b="1" spc="5" dirty="0">
                <a:solidFill>
                  <a:srgbClr val="FFFFFF"/>
                </a:solidFill>
                <a:cs typeface="+mn-ea"/>
                <a:sym typeface="+mn-lt"/>
              </a:rPr>
              <a:t>1993</a:t>
            </a:r>
            <a:endParaRPr lang="zh-CN" altLang="en-US" sz="1400" b="1" dirty="0">
              <a:cs typeface="+mn-ea"/>
              <a:sym typeface="+mn-lt"/>
            </a:endParaRPr>
          </a:p>
        </p:txBody>
      </p:sp>
      <p:sp>
        <p:nvSpPr>
          <p:cNvPr id="36" name="object 31"/>
          <p:cNvSpPr/>
          <p:nvPr/>
        </p:nvSpPr>
        <p:spPr>
          <a:xfrm>
            <a:off x="8945586" y="3289553"/>
            <a:ext cx="609600" cy="370840"/>
          </a:xfrm>
          <a:custGeom>
            <a:avLst/>
            <a:gdLst/>
            <a:ahLst/>
            <a:cxnLst/>
            <a:rect l="l" t="t" r="r" b="b"/>
            <a:pathLst>
              <a:path w="609600" h="370839">
                <a:moveTo>
                  <a:pt x="0" y="185166"/>
                </a:moveTo>
                <a:lnTo>
                  <a:pt x="23961" y="113103"/>
                </a:lnTo>
                <a:lnTo>
                  <a:pt x="52071" y="81650"/>
                </a:lnTo>
                <a:lnTo>
                  <a:pt x="89296" y="54244"/>
                </a:lnTo>
                <a:lnTo>
                  <a:pt x="134410" y="31631"/>
                </a:lnTo>
                <a:lnTo>
                  <a:pt x="186183" y="14555"/>
                </a:lnTo>
                <a:lnTo>
                  <a:pt x="243389" y="3763"/>
                </a:lnTo>
                <a:lnTo>
                  <a:pt x="304800" y="0"/>
                </a:lnTo>
                <a:lnTo>
                  <a:pt x="366210" y="3763"/>
                </a:lnTo>
                <a:lnTo>
                  <a:pt x="423416" y="14555"/>
                </a:lnTo>
                <a:lnTo>
                  <a:pt x="475189" y="31631"/>
                </a:lnTo>
                <a:lnTo>
                  <a:pt x="520303" y="54244"/>
                </a:lnTo>
                <a:lnTo>
                  <a:pt x="557528" y="81650"/>
                </a:lnTo>
                <a:lnTo>
                  <a:pt x="585638" y="113103"/>
                </a:lnTo>
                <a:lnTo>
                  <a:pt x="603405" y="147857"/>
                </a:lnTo>
                <a:lnTo>
                  <a:pt x="609600" y="185166"/>
                </a:lnTo>
                <a:lnTo>
                  <a:pt x="603405" y="222474"/>
                </a:lnTo>
                <a:lnTo>
                  <a:pt x="585638" y="257228"/>
                </a:lnTo>
                <a:lnTo>
                  <a:pt x="557528" y="288681"/>
                </a:lnTo>
                <a:lnTo>
                  <a:pt x="520303" y="316087"/>
                </a:lnTo>
                <a:lnTo>
                  <a:pt x="475189" y="338700"/>
                </a:lnTo>
                <a:lnTo>
                  <a:pt x="423416" y="355776"/>
                </a:lnTo>
                <a:lnTo>
                  <a:pt x="366210" y="366568"/>
                </a:lnTo>
                <a:lnTo>
                  <a:pt x="304800" y="370332"/>
                </a:lnTo>
                <a:lnTo>
                  <a:pt x="243389" y="366568"/>
                </a:lnTo>
                <a:lnTo>
                  <a:pt x="186183" y="355776"/>
                </a:lnTo>
                <a:lnTo>
                  <a:pt x="134410" y="338700"/>
                </a:lnTo>
                <a:lnTo>
                  <a:pt x="89296" y="316087"/>
                </a:lnTo>
                <a:lnTo>
                  <a:pt x="52071" y="288681"/>
                </a:lnTo>
                <a:lnTo>
                  <a:pt x="23961" y="257228"/>
                </a:lnTo>
                <a:lnTo>
                  <a:pt x="6194" y="222474"/>
                </a:lnTo>
                <a:lnTo>
                  <a:pt x="0" y="185166"/>
                </a:lnTo>
                <a:close/>
              </a:path>
            </a:pathLst>
          </a:custGeom>
          <a:solidFill>
            <a:srgbClr val="AE0B2A"/>
          </a:solidFill>
          <a:ln w="38100">
            <a:solidFill>
              <a:srgbClr val="AE0B2A"/>
            </a:solidFill>
          </a:ln>
        </p:spPr>
        <p:txBody>
          <a:bodyPr wrap="square" lIns="0" tIns="0" rIns="0" bIns="0" rtlCol="0" anchor="ctr"/>
          <a:lstStyle/>
          <a:p>
            <a:pPr marL="12700" algn="ctr">
              <a:lnSpc>
                <a:spcPct val="100000"/>
              </a:lnSpc>
            </a:pPr>
            <a:r>
              <a:rPr lang="en-US" altLang="zh-CN" sz="1400" b="1" dirty="0">
                <a:solidFill>
                  <a:srgbClr val="FFFFFF"/>
                </a:solidFill>
                <a:cs typeface="+mn-ea"/>
                <a:sym typeface="+mn-lt"/>
              </a:rPr>
              <a:t>2006</a:t>
            </a:r>
            <a:endParaRPr lang="zh-CN" altLang="en-US" sz="1400" b="1" dirty="0">
              <a:cs typeface="+mn-ea"/>
              <a:sym typeface="+mn-lt"/>
            </a:endParaRPr>
          </a:p>
        </p:txBody>
      </p:sp>
      <p:sp>
        <p:nvSpPr>
          <p:cNvPr id="58" name="object 54"/>
          <p:cNvSpPr/>
          <p:nvPr/>
        </p:nvSpPr>
        <p:spPr>
          <a:xfrm>
            <a:off x="169163" y="2933700"/>
            <a:ext cx="937260" cy="595884"/>
          </a:xfrm>
          <a:prstGeom prst="rect">
            <a:avLst/>
          </a:prstGeom>
          <a:blipFill>
            <a:blip r:embed="rId1" cstate="print">
              <a:duotone>
                <a:prstClr val="black"/>
                <a:schemeClr val="tx2">
                  <a:tint val="45000"/>
                  <a:satMod val="400000"/>
                </a:schemeClr>
              </a:duotone>
            </a:blip>
            <a:stretch>
              <a:fillRect/>
            </a:stretch>
          </a:blipFill>
        </p:spPr>
        <p:txBody>
          <a:bodyPr wrap="square" lIns="0" tIns="0" rIns="0" bIns="0" rtlCol="0"/>
          <a:lstStyle/>
          <a:p>
            <a:endParaRPr b="1">
              <a:cs typeface="+mn-ea"/>
              <a:sym typeface="+mn-lt"/>
            </a:endParaRPr>
          </a:p>
        </p:txBody>
      </p:sp>
      <p:sp>
        <p:nvSpPr>
          <p:cNvPr id="59" name="object 55"/>
          <p:cNvSpPr txBox="1"/>
          <p:nvPr/>
        </p:nvSpPr>
        <p:spPr>
          <a:xfrm>
            <a:off x="78739" y="3526154"/>
            <a:ext cx="1043940" cy="317500"/>
          </a:xfrm>
          <a:prstGeom prst="rect">
            <a:avLst/>
          </a:prstGeom>
        </p:spPr>
        <p:txBody>
          <a:bodyPr vert="horz" wrap="square" lIns="0" tIns="0" rIns="0" bIns="0" rtlCol="0">
            <a:spAutoFit/>
          </a:bodyPr>
          <a:lstStyle/>
          <a:p>
            <a:pPr marL="12700">
              <a:lnSpc>
                <a:spcPct val="100000"/>
              </a:lnSpc>
            </a:pPr>
            <a:r>
              <a:rPr sz="2000" b="1" dirty="0">
                <a:solidFill>
                  <a:srgbClr val="AE0B2A"/>
                </a:solidFill>
                <a:cs typeface="+mn-ea"/>
                <a:sym typeface="+mn-lt"/>
              </a:rPr>
              <a:t>人工智能</a:t>
            </a:r>
            <a:endParaRPr sz="2000" b="1" dirty="0">
              <a:solidFill>
                <a:srgbClr val="AE0B2A"/>
              </a:solidFill>
              <a:cs typeface="+mn-ea"/>
              <a:sym typeface="+mn-lt"/>
            </a:endParaRPr>
          </a:p>
        </p:txBody>
      </p:sp>
      <p:sp>
        <p:nvSpPr>
          <p:cNvPr id="61" name="object 57"/>
          <p:cNvSpPr/>
          <p:nvPr/>
        </p:nvSpPr>
        <p:spPr>
          <a:xfrm>
            <a:off x="10327974" y="3277361"/>
            <a:ext cx="611505" cy="372110"/>
          </a:xfrm>
          <a:custGeom>
            <a:avLst/>
            <a:gdLst/>
            <a:ahLst/>
            <a:cxnLst/>
            <a:rect l="l" t="t" r="r" b="b"/>
            <a:pathLst>
              <a:path w="611504" h="372110">
                <a:moveTo>
                  <a:pt x="0" y="185927"/>
                </a:moveTo>
                <a:lnTo>
                  <a:pt x="24008" y="113532"/>
                </a:lnTo>
                <a:lnTo>
                  <a:pt x="52178" y="81948"/>
                </a:lnTo>
                <a:lnTo>
                  <a:pt x="89487" y="54435"/>
                </a:lnTo>
                <a:lnTo>
                  <a:pt x="134708" y="31738"/>
                </a:lnTo>
                <a:lnTo>
                  <a:pt x="186612" y="14603"/>
                </a:lnTo>
                <a:lnTo>
                  <a:pt x="243973" y="3775"/>
                </a:lnTo>
                <a:lnTo>
                  <a:pt x="305561" y="0"/>
                </a:lnTo>
                <a:lnTo>
                  <a:pt x="367150" y="3775"/>
                </a:lnTo>
                <a:lnTo>
                  <a:pt x="424511" y="14603"/>
                </a:lnTo>
                <a:lnTo>
                  <a:pt x="476415" y="31738"/>
                </a:lnTo>
                <a:lnTo>
                  <a:pt x="521636" y="54435"/>
                </a:lnTo>
                <a:lnTo>
                  <a:pt x="558945" y="81948"/>
                </a:lnTo>
                <a:lnTo>
                  <a:pt x="587115" y="113532"/>
                </a:lnTo>
                <a:lnTo>
                  <a:pt x="604917" y="148440"/>
                </a:lnTo>
                <a:lnTo>
                  <a:pt x="611124" y="185927"/>
                </a:lnTo>
                <a:lnTo>
                  <a:pt x="604917" y="223415"/>
                </a:lnTo>
                <a:lnTo>
                  <a:pt x="587115" y="258323"/>
                </a:lnTo>
                <a:lnTo>
                  <a:pt x="558945" y="289907"/>
                </a:lnTo>
                <a:lnTo>
                  <a:pt x="521636" y="317420"/>
                </a:lnTo>
                <a:lnTo>
                  <a:pt x="476415" y="340117"/>
                </a:lnTo>
                <a:lnTo>
                  <a:pt x="424511" y="357252"/>
                </a:lnTo>
                <a:lnTo>
                  <a:pt x="367150" y="368080"/>
                </a:lnTo>
                <a:lnTo>
                  <a:pt x="305561" y="371856"/>
                </a:lnTo>
                <a:lnTo>
                  <a:pt x="243973" y="368080"/>
                </a:lnTo>
                <a:lnTo>
                  <a:pt x="186612" y="357252"/>
                </a:lnTo>
                <a:lnTo>
                  <a:pt x="134708" y="340117"/>
                </a:lnTo>
                <a:lnTo>
                  <a:pt x="89487" y="317420"/>
                </a:lnTo>
                <a:lnTo>
                  <a:pt x="52178" y="289907"/>
                </a:lnTo>
                <a:lnTo>
                  <a:pt x="24008" y="258323"/>
                </a:lnTo>
                <a:lnTo>
                  <a:pt x="6206" y="223415"/>
                </a:lnTo>
                <a:lnTo>
                  <a:pt x="0" y="185927"/>
                </a:lnTo>
                <a:close/>
              </a:path>
            </a:pathLst>
          </a:custGeom>
          <a:solidFill>
            <a:srgbClr val="AE0B2A"/>
          </a:solidFill>
          <a:ln w="38100">
            <a:solidFill>
              <a:srgbClr val="AE0B2A"/>
            </a:solidFill>
          </a:ln>
        </p:spPr>
        <p:txBody>
          <a:bodyPr wrap="square" lIns="0" tIns="0" rIns="0" bIns="0" rtlCol="0" anchor="ctr"/>
          <a:lstStyle/>
          <a:p>
            <a:pPr marL="12700" algn="ctr">
              <a:lnSpc>
                <a:spcPct val="100000"/>
              </a:lnSpc>
            </a:pPr>
            <a:r>
              <a:rPr lang="en-US" altLang="zh-CN" sz="1400" b="1" dirty="0">
                <a:solidFill>
                  <a:srgbClr val="FFFFFF"/>
                </a:solidFill>
                <a:cs typeface="+mn-ea"/>
                <a:sym typeface="+mn-lt"/>
              </a:rPr>
              <a:t>2016</a:t>
            </a:r>
            <a:endParaRPr lang="zh-CN" altLang="en-US" sz="1400" b="1" dirty="0">
              <a:cs typeface="+mn-ea"/>
              <a:sym typeface="+mn-lt"/>
            </a:endParaRPr>
          </a:p>
        </p:txBody>
      </p:sp>
      <p:sp>
        <p:nvSpPr>
          <p:cNvPr id="3" name="对话气泡: 矩形 2"/>
          <p:cNvSpPr/>
          <p:nvPr/>
        </p:nvSpPr>
        <p:spPr>
          <a:xfrm>
            <a:off x="908960" y="4061263"/>
            <a:ext cx="1575414" cy="2062446"/>
          </a:xfrm>
          <a:prstGeom prst="wedgeRectCallout">
            <a:avLst>
              <a:gd name="adj1" fmla="val 774"/>
              <a:gd name="adj2" fmla="val -7938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9530"/>
            <a:r>
              <a:rPr lang="zh-CN" altLang="en-US" b="1" dirty="0">
                <a:solidFill>
                  <a:schemeClr val="tx1"/>
                </a:solidFill>
                <a:cs typeface="+mn-ea"/>
                <a:sym typeface="+mn-lt"/>
              </a:rPr>
              <a:t>孕育期</a:t>
            </a:r>
            <a:endParaRPr lang="zh-CN" altLang="en-US" b="1" dirty="0">
              <a:solidFill>
                <a:schemeClr val="tx1"/>
              </a:solidFill>
              <a:cs typeface="+mn-ea"/>
              <a:sym typeface="+mn-lt"/>
            </a:endParaRPr>
          </a:p>
          <a:p>
            <a:pPr marL="297180" marR="5080" indent="-285750">
              <a:spcBef>
                <a:spcPts val="555"/>
              </a:spcBef>
              <a:buFont typeface="Arial" panose="020B0604020202020204" pitchFamily="34" charset="0"/>
              <a:buChar char="•"/>
            </a:pPr>
            <a:r>
              <a:rPr lang="zh-CN" altLang="en-US" sz="1400" b="1" dirty="0">
                <a:solidFill>
                  <a:schemeClr val="tx1"/>
                </a:solidFill>
                <a:cs typeface="+mn-ea"/>
                <a:sym typeface="+mn-lt"/>
              </a:rPr>
              <a:t>电子计算机  </a:t>
            </a:r>
            <a:endParaRPr lang="en-US" altLang="zh-CN" sz="1400" b="1" dirty="0">
              <a:solidFill>
                <a:schemeClr val="tx1"/>
              </a:solidFill>
              <a:cs typeface="+mn-ea"/>
              <a:sym typeface="+mn-lt"/>
            </a:endParaRPr>
          </a:p>
          <a:p>
            <a:pPr marL="297180" marR="5080" indent="-285750">
              <a:spcBef>
                <a:spcPts val="555"/>
              </a:spcBef>
              <a:buFont typeface="Arial" panose="020B0604020202020204" pitchFamily="34" charset="0"/>
              <a:buChar char="•"/>
            </a:pPr>
            <a:r>
              <a:rPr lang="zh-CN" altLang="en-US" sz="1400" b="1" dirty="0">
                <a:solidFill>
                  <a:schemeClr val="tx1"/>
                </a:solidFill>
                <a:cs typeface="+mn-ea"/>
                <a:sym typeface="+mn-lt"/>
              </a:rPr>
              <a:t>机器翻译与</a:t>
            </a:r>
            <a:r>
              <a:rPr lang="en-US" altLang="zh-CN" sz="1400" b="1" dirty="0">
                <a:solidFill>
                  <a:schemeClr val="tx1"/>
                </a:solidFill>
                <a:cs typeface="+mn-ea"/>
                <a:sym typeface="+mn-lt"/>
              </a:rPr>
              <a:t>NLP </a:t>
            </a:r>
            <a:endParaRPr lang="en-US" altLang="zh-CN" sz="1400" b="1" dirty="0">
              <a:solidFill>
                <a:schemeClr val="tx1"/>
              </a:solidFill>
              <a:cs typeface="+mn-ea"/>
              <a:sym typeface="+mn-lt"/>
            </a:endParaRPr>
          </a:p>
          <a:p>
            <a:pPr marL="297180" marR="5080" indent="-285750">
              <a:spcBef>
                <a:spcPts val="555"/>
              </a:spcBef>
              <a:buFont typeface="Arial" panose="020B0604020202020204" pitchFamily="34" charset="0"/>
              <a:buChar char="•"/>
            </a:pPr>
            <a:r>
              <a:rPr lang="zh-CN" altLang="en-US" sz="1400" b="1" dirty="0">
                <a:solidFill>
                  <a:schemeClr val="tx1"/>
                </a:solidFill>
                <a:cs typeface="+mn-ea"/>
                <a:sym typeface="+mn-lt"/>
              </a:rPr>
              <a:t>图灵测试  </a:t>
            </a:r>
            <a:endParaRPr lang="en-US" altLang="zh-CN" sz="1400" b="1" dirty="0">
              <a:solidFill>
                <a:schemeClr val="tx1"/>
              </a:solidFill>
              <a:cs typeface="+mn-ea"/>
              <a:sym typeface="+mn-lt"/>
            </a:endParaRPr>
          </a:p>
          <a:p>
            <a:pPr marL="297180" marR="5080" indent="-285750">
              <a:spcBef>
                <a:spcPts val="555"/>
              </a:spcBef>
              <a:buFont typeface="Arial" panose="020B0604020202020204" pitchFamily="34" charset="0"/>
              <a:buChar char="•"/>
            </a:pPr>
            <a:r>
              <a:rPr lang="zh-CN" altLang="en-US" sz="1400" b="1" dirty="0">
                <a:solidFill>
                  <a:schemeClr val="tx1"/>
                </a:solidFill>
                <a:cs typeface="+mn-ea"/>
                <a:sym typeface="+mn-lt"/>
              </a:rPr>
              <a:t>计算机下棋  </a:t>
            </a:r>
            <a:endParaRPr lang="en-US" altLang="zh-CN" sz="1400" b="1" dirty="0">
              <a:solidFill>
                <a:schemeClr val="tx1"/>
              </a:solidFill>
              <a:cs typeface="+mn-ea"/>
              <a:sym typeface="+mn-lt"/>
            </a:endParaRPr>
          </a:p>
          <a:p>
            <a:pPr marL="297180" marR="5080" indent="-285750">
              <a:spcBef>
                <a:spcPts val="555"/>
              </a:spcBef>
              <a:buFont typeface="Arial" panose="020B0604020202020204" pitchFamily="34" charset="0"/>
              <a:buChar char="•"/>
            </a:pPr>
            <a:r>
              <a:rPr lang="zh-CN" altLang="en-US" sz="1400" b="1" dirty="0">
                <a:solidFill>
                  <a:schemeClr val="tx1"/>
                </a:solidFill>
                <a:cs typeface="+mn-ea"/>
                <a:sym typeface="+mn-lt"/>
              </a:rPr>
              <a:t>早期神经网络</a:t>
            </a:r>
            <a:endParaRPr lang="zh-CN" altLang="en-US" sz="1400" b="1" dirty="0">
              <a:solidFill>
                <a:schemeClr val="tx1"/>
              </a:solidFill>
              <a:cs typeface="+mn-ea"/>
              <a:sym typeface="+mn-lt"/>
            </a:endParaRPr>
          </a:p>
        </p:txBody>
      </p:sp>
      <p:sp>
        <p:nvSpPr>
          <p:cNvPr id="63" name="对话气泡: 矩形 62"/>
          <p:cNvSpPr/>
          <p:nvPr/>
        </p:nvSpPr>
        <p:spPr>
          <a:xfrm>
            <a:off x="1214152" y="1361149"/>
            <a:ext cx="1575414" cy="1300787"/>
          </a:xfrm>
          <a:prstGeom prst="wedgeRectCallout">
            <a:avLst>
              <a:gd name="adj1" fmla="val 34779"/>
              <a:gd name="adj2" fmla="val 10026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9530">
              <a:lnSpc>
                <a:spcPct val="150000"/>
              </a:lnSpc>
            </a:pPr>
            <a:r>
              <a:rPr lang="en-US" altLang="zh-CN" b="1" dirty="0">
                <a:solidFill>
                  <a:schemeClr val="tx1"/>
                </a:solidFill>
                <a:cs typeface="+mn-ea"/>
                <a:sym typeface="+mn-lt"/>
              </a:rPr>
              <a:t>AI</a:t>
            </a:r>
            <a:r>
              <a:rPr lang="zh-CN" altLang="en-US" b="1" dirty="0">
                <a:solidFill>
                  <a:schemeClr val="tx1"/>
                </a:solidFill>
                <a:cs typeface="+mn-ea"/>
                <a:sym typeface="+mn-lt"/>
              </a:rPr>
              <a:t>的诞生</a:t>
            </a:r>
            <a:endParaRPr lang="zh-CN" altLang="en-US" b="1" dirty="0">
              <a:solidFill>
                <a:schemeClr val="tx1"/>
              </a:solidFill>
              <a:cs typeface="+mn-ea"/>
              <a:sym typeface="+mn-lt"/>
            </a:endParaRPr>
          </a:p>
          <a:p>
            <a:pPr marR="49530"/>
            <a:r>
              <a:rPr lang="en-US" altLang="zh-CN" sz="1400" b="1" dirty="0">
                <a:solidFill>
                  <a:schemeClr val="tx1"/>
                </a:solidFill>
                <a:cs typeface="+mn-ea"/>
                <a:sym typeface="+mn-lt"/>
              </a:rPr>
              <a:t>1956</a:t>
            </a:r>
            <a:r>
              <a:rPr lang="zh-CN" altLang="en-US" sz="1400" b="1" dirty="0">
                <a:solidFill>
                  <a:schemeClr val="tx1"/>
                </a:solidFill>
                <a:cs typeface="+mn-ea"/>
                <a:sym typeface="+mn-lt"/>
              </a:rPr>
              <a:t>达特矛斯  会议，“人工智  能”正式诞生</a:t>
            </a:r>
            <a:endParaRPr lang="zh-CN" altLang="en-US" sz="1400" b="1" dirty="0">
              <a:solidFill>
                <a:schemeClr val="tx1"/>
              </a:solidFill>
              <a:cs typeface="+mn-ea"/>
              <a:sym typeface="+mn-lt"/>
            </a:endParaRPr>
          </a:p>
        </p:txBody>
      </p:sp>
      <p:sp>
        <p:nvSpPr>
          <p:cNvPr id="64" name="对话气泡: 矩形 63"/>
          <p:cNvSpPr/>
          <p:nvPr/>
        </p:nvSpPr>
        <p:spPr>
          <a:xfrm>
            <a:off x="3159185" y="1361147"/>
            <a:ext cx="1575414" cy="1300787"/>
          </a:xfrm>
          <a:prstGeom prst="wedgeRectCallout">
            <a:avLst>
              <a:gd name="adj1" fmla="val -32148"/>
              <a:gd name="adj2" fmla="val 11375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00000"/>
              </a:lnSpc>
              <a:buFont typeface="Arial" panose="020B0604020202020204" pitchFamily="34" charset="0"/>
              <a:buChar char="•"/>
            </a:pPr>
            <a:r>
              <a:rPr lang="zh-CN" altLang="en-US" sz="1400" b="1" dirty="0">
                <a:solidFill>
                  <a:schemeClr val="tx1"/>
                </a:solidFill>
                <a:cs typeface="+mn-ea"/>
                <a:sym typeface="+mn-lt"/>
              </a:rPr>
              <a:t>搜索式推理</a:t>
            </a:r>
            <a:endParaRPr lang="zh-CN" altLang="en-US" sz="1400" b="1" dirty="0">
              <a:solidFill>
                <a:schemeClr val="tx1"/>
              </a:solidFill>
              <a:cs typeface="+mn-ea"/>
              <a:sym typeface="+mn-lt"/>
            </a:endParaRPr>
          </a:p>
          <a:p>
            <a:pPr marL="298450" indent="-285750">
              <a:lnSpc>
                <a:spcPct val="100000"/>
              </a:lnSpc>
              <a:spcBef>
                <a:spcPts val="1200"/>
              </a:spcBef>
              <a:buFont typeface="Arial" panose="020B0604020202020204" pitchFamily="34" charset="0"/>
              <a:buChar char="•"/>
            </a:pPr>
            <a:r>
              <a:rPr lang="zh-CN" altLang="en-US" sz="1400" b="1" dirty="0">
                <a:solidFill>
                  <a:schemeClr val="tx1"/>
                </a:solidFill>
                <a:cs typeface="+mn-ea"/>
                <a:sym typeface="+mn-lt"/>
              </a:rPr>
              <a:t>聊天机器人</a:t>
            </a:r>
            <a:endParaRPr lang="en-US" altLang="zh-CN" sz="1400" b="1" dirty="0">
              <a:solidFill>
                <a:schemeClr val="tx1"/>
              </a:solidFill>
              <a:cs typeface="+mn-ea"/>
              <a:sym typeface="+mn-lt"/>
            </a:endParaRPr>
          </a:p>
          <a:p>
            <a:pPr marL="298450" indent="-285750">
              <a:spcBef>
                <a:spcPts val="1200"/>
              </a:spcBef>
              <a:buFont typeface="Arial" panose="020B0604020202020204" pitchFamily="34" charset="0"/>
              <a:buChar char="•"/>
            </a:pPr>
            <a:r>
              <a:rPr lang="zh-CN" altLang="en-US" sz="1400" b="1" dirty="0">
                <a:solidFill>
                  <a:schemeClr val="tx1"/>
                </a:solidFill>
                <a:cs typeface="+mn-ea"/>
                <a:sym typeface="+mn-lt"/>
              </a:rPr>
              <a:t>乐观思潮</a:t>
            </a:r>
            <a:endParaRPr lang="zh-CN" altLang="en-US" sz="1400" b="1" dirty="0">
              <a:solidFill>
                <a:schemeClr val="tx1"/>
              </a:solidFill>
              <a:cs typeface="+mn-ea"/>
              <a:sym typeface="+mn-lt"/>
            </a:endParaRPr>
          </a:p>
        </p:txBody>
      </p:sp>
      <p:sp>
        <p:nvSpPr>
          <p:cNvPr id="65" name="对话气泡: 矩形 64"/>
          <p:cNvSpPr/>
          <p:nvPr/>
        </p:nvSpPr>
        <p:spPr>
          <a:xfrm>
            <a:off x="5431117" y="1368282"/>
            <a:ext cx="1575414" cy="1300787"/>
          </a:xfrm>
          <a:prstGeom prst="wedgeRectCallout">
            <a:avLst>
              <a:gd name="adj1" fmla="val -7016"/>
              <a:gd name="adj2" fmla="val 1123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五代机</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知识工程</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专家系统</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神经网络重生</a:t>
            </a:r>
            <a:endParaRPr lang="zh-CN" altLang="en-US" sz="1400" b="1" dirty="0">
              <a:solidFill>
                <a:schemeClr val="tx1"/>
              </a:solidFill>
              <a:cs typeface="+mn-ea"/>
              <a:sym typeface="+mn-lt"/>
            </a:endParaRPr>
          </a:p>
        </p:txBody>
      </p:sp>
      <p:sp>
        <p:nvSpPr>
          <p:cNvPr id="66" name="对话气泡: 矩形 65"/>
          <p:cNvSpPr/>
          <p:nvPr/>
        </p:nvSpPr>
        <p:spPr>
          <a:xfrm>
            <a:off x="7887684" y="1361148"/>
            <a:ext cx="1575414" cy="1300787"/>
          </a:xfrm>
          <a:prstGeom prst="wedgeRectCallout">
            <a:avLst>
              <a:gd name="adj1" fmla="val 1361"/>
              <a:gd name="adj2" fmla="val 11375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统计机器学习</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摩尔定律</a:t>
            </a:r>
            <a:endParaRPr lang="zh-CN" altLang="en-US" sz="1400" b="1" dirty="0">
              <a:solidFill>
                <a:schemeClr val="tx1"/>
              </a:solidFill>
              <a:cs typeface="+mn-ea"/>
              <a:sym typeface="+mn-lt"/>
            </a:endParaRPr>
          </a:p>
        </p:txBody>
      </p:sp>
      <p:sp>
        <p:nvSpPr>
          <p:cNvPr id="67" name="对话气泡: 矩形 66"/>
          <p:cNvSpPr/>
          <p:nvPr/>
        </p:nvSpPr>
        <p:spPr>
          <a:xfrm>
            <a:off x="9974982" y="1366721"/>
            <a:ext cx="1575414" cy="1300787"/>
          </a:xfrm>
          <a:prstGeom prst="wedgeRectCallout">
            <a:avLst>
              <a:gd name="adj1" fmla="val 43247"/>
              <a:gd name="adj2" fmla="val 11085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50000"/>
              </a:lnSpc>
              <a:buFont typeface="Arial" panose="020B0604020202020204" pitchFamily="34" charset="0"/>
              <a:buChar char="•"/>
            </a:pPr>
            <a:r>
              <a:rPr lang="en-US" altLang="zh-CN" sz="1400" b="1" dirty="0">
                <a:solidFill>
                  <a:schemeClr val="tx1"/>
                </a:solidFill>
                <a:cs typeface="+mn-ea"/>
                <a:sym typeface="+mn-lt"/>
              </a:rPr>
              <a:t>AI</a:t>
            </a:r>
            <a:r>
              <a:rPr lang="zh-CN" altLang="en-US" sz="1400" b="1" dirty="0">
                <a:solidFill>
                  <a:schemeClr val="tx1"/>
                </a:solidFill>
                <a:cs typeface="+mn-ea"/>
                <a:sym typeface="+mn-lt"/>
              </a:rPr>
              <a:t>广泛应用</a:t>
            </a:r>
            <a:endParaRPr lang="en-US" altLang="zh-CN"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深度学习</a:t>
            </a:r>
            <a:endParaRPr lang="zh-CN" altLang="en-US" sz="1400" b="1" dirty="0">
              <a:solidFill>
                <a:schemeClr val="tx1"/>
              </a:solidFill>
              <a:cs typeface="+mn-ea"/>
              <a:sym typeface="+mn-lt"/>
            </a:endParaRPr>
          </a:p>
        </p:txBody>
      </p:sp>
      <p:sp>
        <p:nvSpPr>
          <p:cNvPr id="68" name="对话气泡: 矩形 67"/>
          <p:cNvSpPr/>
          <p:nvPr/>
        </p:nvSpPr>
        <p:spPr>
          <a:xfrm>
            <a:off x="3847614" y="4086594"/>
            <a:ext cx="1575414" cy="2062446"/>
          </a:xfrm>
          <a:prstGeom prst="wedgeRectCallout">
            <a:avLst>
              <a:gd name="adj1" fmla="val 774"/>
              <a:gd name="adj2" fmla="val -7938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48260">
              <a:lnSpc>
                <a:spcPct val="150000"/>
              </a:lnSpc>
            </a:pPr>
            <a:r>
              <a:rPr lang="zh-CN" altLang="en-US" sz="1400" b="1" dirty="0">
                <a:solidFill>
                  <a:schemeClr val="tx1"/>
                </a:solidFill>
                <a:cs typeface="+mn-ea"/>
                <a:sym typeface="+mn-lt"/>
              </a:rPr>
              <a:t>所有的</a:t>
            </a:r>
            <a:r>
              <a:rPr lang="en-US" altLang="zh-CN" sz="1400" b="1" dirty="0">
                <a:solidFill>
                  <a:schemeClr val="tx1"/>
                </a:solidFill>
                <a:cs typeface="+mn-ea"/>
                <a:sym typeface="+mn-lt"/>
              </a:rPr>
              <a:t>AI</a:t>
            </a:r>
            <a:r>
              <a:rPr lang="zh-CN" altLang="en-US" sz="1400" b="1" dirty="0">
                <a:solidFill>
                  <a:schemeClr val="tx1"/>
                </a:solidFill>
                <a:cs typeface="+mn-ea"/>
                <a:sym typeface="+mn-lt"/>
              </a:rPr>
              <a:t>程序  都只是“玩具”</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运算能力</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计算复杂性</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常识与推理</a:t>
            </a:r>
            <a:endParaRPr lang="zh-CN" altLang="en-US" sz="1400" b="1" dirty="0">
              <a:solidFill>
                <a:schemeClr val="tx1"/>
              </a:solidFill>
              <a:cs typeface="+mn-ea"/>
              <a:sym typeface="+mn-lt"/>
            </a:endParaRPr>
          </a:p>
        </p:txBody>
      </p:sp>
      <p:sp>
        <p:nvSpPr>
          <p:cNvPr id="69" name="对话气泡: 矩形 68"/>
          <p:cNvSpPr/>
          <p:nvPr/>
        </p:nvSpPr>
        <p:spPr>
          <a:xfrm>
            <a:off x="6387230" y="4061263"/>
            <a:ext cx="1575414" cy="2062446"/>
          </a:xfrm>
          <a:prstGeom prst="wedgeRectCallout">
            <a:avLst>
              <a:gd name="adj1" fmla="val 774"/>
              <a:gd name="adj2" fmla="val -7938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b="1" dirty="0">
                <a:solidFill>
                  <a:schemeClr val="tx1"/>
                </a:solidFill>
                <a:cs typeface="+mn-ea"/>
                <a:sym typeface="+mn-lt"/>
              </a:rPr>
              <a:t>由于计算能力，数据能力远未达预期，世界各国削减投入</a:t>
            </a:r>
            <a:endParaRPr lang="zh-CN" altLang="en-US" sz="1400" b="1" dirty="0">
              <a:solidFill>
                <a:schemeClr val="tx1"/>
              </a:solidFill>
              <a:cs typeface="+mn-ea"/>
              <a:sym typeface="+mn-lt"/>
            </a:endParaRPr>
          </a:p>
        </p:txBody>
      </p:sp>
      <p:sp>
        <p:nvSpPr>
          <p:cNvPr id="70" name="对话气泡: 矩形 69"/>
          <p:cNvSpPr/>
          <p:nvPr/>
        </p:nvSpPr>
        <p:spPr>
          <a:xfrm>
            <a:off x="9083587" y="4068062"/>
            <a:ext cx="1575414" cy="2062446"/>
          </a:xfrm>
          <a:prstGeom prst="wedgeRectCallout">
            <a:avLst>
              <a:gd name="adj1" fmla="val 774"/>
              <a:gd name="adj2" fmla="val -7938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大数据</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zh-CN" altLang="en-US" sz="1400" b="1" dirty="0">
                <a:solidFill>
                  <a:schemeClr val="tx1"/>
                </a:solidFill>
                <a:cs typeface="+mn-ea"/>
                <a:sym typeface="+mn-lt"/>
              </a:rPr>
              <a:t>计算能力增强</a:t>
            </a:r>
            <a:endParaRPr lang="zh-CN" altLang="en-US" sz="1400" b="1" dirty="0">
              <a:solidFill>
                <a:schemeClr val="tx1"/>
              </a:solidFill>
              <a:cs typeface="+mn-ea"/>
              <a:sym typeface="+mn-lt"/>
            </a:endParaRPr>
          </a:p>
          <a:p>
            <a:pPr marL="298450" indent="-285750">
              <a:lnSpc>
                <a:spcPct val="150000"/>
              </a:lnSpc>
              <a:buFont typeface="Arial" panose="020B0604020202020204" pitchFamily="34" charset="0"/>
              <a:buChar char="•"/>
            </a:pPr>
            <a:r>
              <a:rPr lang="en-US" altLang="zh-CN" sz="1400" b="1" dirty="0">
                <a:solidFill>
                  <a:schemeClr val="tx1"/>
                </a:solidFill>
                <a:cs typeface="+mn-ea"/>
                <a:sym typeface="+mn-lt"/>
              </a:rPr>
              <a:t>AI</a:t>
            </a:r>
            <a:r>
              <a:rPr lang="zh-CN" altLang="en-US" sz="1400" b="1" dirty="0">
                <a:solidFill>
                  <a:schemeClr val="tx1"/>
                </a:solidFill>
                <a:cs typeface="+mn-ea"/>
                <a:sym typeface="+mn-lt"/>
              </a:rPr>
              <a:t>应用起步</a:t>
            </a:r>
            <a:endParaRPr lang="zh-CN" altLang="en-US" sz="1400" b="1" dirty="0">
              <a:solidFill>
                <a:schemeClr val="tx1"/>
              </a:solidFill>
              <a:cs typeface="+mn-ea"/>
              <a:sym typeface="+mn-lt"/>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占位符 16"/>
          <p:cNvSpPr>
            <a:spLocks noGrp="1"/>
          </p:cNvSpPr>
          <p:nvPr>
            <p:ph type="body" sz="quarter" idx="16"/>
          </p:nvPr>
        </p:nvSpPr>
        <p:spPr>
          <a:xfrm>
            <a:off x="584994" y="1089387"/>
            <a:ext cx="7677979" cy="968654"/>
          </a:xfrm>
        </p:spPr>
        <p:txBody>
          <a:bodyPr/>
          <a:lstStyle/>
          <a:p>
            <a:pPr>
              <a:defRPr/>
            </a:pPr>
            <a:r>
              <a:rPr lang="zh-CN" altLang="en-US" b="1" dirty="0">
                <a:solidFill>
                  <a:srgbClr val="262626"/>
                </a:solidFill>
                <a:latin typeface="+mn-lt"/>
                <a:ea typeface="+mn-ea"/>
                <a:cs typeface="+mn-ea"/>
                <a:sym typeface="+mn-lt"/>
              </a:rPr>
              <a:t>人工智能：国家战略</a:t>
            </a:r>
            <a:r>
              <a:rPr lang="en-US" altLang="zh-CN" b="1" dirty="0">
                <a:solidFill>
                  <a:srgbClr val="262626"/>
                </a:solidFill>
                <a:latin typeface="+mn-lt"/>
                <a:ea typeface="+mn-ea"/>
                <a:cs typeface="+mn-ea"/>
                <a:sym typeface="+mn-lt"/>
              </a:rPr>
              <a:t>(2017</a:t>
            </a:r>
            <a:r>
              <a:rPr lang="zh-CN" altLang="en-US" b="1" dirty="0">
                <a:solidFill>
                  <a:srgbClr val="262626"/>
                </a:solidFill>
                <a:latin typeface="+mn-lt"/>
                <a:ea typeface="+mn-ea"/>
                <a:cs typeface="+mn-ea"/>
                <a:sym typeface="+mn-lt"/>
              </a:rPr>
              <a:t>年政府工作报告</a:t>
            </a:r>
            <a:r>
              <a:rPr lang="en-US" altLang="zh-CN" b="1" dirty="0">
                <a:solidFill>
                  <a:srgbClr val="262626"/>
                </a:solidFill>
                <a:latin typeface="+mn-lt"/>
                <a:ea typeface="+mn-ea"/>
                <a:cs typeface="+mn-ea"/>
                <a:sym typeface="+mn-lt"/>
              </a:rPr>
              <a:t>)</a:t>
            </a:r>
            <a:endParaRPr lang="zh-CN" altLang="en-US" b="1" dirty="0">
              <a:solidFill>
                <a:srgbClr val="262626"/>
              </a:solidFill>
              <a:latin typeface="+mn-lt"/>
              <a:ea typeface="+mn-ea"/>
              <a:cs typeface="+mn-ea"/>
              <a:sym typeface="+mn-lt"/>
            </a:endParaRPr>
          </a:p>
          <a:p>
            <a:pPr marL="285750" indent="-285750">
              <a:lnSpc>
                <a:spcPct val="150000"/>
              </a:lnSpc>
              <a:buFont typeface="Arial" panose="020B0604020202020204" pitchFamily="34" charset="0"/>
              <a:buChar char="•"/>
              <a:defRPr/>
            </a:pPr>
            <a:r>
              <a:rPr lang="zh-CN" altLang="en-US" sz="1400" kern="0" dirty="0">
                <a:latin typeface="+mn-lt"/>
                <a:ea typeface="+mn-ea"/>
                <a:cs typeface="+mn-ea"/>
                <a:sym typeface="+mn-lt"/>
              </a:rPr>
              <a:t>全面实施战略性新兴产业发展规划，加快人工智能等技术的研发和转化，做大做强产业集群</a:t>
            </a:r>
            <a:endParaRPr lang="zh-CN" altLang="en-US" sz="1400"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sz="1400" kern="0" dirty="0">
                <a:latin typeface="+mn-lt"/>
                <a:ea typeface="+mn-ea"/>
                <a:cs typeface="+mn-ea"/>
                <a:sym typeface="+mn-lt"/>
              </a:rPr>
              <a:t>把发展智能制造作为主攻方向，推进国家智能制造示范区、制造业创新中心建设</a:t>
            </a:r>
            <a:endParaRPr lang="zh-CN" altLang="en-US" sz="1600" dirty="0">
              <a:latin typeface="+mn-lt"/>
              <a:ea typeface="+mn-ea"/>
              <a:cs typeface="+mn-ea"/>
              <a:sym typeface="+mn-lt"/>
            </a:endParaRPr>
          </a:p>
        </p:txBody>
      </p:sp>
      <p:sp>
        <p:nvSpPr>
          <p:cNvPr id="19" name="标题 18"/>
          <p:cNvSpPr>
            <a:spLocks noGrp="1"/>
          </p:cNvSpPr>
          <p:nvPr>
            <p:ph type="title"/>
          </p:nvPr>
        </p:nvSpPr>
        <p:spPr/>
        <p:txBody>
          <a:bodyPr/>
          <a:lstStyle/>
          <a:p>
            <a:r>
              <a:rPr lang="zh-CN" altLang="en-US" dirty="0">
                <a:latin typeface="+mn-lt"/>
                <a:ea typeface="+mn-ea"/>
                <a:cs typeface="+mn-ea"/>
                <a:sym typeface="+mn-lt"/>
              </a:rPr>
              <a:t>国务院发布：新一代人工智能发展规划</a:t>
            </a:r>
            <a:endParaRPr lang="zh-CN" altLang="en-US" dirty="0">
              <a:latin typeface="+mn-lt"/>
              <a:ea typeface="+mn-ea"/>
              <a:cs typeface="+mn-ea"/>
              <a:sym typeface="+mn-lt"/>
            </a:endParaRPr>
          </a:p>
        </p:txBody>
      </p:sp>
      <p:pic>
        <p:nvPicPr>
          <p:cNvPr id="47108" name="Picture 4" descr="http://www.gov.cn/xinwen/2017-07/20/5212122/images/6737bfd1fb7f48c8aa6f8118935b513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62973" y="1367974"/>
            <a:ext cx="3804770" cy="5107709"/>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584994" y="2058041"/>
            <a:ext cx="7677978" cy="4347729"/>
          </a:xfrm>
          <a:prstGeom prst="rect">
            <a:avLst/>
          </a:prstGeom>
        </p:spPr>
        <p:txBody>
          <a:bodyPr wrap="square">
            <a:spAutoFit/>
          </a:bodyPr>
          <a:lstStyle/>
          <a:p>
            <a:pPr>
              <a:lnSpc>
                <a:spcPct val="150000"/>
              </a:lnSpc>
            </a:pPr>
            <a:r>
              <a:rPr lang="zh-CN" altLang="en-US" b="1" dirty="0">
                <a:solidFill>
                  <a:srgbClr val="262626"/>
                </a:solidFill>
                <a:cs typeface="+mn-ea"/>
                <a:sym typeface="+mn-lt"/>
              </a:rPr>
              <a:t>新一代人工智能发展规划提出六个方面重点任务：</a:t>
            </a:r>
            <a:endParaRPr lang="en-US" altLang="zh-CN" b="1" dirty="0">
              <a:solidFill>
                <a:srgbClr val="262626"/>
              </a:solidFill>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一是构建开放协同的人工智能科技创新体系，从前沿基础理论、关键共性技术、创新平台、高端人才队伍等方面强化部署。</a:t>
            </a:r>
            <a:endParaRPr lang="en-US" altLang="zh-CN" sz="1400" dirty="0">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二是培育高端高效的智能经济，发展人工智能新兴产业，推进产业智能化升级，打造人工智能创新高地。</a:t>
            </a:r>
            <a:endParaRPr lang="en-US" altLang="zh-CN" sz="1400" dirty="0">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三是建设安全便捷的智能社会，发展高效智能服务，提高社会治理智能化水平，利用人工智能提升公共安全保障能力，促进社会交往的共享互信。</a:t>
            </a:r>
            <a:endParaRPr lang="en-US" altLang="zh-CN" sz="1400" dirty="0">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四是加强人工智能领域军民融合，促进人工智能技术军民双向转化、军民创新资源共建共享。</a:t>
            </a:r>
            <a:endParaRPr lang="en-US" altLang="zh-CN" sz="1400" dirty="0">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五是构建泛在安全高效的智能化基础设施体系，加强网络、大数据、高效能计算等基础设施的建设升级。</a:t>
            </a:r>
            <a:endParaRPr lang="en-US" altLang="zh-CN" sz="1400" dirty="0">
              <a:cs typeface="+mn-ea"/>
              <a:sym typeface="+mn-lt"/>
            </a:endParaRPr>
          </a:p>
          <a:p>
            <a:pPr marL="285750" indent="-285750">
              <a:lnSpc>
                <a:spcPct val="150000"/>
              </a:lnSpc>
              <a:buFont typeface="Arial" panose="020B0604020202020204" pitchFamily="34" charset="0"/>
              <a:buChar char="•"/>
            </a:pPr>
            <a:r>
              <a:rPr lang="zh-CN" altLang="en-US" sz="1400" dirty="0">
                <a:cs typeface="+mn-ea"/>
                <a:sym typeface="+mn-lt"/>
              </a:rPr>
              <a:t>六是前瞻布局重大科技项目，针对新一代人工智能特有的重大基础理论和共性关键技术瓶颈，加强整体统筹，形成以新一代人工智能重大科技项目为核心、统筹当前和未来研发任务布局的人工智能项目群。</a:t>
            </a:r>
            <a:endParaRPr lang="en-US" altLang="zh-CN" sz="1400" dirty="0">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新一代人工智能发展规划</a:t>
            </a:r>
            <a:r>
              <a:rPr lang="en-US" altLang="zh-CN" dirty="0">
                <a:latin typeface="+mn-lt"/>
                <a:ea typeface="+mn-ea"/>
                <a:cs typeface="+mn-ea"/>
                <a:sym typeface="+mn-lt"/>
              </a:rPr>
              <a:t>——</a:t>
            </a:r>
            <a:r>
              <a:rPr lang="zh-CN" altLang="en-US" dirty="0">
                <a:latin typeface="+mn-lt"/>
                <a:ea typeface="+mn-ea"/>
                <a:cs typeface="+mn-ea"/>
                <a:sym typeface="+mn-lt"/>
              </a:rPr>
              <a:t>基础理论研究</a:t>
            </a:r>
            <a:endParaRPr lang="zh-CN" altLang="en-US" dirty="0">
              <a:latin typeface="+mn-lt"/>
              <a:ea typeface="+mn-ea"/>
              <a:cs typeface="+mn-ea"/>
              <a:sym typeface="+mn-lt"/>
            </a:endParaRPr>
          </a:p>
        </p:txBody>
      </p:sp>
      <p:sp>
        <p:nvSpPr>
          <p:cNvPr id="3" name="文本占位符 2"/>
          <p:cNvSpPr>
            <a:spLocks noGrp="1"/>
          </p:cNvSpPr>
          <p:nvPr>
            <p:ph type="body" sz="quarter" idx="16"/>
          </p:nvPr>
        </p:nvSpPr>
        <p:spPr>
          <a:xfrm>
            <a:off x="584994" y="1238665"/>
            <a:ext cx="11022012" cy="5208317"/>
          </a:xfrm>
        </p:spPr>
        <p:txBody>
          <a:bodyPr/>
          <a:lstStyle/>
          <a:p>
            <a:pPr>
              <a:lnSpc>
                <a:spcPct val="100000"/>
              </a:lnSpc>
              <a:spcBef>
                <a:spcPts val="600"/>
              </a:spcBef>
              <a:spcAft>
                <a:spcPts val="600"/>
              </a:spcAft>
            </a:pPr>
            <a:r>
              <a:rPr lang="en-US" altLang="zh-CN" sz="1400" b="1" dirty="0">
                <a:latin typeface="+mn-lt"/>
                <a:ea typeface="+mn-ea"/>
                <a:cs typeface="+mn-ea"/>
                <a:sym typeface="+mn-lt"/>
              </a:rPr>
              <a:t>1.</a:t>
            </a:r>
            <a:r>
              <a:rPr lang="zh-CN" altLang="en-US" sz="1400" b="1" dirty="0">
                <a:latin typeface="+mn-lt"/>
                <a:ea typeface="+mn-ea"/>
                <a:cs typeface="+mn-ea"/>
                <a:sym typeface="+mn-lt"/>
              </a:rPr>
              <a:t>大数据智能理论。</a:t>
            </a:r>
            <a:r>
              <a:rPr lang="zh-CN" altLang="en-US" sz="1400" dirty="0">
                <a:latin typeface="+mn-lt"/>
                <a:ea typeface="+mn-ea"/>
                <a:cs typeface="+mn-ea"/>
                <a:sym typeface="+mn-lt"/>
              </a:rPr>
              <a:t>研究数据驱动与知识引导相结合的人工智能新方法、以自然语言理解和图像图形为核心的认知计算理论和方法、综合深度推理与创意人工智能理论与方法、非完全信息下智能决策基础理论与框架、数据驱动的通用人工智能数学模型与理论等。</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2.</a:t>
            </a:r>
            <a:r>
              <a:rPr lang="zh-CN" altLang="en-US" sz="1400" b="1" dirty="0">
                <a:latin typeface="+mn-lt"/>
                <a:ea typeface="+mn-ea"/>
                <a:cs typeface="+mn-ea"/>
                <a:sym typeface="+mn-lt"/>
              </a:rPr>
              <a:t>跨媒体感知计算理论。</a:t>
            </a:r>
            <a:r>
              <a:rPr lang="zh-CN" altLang="en-US" sz="1400" dirty="0">
                <a:latin typeface="+mn-lt"/>
                <a:ea typeface="+mn-ea"/>
                <a:cs typeface="+mn-ea"/>
                <a:sym typeface="+mn-lt"/>
              </a:rPr>
              <a:t>研究超越人类视觉能力的感知获取、面向真实世界的主动视觉感知及计算、自然声学场景的听知觉感知及计算、自然交互环境的言语感知及计算、面向异步序列的类人感知及计算、面向媒体智能感知的自主学习、城市全维度智能感知推理引擎。</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3.</a:t>
            </a:r>
            <a:r>
              <a:rPr lang="zh-CN" altLang="en-US" sz="1400" b="1" dirty="0">
                <a:latin typeface="+mn-lt"/>
                <a:ea typeface="+mn-ea"/>
                <a:cs typeface="+mn-ea"/>
                <a:sym typeface="+mn-lt"/>
              </a:rPr>
              <a:t>混合增强智能理论。</a:t>
            </a:r>
            <a:r>
              <a:rPr lang="zh-CN" altLang="en-US" sz="1400" dirty="0">
                <a:latin typeface="+mn-lt"/>
                <a:ea typeface="+mn-ea"/>
                <a:cs typeface="+mn-ea"/>
                <a:sym typeface="+mn-lt"/>
              </a:rPr>
              <a:t>研究“人在回路”的混合增强智能、人机智能共生的行为增强与脑机协同、机器直觉推理与因果模型、联想记忆模型与知识演化方法、复杂数据和任务的混合增强智能学习方法、云机器人协同计算方法、真实世界环境下的情境理解及人机群组协同。</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4.</a:t>
            </a:r>
            <a:r>
              <a:rPr lang="zh-CN" altLang="en-US" sz="1400" b="1" dirty="0">
                <a:latin typeface="+mn-lt"/>
                <a:ea typeface="+mn-ea"/>
                <a:cs typeface="+mn-ea"/>
                <a:sym typeface="+mn-lt"/>
              </a:rPr>
              <a:t>群体智能理论。</a:t>
            </a:r>
            <a:r>
              <a:rPr lang="zh-CN" altLang="en-US" sz="1400" dirty="0">
                <a:latin typeface="+mn-lt"/>
                <a:ea typeface="+mn-ea"/>
                <a:cs typeface="+mn-ea"/>
                <a:sym typeface="+mn-lt"/>
              </a:rPr>
              <a:t>研究群体智能结构理论与组织方法、群体智能激励机制与涌现机理、群体智能学习理论与方法、群体智能通用计算范式与模型。</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5.</a:t>
            </a:r>
            <a:r>
              <a:rPr lang="zh-CN" altLang="en-US" sz="1400" b="1" dirty="0">
                <a:latin typeface="+mn-lt"/>
                <a:ea typeface="+mn-ea"/>
                <a:cs typeface="+mn-ea"/>
                <a:sym typeface="+mn-lt"/>
              </a:rPr>
              <a:t>自主协同控制与优化决策理论。</a:t>
            </a:r>
            <a:r>
              <a:rPr lang="zh-CN" altLang="en-US" sz="1400" dirty="0">
                <a:latin typeface="+mn-lt"/>
                <a:ea typeface="+mn-ea"/>
                <a:cs typeface="+mn-ea"/>
                <a:sym typeface="+mn-lt"/>
              </a:rPr>
              <a:t>研究面向自主无人系统的协同感知与交互，面向自主无人系统的协同控制与优化决策，知识驱动的人机物三元协同与互操作等理论。</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6.</a:t>
            </a:r>
            <a:r>
              <a:rPr lang="zh-CN" altLang="en-US" sz="1400" b="1" dirty="0">
                <a:latin typeface="+mn-lt"/>
                <a:ea typeface="+mn-ea"/>
                <a:cs typeface="+mn-ea"/>
                <a:sym typeface="+mn-lt"/>
              </a:rPr>
              <a:t>高级机器学习理论。</a:t>
            </a:r>
            <a:r>
              <a:rPr lang="zh-CN" altLang="en-US" sz="1400" dirty="0">
                <a:latin typeface="+mn-lt"/>
                <a:ea typeface="+mn-ea"/>
                <a:cs typeface="+mn-ea"/>
                <a:sym typeface="+mn-lt"/>
              </a:rPr>
              <a:t>研究统计学习基础理论、不确定性推理与决策、分布式学习与交互、隐私保护学习、小样本学习、深度强化学习、无监督学习、半监督学习、主动学习等学习理论和高效模型。</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7.</a:t>
            </a:r>
            <a:r>
              <a:rPr lang="zh-CN" altLang="en-US" sz="1400" b="1" dirty="0">
                <a:latin typeface="+mn-lt"/>
                <a:ea typeface="+mn-ea"/>
                <a:cs typeface="+mn-ea"/>
                <a:sym typeface="+mn-lt"/>
              </a:rPr>
              <a:t>类脑智能计算理论。</a:t>
            </a:r>
            <a:r>
              <a:rPr lang="zh-CN" altLang="en-US" sz="1400" dirty="0">
                <a:latin typeface="+mn-lt"/>
                <a:ea typeface="+mn-ea"/>
                <a:cs typeface="+mn-ea"/>
                <a:sym typeface="+mn-lt"/>
              </a:rPr>
              <a:t>研究类脑感知、类脑学习、类脑记忆机制与计算融合、类脑复杂系统、类脑控制等理论与方法。</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8.</a:t>
            </a:r>
            <a:r>
              <a:rPr lang="zh-CN" altLang="en-US" sz="1400" b="1" dirty="0">
                <a:latin typeface="+mn-lt"/>
                <a:ea typeface="+mn-ea"/>
                <a:cs typeface="+mn-ea"/>
                <a:sym typeface="+mn-lt"/>
              </a:rPr>
              <a:t>量子智能计算理论。</a:t>
            </a:r>
            <a:r>
              <a:rPr lang="zh-CN" altLang="en-US" sz="1400" dirty="0">
                <a:latin typeface="+mn-lt"/>
                <a:ea typeface="+mn-ea"/>
                <a:cs typeface="+mn-ea"/>
                <a:sym typeface="+mn-lt"/>
              </a:rPr>
              <a:t>探索脑认知的量子模式与内在机制，研究高效的量子智能模型和算法、高性能高比特的量子人工智能处理器、可与外界环境交互信息的实时量子人工智能系统等。</a:t>
            </a:r>
            <a:endParaRPr lang="zh-CN" altLang="en-US" sz="1400"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新一代人工智能发展规划</a:t>
            </a:r>
            <a:r>
              <a:rPr lang="en-US" altLang="zh-CN" dirty="0">
                <a:latin typeface="+mn-lt"/>
                <a:ea typeface="+mn-ea"/>
                <a:cs typeface="+mn-ea"/>
                <a:sym typeface="+mn-lt"/>
              </a:rPr>
              <a:t>——</a:t>
            </a:r>
            <a:r>
              <a:rPr lang="zh-CN" altLang="en-US" dirty="0">
                <a:latin typeface="+mn-lt"/>
                <a:ea typeface="+mn-ea"/>
                <a:cs typeface="+mn-ea"/>
                <a:sym typeface="+mn-lt"/>
              </a:rPr>
              <a:t>关键共性技术</a:t>
            </a:r>
            <a:endParaRPr lang="zh-CN" altLang="en-US" dirty="0">
              <a:latin typeface="+mn-lt"/>
              <a:ea typeface="+mn-ea"/>
              <a:cs typeface="+mn-ea"/>
              <a:sym typeface="+mn-lt"/>
            </a:endParaRPr>
          </a:p>
        </p:txBody>
      </p:sp>
      <p:sp>
        <p:nvSpPr>
          <p:cNvPr id="3" name="文本占位符 2"/>
          <p:cNvSpPr>
            <a:spLocks noGrp="1"/>
          </p:cNvSpPr>
          <p:nvPr>
            <p:ph type="body" sz="quarter" idx="16"/>
          </p:nvPr>
        </p:nvSpPr>
        <p:spPr>
          <a:xfrm>
            <a:off x="584994" y="1238665"/>
            <a:ext cx="11022012" cy="5208317"/>
          </a:xfrm>
        </p:spPr>
        <p:txBody>
          <a:bodyPr/>
          <a:lstStyle/>
          <a:p>
            <a:pPr>
              <a:lnSpc>
                <a:spcPct val="100000"/>
              </a:lnSpc>
              <a:spcBef>
                <a:spcPts val="600"/>
              </a:spcBef>
              <a:spcAft>
                <a:spcPts val="600"/>
              </a:spcAft>
            </a:pPr>
            <a:r>
              <a:rPr lang="en-US" altLang="zh-CN" sz="1400" b="1" dirty="0">
                <a:latin typeface="+mn-lt"/>
                <a:ea typeface="+mn-ea"/>
                <a:cs typeface="+mn-ea"/>
                <a:sym typeface="+mn-lt"/>
              </a:rPr>
              <a:t>1.</a:t>
            </a:r>
            <a:r>
              <a:rPr lang="zh-CN" altLang="en-US" sz="1400" b="1" dirty="0">
                <a:latin typeface="+mn-lt"/>
                <a:ea typeface="+mn-ea"/>
                <a:cs typeface="+mn-ea"/>
                <a:sym typeface="+mn-lt"/>
              </a:rPr>
              <a:t>知识计算引擎与知识服务技术。</a:t>
            </a:r>
            <a:r>
              <a:rPr lang="zh-CN" altLang="en-US" sz="1400" dirty="0">
                <a:latin typeface="+mn-lt"/>
                <a:ea typeface="+mn-ea"/>
                <a:cs typeface="+mn-ea"/>
                <a:sym typeface="+mn-lt"/>
              </a:rPr>
              <a:t>研究知识计算和可视交互引擎，研究创新设计、数字创意和以可视媒体为核心的商业智能等知识服务技术，开展大规模生物数据的知识发现。</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2.</a:t>
            </a:r>
            <a:r>
              <a:rPr lang="zh-CN" altLang="en-US" sz="1400" b="1" dirty="0">
                <a:latin typeface="+mn-lt"/>
                <a:ea typeface="+mn-ea"/>
                <a:cs typeface="+mn-ea"/>
                <a:sym typeface="+mn-lt"/>
              </a:rPr>
              <a:t>跨媒体分析推理技术。</a:t>
            </a:r>
            <a:r>
              <a:rPr lang="zh-CN" altLang="en-US" sz="1400" dirty="0">
                <a:latin typeface="+mn-lt"/>
                <a:ea typeface="+mn-ea"/>
                <a:cs typeface="+mn-ea"/>
                <a:sym typeface="+mn-lt"/>
              </a:rPr>
              <a:t>研究跨媒体统一表征、关联理解与知识挖掘、知识图谱构建与学习、知识演化与推理、智能描述与生成等技术，开发跨媒体分析推理引擎与验证系统。</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3.</a:t>
            </a:r>
            <a:r>
              <a:rPr lang="zh-CN" altLang="en-US" sz="1400" b="1" dirty="0">
                <a:latin typeface="+mn-lt"/>
                <a:ea typeface="+mn-ea"/>
                <a:cs typeface="+mn-ea"/>
                <a:sym typeface="+mn-lt"/>
              </a:rPr>
              <a:t>群体智能关键技术。</a:t>
            </a:r>
            <a:r>
              <a:rPr lang="zh-CN" altLang="en-US" sz="1400" dirty="0">
                <a:latin typeface="+mn-lt"/>
                <a:ea typeface="+mn-ea"/>
                <a:cs typeface="+mn-ea"/>
                <a:sym typeface="+mn-lt"/>
              </a:rPr>
              <a:t>开展群体智能的主动感知与发现、知识获取与生成、协同与共享、评估与演化、人机整合与增强、自我维持与安全交互等关键技术研究，构建群智空间的服务体系结构，研究移动群体智能的协同决策与控制技术。</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4.</a:t>
            </a:r>
            <a:r>
              <a:rPr lang="zh-CN" altLang="en-US" sz="1400" b="1" dirty="0">
                <a:latin typeface="+mn-lt"/>
                <a:ea typeface="+mn-ea"/>
                <a:cs typeface="+mn-ea"/>
                <a:sym typeface="+mn-lt"/>
              </a:rPr>
              <a:t>混合增强智能新架构和新技术。</a:t>
            </a:r>
            <a:r>
              <a:rPr lang="zh-CN" altLang="en-US" sz="1400" dirty="0">
                <a:latin typeface="+mn-lt"/>
                <a:ea typeface="+mn-ea"/>
                <a:cs typeface="+mn-ea"/>
                <a:sym typeface="+mn-lt"/>
              </a:rPr>
              <a:t>研究混合增强智能核心技术、认知计算框架，新型混合计算架构，人机共驾、在线智能学习技术，平行管理与控制的混合增强智能框架。</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5.</a:t>
            </a:r>
            <a:r>
              <a:rPr lang="zh-CN" altLang="en-US" sz="1400" b="1" dirty="0">
                <a:latin typeface="+mn-lt"/>
                <a:ea typeface="+mn-ea"/>
                <a:cs typeface="+mn-ea"/>
                <a:sym typeface="+mn-lt"/>
              </a:rPr>
              <a:t>自主无人系统的智能技术。</a:t>
            </a:r>
            <a:r>
              <a:rPr lang="zh-CN" altLang="en-US" sz="1400" dirty="0">
                <a:latin typeface="+mn-lt"/>
                <a:ea typeface="+mn-ea"/>
                <a:cs typeface="+mn-ea"/>
                <a:sym typeface="+mn-lt"/>
              </a:rPr>
              <a:t>研究无人机自主控制和汽车、船舶、轨道交通自动驾驶等智能技术，服务机器人、空间机器人、海洋机器人、极地机器人技术，无人车间</a:t>
            </a:r>
            <a:r>
              <a:rPr lang="en-US" altLang="zh-CN" sz="1400" dirty="0">
                <a:latin typeface="+mn-lt"/>
                <a:ea typeface="+mn-ea"/>
                <a:cs typeface="+mn-ea"/>
                <a:sym typeface="+mn-lt"/>
              </a:rPr>
              <a:t>/</a:t>
            </a:r>
            <a:r>
              <a:rPr lang="zh-CN" altLang="en-US" sz="1400" dirty="0">
                <a:latin typeface="+mn-lt"/>
                <a:ea typeface="+mn-ea"/>
                <a:cs typeface="+mn-ea"/>
                <a:sym typeface="+mn-lt"/>
              </a:rPr>
              <a:t>智能工厂智能技术，高端智能控制技术和自主无人操作系统。研究复杂环境下基于计算机视觉的定位、导航、识别等机器人及机械手臂自主控制技术。</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6.</a:t>
            </a:r>
            <a:r>
              <a:rPr lang="zh-CN" altLang="en-US" sz="1400" b="1" dirty="0">
                <a:latin typeface="+mn-lt"/>
                <a:ea typeface="+mn-ea"/>
                <a:cs typeface="+mn-ea"/>
                <a:sym typeface="+mn-lt"/>
              </a:rPr>
              <a:t>虚拟现实智能建模技术。</a:t>
            </a:r>
            <a:r>
              <a:rPr lang="zh-CN" altLang="en-US" sz="1400" dirty="0">
                <a:latin typeface="+mn-lt"/>
                <a:ea typeface="+mn-ea"/>
                <a:cs typeface="+mn-ea"/>
                <a:sym typeface="+mn-lt"/>
              </a:rPr>
              <a:t>研究虚拟对象智能行为的数学表达与建模方法，虚拟对象与虚拟环境和用户之间进行自然、持续、深入交互等问题，智能对象建模的技术与方法体系。</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7.</a:t>
            </a:r>
            <a:r>
              <a:rPr lang="zh-CN" altLang="en-US" sz="1400" b="1" dirty="0">
                <a:latin typeface="+mn-lt"/>
                <a:ea typeface="+mn-ea"/>
                <a:cs typeface="+mn-ea"/>
                <a:sym typeface="+mn-lt"/>
              </a:rPr>
              <a:t>智能计算芯片与系统。</a:t>
            </a:r>
            <a:r>
              <a:rPr lang="zh-CN" altLang="en-US" sz="1400" dirty="0">
                <a:latin typeface="+mn-lt"/>
                <a:ea typeface="+mn-ea"/>
                <a:cs typeface="+mn-ea"/>
                <a:sym typeface="+mn-lt"/>
              </a:rPr>
              <a:t>研发神经网络处理器以及高能效、可重构类脑计算芯片等，新型感知芯片与系统、智能计算体系结构与系统，人工智能操作系统。研究适合人工智能的混合计算架构等。</a:t>
            </a:r>
            <a:endParaRPr lang="zh-CN" altLang="en-US" sz="1400" dirty="0">
              <a:latin typeface="+mn-lt"/>
              <a:ea typeface="+mn-ea"/>
              <a:cs typeface="+mn-ea"/>
              <a:sym typeface="+mn-lt"/>
            </a:endParaRPr>
          </a:p>
          <a:p>
            <a:pPr>
              <a:lnSpc>
                <a:spcPct val="100000"/>
              </a:lnSpc>
              <a:spcBef>
                <a:spcPts val="600"/>
              </a:spcBef>
              <a:spcAft>
                <a:spcPts val="600"/>
              </a:spcAft>
            </a:pPr>
            <a:r>
              <a:rPr lang="en-US" altLang="zh-CN" sz="1400" b="1" dirty="0">
                <a:latin typeface="+mn-lt"/>
                <a:ea typeface="+mn-ea"/>
                <a:cs typeface="+mn-ea"/>
                <a:sym typeface="+mn-lt"/>
              </a:rPr>
              <a:t>8.</a:t>
            </a:r>
            <a:r>
              <a:rPr lang="zh-CN" altLang="en-US" sz="1400" b="1" dirty="0">
                <a:latin typeface="+mn-lt"/>
                <a:ea typeface="+mn-ea"/>
                <a:cs typeface="+mn-ea"/>
                <a:sym typeface="+mn-lt"/>
              </a:rPr>
              <a:t>自然语言处理技术。</a:t>
            </a:r>
            <a:r>
              <a:rPr lang="zh-CN" altLang="en-US" sz="1400" dirty="0">
                <a:latin typeface="+mn-lt"/>
                <a:ea typeface="+mn-ea"/>
                <a:cs typeface="+mn-ea"/>
                <a:sym typeface="+mn-lt"/>
              </a:rPr>
              <a:t>研究短文本的计算与分析技术，跨语言文本挖掘技术和面向机器认知智能的语义理解技术，多媒体信息理解的人机对话系统。</a:t>
            </a:r>
            <a:endParaRPr lang="zh-CN" altLang="en-US" sz="1100"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新一代人工智能发展规划</a:t>
            </a:r>
            <a:r>
              <a:rPr lang="en-US" altLang="zh-CN" dirty="0">
                <a:latin typeface="+mn-lt"/>
                <a:ea typeface="+mn-ea"/>
                <a:cs typeface="+mn-ea"/>
                <a:sym typeface="+mn-lt"/>
              </a:rPr>
              <a:t>——</a:t>
            </a:r>
            <a:r>
              <a:rPr lang="zh-CN" altLang="en-US" dirty="0">
                <a:latin typeface="+mn-lt"/>
                <a:ea typeface="+mn-ea"/>
                <a:cs typeface="+mn-ea"/>
                <a:sym typeface="+mn-lt"/>
              </a:rPr>
              <a:t>基础支撑平台</a:t>
            </a:r>
            <a:endParaRPr lang="zh-CN" altLang="en-US" dirty="0">
              <a:latin typeface="+mn-lt"/>
              <a:ea typeface="+mn-ea"/>
              <a:cs typeface="+mn-ea"/>
              <a:sym typeface="+mn-lt"/>
            </a:endParaRPr>
          </a:p>
        </p:txBody>
      </p:sp>
      <p:sp>
        <p:nvSpPr>
          <p:cNvPr id="3" name="文本占位符 2"/>
          <p:cNvSpPr>
            <a:spLocks noGrp="1"/>
          </p:cNvSpPr>
          <p:nvPr>
            <p:ph type="body" sz="quarter" idx="16"/>
          </p:nvPr>
        </p:nvSpPr>
        <p:spPr>
          <a:xfrm>
            <a:off x="584994" y="1238665"/>
            <a:ext cx="11022012" cy="5208317"/>
          </a:xfrm>
        </p:spPr>
        <p:txBody>
          <a:bodyPr/>
          <a:lstStyle/>
          <a:p>
            <a:pPr>
              <a:spcBef>
                <a:spcPts val="600"/>
              </a:spcBef>
              <a:spcAft>
                <a:spcPts val="600"/>
              </a:spcAft>
            </a:pPr>
            <a:r>
              <a:rPr lang="en-US" altLang="zh-CN" sz="1400" b="1" dirty="0">
                <a:latin typeface="+mn-lt"/>
                <a:ea typeface="+mn-ea"/>
                <a:cs typeface="+mn-ea"/>
                <a:sym typeface="+mn-lt"/>
              </a:rPr>
              <a:t>1.</a:t>
            </a:r>
            <a:r>
              <a:rPr lang="zh-CN" altLang="en-US" sz="1400" b="1" dirty="0">
                <a:latin typeface="+mn-lt"/>
                <a:ea typeface="+mn-ea"/>
                <a:cs typeface="+mn-ea"/>
                <a:sym typeface="+mn-lt"/>
              </a:rPr>
              <a:t>人工智能开源软硬件基础平台。</a:t>
            </a:r>
            <a:r>
              <a:rPr lang="zh-CN" altLang="en-US" sz="1400" dirty="0">
                <a:latin typeface="+mn-lt"/>
                <a:ea typeface="+mn-ea"/>
                <a:cs typeface="+mn-ea"/>
                <a:sym typeface="+mn-lt"/>
              </a:rPr>
              <a:t>建立大数据人工智能开源软件基础平台、终端与云端协同的人工智能云服务平台、新型多元智能传感器件与集成平台、基于人工智能硬件的新产品设计平台、未来网络中的大数据智能化服务平台等。</a:t>
            </a:r>
            <a:endParaRPr lang="zh-CN" altLang="en-US"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2.</a:t>
            </a:r>
            <a:r>
              <a:rPr lang="zh-CN" altLang="en-US" sz="1400" b="1" dirty="0">
                <a:latin typeface="+mn-lt"/>
                <a:ea typeface="+mn-ea"/>
                <a:cs typeface="+mn-ea"/>
                <a:sym typeface="+mn-lt"/>
              </a:rPr>
              <a:t>群体智能服务平台。</a:t>
            </a:r>
            <a:r>
              <a:rPr lang="zh-CN" altLang="en-US" sz="1400" dirty="0">
                <a:latin typeface="+mn-lt"/>
                <a:ea typeface="+mn-ea"/>
                <a:cs typeface="+mn-ea"/>
                <a:sym typeface="+mn-lt"/>
              </a:rPr>
              <a:t>建立群智众创计算支撑平台、科技众创服务系统、群智软件开发与验证自动化系统、群智软件学习与创新系统、开放环境的群智决策系统、群智共享经济服务系统。</a:t>
            </a:r>
            <a:endParaRPr lang="en-US" altLang="zh-CN"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3.</a:t>
            </a:r>
            <a:r>
              <a:rPr lang="zh-CN" altLang="en-US" sz="1400" b="1" dirty="0">
                <a:latin typeface="+mn-lt"/>
                <a:ea typeface="+mn-ea"/>
                <a:cs typeface="+mn-ea"/>
                <a:sym typeface="+mn-lt"/>
              </a:rPr>
              <a:t>混合增强智能支撑平台。</a:t>
            </a:r>
            <a:r>
              <a:rPr lang="zh-CN" altLang="en-US" sz="1400" dirty="0">
                <a:latin typeface="+mn-lt"/>
                <a:ea typeface="+mn-ea"/>
                <a:cs typeface="+mn-ea"/>
                <a:sym typeface="+mn-lt"/>
              </a:rPr>
              <a:t>建立人工智能超级计算中心、大规模超级智能计算支撑环境、在线智能教育平台、“人在回路”驾驶脑、产业发展复杂性分析与风险评估的智能平台、支撑核电安全运营的智能保障平台、人机共驾技术研发与测试平台等。</a:t>
            </a:r>
            <a:endParaRPr lang="zh-CN" altLang="en-US"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4.</a:t>
            </a:r>
            <a:r>
              <a:rPr lang="zh-CN" altLang="en-US" sz="1400" b="1" dirty="0">
                <a:latin typeface="+mn-lt"/>
                <a:ea typeface="+mn-ea"/>
                <a:cs typeface="+mn-ea"/>
                <a:sym typeface="+mn-lt"/>
              </a:rPr>
              <a:t>自主无人系统支撑平台。</a:t>
            </a:r>
            <a:r>
              <a:rPr lang="zh-CN" altLang="en-US" sz="1400" dirty="0">
                <a:latin typeface="+mn-lt"/>
                <a:ea typeface="+mn-ea"/>
                <a:cs typeface="+mn-ea"/>
                <a:sym typeface="+mn-lt"/>
              </a:rPr>
              <a:t>建立自主无人系统共性核心技术支撑平台，无人机自主控制以及汽车、船舶和轨道交通自动驾驶支撑平台，服务机器人、空间机器人、海洋机器人、极地机器人支撑平台，智能工厂与智能控制装备技术支撑平台等。</a:t>
            </a:r>
            <a:endParaRPr lang="zh-CN" altLang="en-US"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5.</a:t>
            </a:r>
            <a:r>
              <a:rPr lang="zh-CN" altLang="en-US" sz="1400" b="1" dirty="0">
                <a:latin typeface="+mn-lt"/>
                <a:ea typeface="+mn-ea"/>
                <a:cs typeface="+mn-ea"/>
                <a:sym typeface="+mn-lt"/>
              </a:rPr>
              <a:t>人工智能基础数据与安全检测平台。</a:t>
            </a:r>
            <a:r>
              <a:rPr lang="zh-CN" altLang="en-US" sz="1400" dirty="0">
                <a:latin typeface="+mn-lt"/>
                <a:ea typeface="+mn-ea"/>
                <a:cs typeface="+mn-ea"/>
                <a:sym typeface="+mn-lt"/>
              </a:rPr>
              <a:t>建设面向人工智能的公共数据资源库、标准测试数据集、云服务平台，建立人工智能算法与平台安全性测试模型及评估模型，研发人工智能算法与平台安全性测评工具集。</a:t>
            </a:r>
            <a:endParaRPr lang="zh-CN" altLang="en-US" sz="1400"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新一代人工智能发展规划</a:t>
            </a:r>
            <a:r>
              <a:rPr lang="en-US" altLang="zh-CN" dirty="0">
                <a:latin typeface="+mn-lt"/>
                <a:ea typeface="+mn-ea"/>
                <a:cs typeface="+mn-ea"/>
                <a:sym typeface="+mn-lt"/>
              </a:rPr>
              <a:t>——</a:t>
            </a:r>
            <a:r>
              <a:rPr lang="zh-CN" altLang="en-US" dirty="0">
                <a:latin typeface="+mn-lt"/>
                <a:ea typeface="+mn-ea"/>
                <a:cs typeface="+mn-ea"/>
                <a:sym typeface="+mn-lt"/>
              </a:rPr>
              <a:t>智能化基础设施</a:t>
            </a:r>
            <a:endParaRPr lang="zh-CN" altLang="en-US" dirty="0">
              <a:latin typeface="+mn-lt"/>
              <a:ea typeface="+mn-ea"/>
              <a:cs typeface="+mn-ea"/>
              <a:sym typeface="+mn-lt"/>
            </a:endParaRPr>
          </a:p>
        </p:txBody>
      </p:sp>
      <p:sp>
        <p:nvSpPr>
          <p:cNvPr id="3" name="文本占位符 2"/>
          <p:cNvSpPr>
            <a:spLocks noGrp="1"/>
          </p:cNvSpPr>
          <p:nvPr>
            <p:ph type="body" sz="quarter" idx="16"/>
          </p:nvPr>
        </p:nvSpPr>
        <p:spPr>
          <a:xfrm>
            <a:off x="584994" y="1238665"/>
            <a:ext cx="11022012" cy="5208317"/>
          </a:xfrm>
        </p:spPr>
        <p:txBody>
          <a:bodyPr/>
          <a:lstStyle/>
          <a:p>
            <a:pPr>
              <a:spcBef>
                <a:spcPts val="600"/>
              </a:spcBef>
              <a:spcAft>
                <a:spcPts val="600"/>
              </a:spcAft>
            </a:pPr>
            <a:r>
              <a:rPr lang="en-US" altLang="zh-CN" sz="1400" b="1" dirty="0">
                <a:latin typeface="+mn-lt"/>
                <a:ea typeface="+mn-ea"/>
                <a:cs typeface="+mn-ea"/>
                <a:sym typeface="+mn-lt"/>
              </a:rPr>
              <a:t>1.</a:t>
            </a:r>
            <a:r>
              <a:rPr lang="zh-CN" altLang="en-US" sz="1400" b="1" dirty="0">
                <a:latin typeface="+mn-lt"/>
                <a:ea typeface="+mn-ea"/>
                <a:cs typeface="+mn-ea"/>
                <a:sym typeface="+mn-lt"/>
              </a:rPr>
              <a:t>网络基础设施。</a:t>
            </a:r>
            <a:r>
              <a:rPr lang="zh-CN" altLang="en-US" sz="1400" dirty="0">
                <a:latin typeface="+mn-lt"/>
                <a:ea typeface="+mn-ea"/>
                <a:cs typeface="+mn-ea"/>
                <a:sym typeface="+mn-lt"/>
              </a:rPr>
              <a:t>加快布局实时协同人工智能的</a:t>
            </a:r>
            <a:r>
              <a:rPr lang="en-US" altLang="zh-CN" sz="1400" dirty="0">
                <a:latin typeface="+mn-lt"/>
                <a:ea typeface="+mn-ea"/>
                <a:cs typeface="+mn-ea"/>
                <a:sym typeface="+mn-lt"/>
              </a:rPr>
              <a:t>5G</a:t>
            </a:r>
            <a:r>
              <a:rPr lang="zh-CN" altLang="en-US" sz="1400" dirty="0">
                <a:latin typeface="+mn-lt"/>
                <a:ea typeface="+mn-ea"/>
                <a:cs typeface="+mn-ea"/>
                <a:sym typeface="+mn-lt"/>
              </a:rPr>
              <a:t>增强技术研发及应用，建设面向空间协同人工智能的高精度导航定位网络，加强智能感知物联网核心技术攻关和关键设施建设，发展支撑智能化的工业互联网、面向无人驾驶的车联网等，研究智能化网络安全架构。加快建设天地一体化信息网络，推进天基信息网、未来互联网、移动通信网的全面融合。</a:t>
            </a:r>
            <a:endParaRPr lang="zh-CN" altLang="en-US"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2.</a:t>
            </a:r>
            <a:r>
              <a:rPr lang="zh-CN" altLang="en-US" sz="1400" b="1" dirty="0">
                <a:latin typeface="+mn-lt"/>
                <a:ea typeface="+mn-ea"/>
                <a:cs typeface="+mn-ea"/>
                <a:sym typeface="+mn-lt"/>
              </a:rPr>
              <a:t>大数据基础设施。</a:t>
            </a:r>
            <a:r>
              <a:rPr lang="zh-CN" altLang="en-US" sz="1400" dirty="0">
                <a:latin typeface="+mn-lt"/>
                <a:ea typeface="+mn-ea"/>
                <a:cs typeface="+mn-ea"/>
                <a:sym typeface="+mn-lt"/>
              </a:rPr>
              <a:t>依托国家数据共享交换平台、数据开放平台等公共基础设施，建设政府治理、公共服务、产业发展、技术研发等领域大数据基础信息数据库，支撑开展国家治理大数据应用。整合社会各类数据平台和数据中心资源，形成覆盖全国、布局合理、链接畅通的一体化服务能力。</a:t>
            </a:r>
            <a:endParaRPr lang="zh-CN" altLang="en-US" sz="1400" dirty="0">
              <a:latin typeface="+mn-lt"/>
              <a:ea typeface="+mn-ea"/>
              <a:cs typeface="+mn-ea"/>
              <a:sym typeface="+mn-lt"/>
            </a:endParaRPr>
          </a:p>
          <a:p>
            <a:pPr>
              <a:spcBef>
                <a:spcPts val="600"/>
              </a:spcBef>
              <a:spcAft>
                <a:spcPts val="600"/>
              </a:spcAft>
            </a:pPr>
            <a:r>
              <a:rPr lang="en-US" altLang="zh-CN" sz="1400" b="1" dirty="0">
                <a:latin typeface="+mn-lt"/>
                <a:ea typeface="+mn-ea"/>
                <a:cs typeface="+mn-ea"/>
                <a:sym typeface="+mn-lt"/>
              </a:rPr>
              <a:t>3.</a:t>
            </a:r>
            <a:r>
              <a:rPr lang="zh-CN" altLang="en-US" sz="1400" b="1" dirty="0">
                <a:latin typeface="+mn-lt"/>
                <a:ea typeface="+mn-ea"/>
                <a:cs typeface="+mn-ea"/>
                <a:sym typeface="+mn-lt"/>
              </a:rPr>
              <a:t>高效能计算基础设施。</a:t>
            </a:r>
            <a:r>
              <a:rPr lang="zh-CN" altLang="en-US" sz="1400" dirty="0">
                <a:latin typeface="+mn-lt"/>
                <a:ea typeface="+mn-ea"/>
                <a:cs typeface="+mn-ea"/>
                <a:sym typeface="+mn-lt"/>
              </a:rPr>
              <a:t>继续加强超级计算基础设施、分布式计算基础设施和云计算中心建设，构建可持续发展的高性能计算应用生态环境。推进下一代超级计算机研发应用。</a:t>
            </a:r>
            <a:endParaRPr lang="zh-CN" altLang="en-US" sz="1100"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CN" altLang="en-US" dirty="0"/>
              <a:t>当前人工智能趋势：大数据</a:t>
            </a:r>
            <a:r>
              <a:rPr lang="en-US" altLang="zh-CN" dirty="0"/>
              <a:t>+</a:t>
            </a:r>
            <a:r>
              <a:rPr lang="zh-CN" altLang="en-US" dirty="0"/>
              <a:t>深度学习</a:t>
            </a:r>
            <a:endParaRPr lang="zh-HK" altLang="en-US" dirty="0"/>
          </a:p>
        </p:txBody>
      </p:sp>
      <p:pic>
        <p:nvPicPr>
          <p:cNvPr id="1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18500" y="1130300"/>
            <a:ext cx="27051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2844800"/>
            <a:ext cx="2705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4648200"/>
            <a:ext cx="2705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
          <p:cNvSpPr txBox="1"/>
          <p:nvPr/>
        </p:nvSpPr>
        <p:spPr>
          <a:xfrm>
            <a:off x="8978900" y="1231900"/>
            <a:ext cx="1993900" cy="4445000"/>
          </a:xfrm>
          <a:prstGeom prst="rect">
            <a:avLst/>
          </a:prstGeom>
          <a:noFill/>
        </p:spPr>
        <p:txBody>
          <a:bodyPr wrap="none" lIns="0" tIns="0" rIns="0">
            <a:spAutoFit/>
          </a:bodyPr>
          <a:lstStyle>
            <a:lvl1pPr defTabSz="0">
              <a:tabLst>
                <a:tab pos="76200" algn="l"/>
                <a:tab pos="317500" algn="l"/>
              </a:tabLst>
              <a:defRPr>
                <a:solidFill>
                  <a:schemeClr val="tx1"/>
                </a:solidFill>
                <a:latin typeface="Calibri" panose="020F0502020204030204" pitchFamily="34" charset="0"/>
              </a:defRPr>
            </a:lvl1pPr>
            <a:lvl2pPr defTabSz="0">
              <a:tabLst>
                <a:tab pos="76200" algn="l"/>
                <a:tab pos="317500" algn="l"/>
              </a:tabLst>
              <a:defRPr>
                <a:solidFill>
                  <a:schemeClr val="tx1"/>
                </a:solidFill>
                <a:latin typeface="Calibri" panose="020F0502020204030204" pitchFamily="34" charset="0"/>
              </a:defRPr>
            </a:lvl2pPr>
            <a:lvl3pPr defTabSz="0">
              <a:tabLst>
                <a:tab pos="76200" algn="l"/>
                <a:tab pos="317500" algn="l"/>
              </a:tabLst>
              <a:defRPr>
                <a:solidFill>
                  <a:schemeClr val="tx1"/>
                </a:solidFill>
                <a:latin typeface="Calibri" panose="020F0502020204030204" pitchFamily="34" charset="0"/>
              </a:defRPr>
            </a:lvl3pPr>
            <a:lvl4pPr defTabSz="0">
              <a:tabLst>
                <a:tab pos="76200" algn="l"/>
                <a:tab pos="317500" algn="l"/>
              </a:tabLst>
              <a:defRPr>
                <a:solidFill>
                  <a:schemeClr val="tx1"/>
                </a:solidFill>
                <a:latin typeface="Calibri" panose="020F0502020204030204" pitchFamily="34" charset="0"/>
              </a:defRPr>
            </a:lvl4pPr>
            <a:lvl5pPr defTabSz="0">
              <a:tabLst>
                <a:tab pos="76200" algn="l"/>
                <a:tab pos="317500" algn="l"/>
              </a:tabLst>
              <a:defRPr>
                <a:solidFill>
                  <a:schemeClr val="tx1"/>
                </a:solidFill>
                <a:latin typeface="Calibri" panose="020F0502020204030204" pitchFamily="34" charset="0"/>
              </a:defRPr>
            </a:lvl5pPr>
            <a:lvl6pPr defTabSz="0" fontAlgn="base">
              <a:spcBef>
                <a:spcPct val="0"/>
              </a:spcBef>
              <a:spcAft>
                <a:spcPct val="0"/>
              </a:spcAft>
              <a:buFont typeface="Arial" panose="020B0604020202020204" pitchFamily="34" charset="0"/>
              <a:tabLst>
                <a:tab pos="76200" algn="l"/>
                <a:tab pos="317500" algn="l"/>
              </a:tabLst>
              <a:defRPr>
                <a:solidFill>
                  <a:schemeClr val="tx1"/>
                </a:solidFill>
                <a:latin typeface="Calibri" panose="020F0502020204030204" pitchFamily="34" charset="0"/>
              </a:defRPr>
            </a:lvl6pPr>
            <a:lvl7pPr defTabSz="0" fontAlgn="base">
              <a:spcBef>
                <a:spcPct val="0"/>
              </a:spcBef>
              <a:spcAft>
                <a:spcPct val="0"/>
              </a:spcAft>
              <a:buFont typeface="Arial" panose="020B0604020202020204" pitchFamily="34" charset="0"/>
              <a:tabLst>
                <a:tab pos="76200" algn="l"/>
                <a:tab pos="317500" algn="l"/>
              </a:tabLst>
              <a:defRPr>
                <a:solidFill>
                  <a:schemeClr val="tx1"/>
                </a:solidFill>
                <a:latin typeface="Calibri" panose="020F0502020204030204" pitchFamily="34" charset="0"/>
              </a:defRPr>
            </a:lvl7pPr>
            <a:lvl8pPr defTabSz="0" fontAlgn="base">
              <a:spcBef>
                <a:spcPct val="0"/>
              </a:spcBef>
              <a:spcAft>
                <a:spcPct val="0"/>
              </a:spcAft>
              <a:buFont typeface="Arial" panose="020B0604020202020204" pitchFamily="34" charset="0"/>
              <a:tabLst>
                <a:tab pos="76200" algn="l"/>
                <a:tab pos="317500" algn="l"/>
              </a:tabLst>
              <a:defRPr>
                <a:solidFill>
                  <a:schemeClr val="tx1"/>
                </a:solidFill>
                <a:latin typeface="Calibri" panose="020F0502020204030204" pitchFamily="34" charset="0"/>
              </a:defRPr>
            </a:lvl8pPr>
            <a:lvl9pPr defTabSz="0" fontAlgn="base">
              <a:spcBef>
                <a:spcPct val="0"/>
              </a:spcBef>
              <a:spcAft>
                <a:spcPct val="0"/>
              </a:spcAft>
              <a:buFont typeface="Arial" panose="020B0604020202020204" pitchFamily="34" charset="0"/>
              <a:tabLst>
                <a:tab pos="76200" algn="l"/>
                <a:tab pos="317500" algn="l"/>
              </a:tabLst>
              <a:defRPr>
                <a:solidFill>
                  <a:schemeClr val="tx1"/>
                </a:solidFill>
                <a:latin typeface="Calibri" panose="020F0502020204030204" pitchFamily="34" charset="0"/>
              </a:defRPr>
            </a:lvl9pPr>
          </a:lstStyle>
          <a:p>
            <a:pPr>
              <a:lnSpc>
                <a:spcPts val="1300"/>
              </a:lnSpc>
            </a:pPr>
            <a:r>
              <a:rPr lang="en-US" altLang="zh-CN">
                <a:latin typeface="Arial" panose="020B0604020202020204" pitchFamily="34" charset="0"/>
                <a:ea typeface="宋体" panose="02010600030101010101" pitchFamily="2" charset="-122"/>
              </a:rPr>
              <a:t>		</a:t>
            </a:r>
            <a:r>
              <a:rPr lang="en-US" altLang="zh-CN" sz="900" b="1">
                <a:solidFill>
                  <a:srgbClr val="000000"/>
                </a:solidFill>
                <a:latin typeface="微软雅黑" panose="020B0503020204020204" pitchFamily="34" charset="-122"/>
                <a:ea typeface="微软雅黑" panose="020B0503020204020204" pitchFamily="34" charset="-122"/>
              </a:rPr>
              <a:t>ImageNet大赛</a:t>
            </a:r>
            <a:endParaRPr lang="en-US" altLang="zh-CN" sz="900" b="1">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a:latin typeface="Arial" panose="020B0604020202020204" pitchFamily="34" charset="0"/>
                <a:ea typeface="宋体" panose="02010600030101010101" pitchFamily="2" charset="-122"/>
              </a:rPr>
              <a:t>		</a:t>
            </a:r>
            <a:r>
              <a:rPr lang="en-US" altLang="zh-CN" sz="900">
                <a:solidFill>
                  <a:srgbClr val="000000"/>
                </a:solidFill>
                <a:latin typeface="微软雅黑" panose="020B0503020204020204" pitchFamily="34" charset="-122"/>
                <a:ea typeface="微软雅黑" panose="020B0503020204020204" pitchFamily="34" charset="-122"/>
              </a:rPr>
              <a:t>2014：Google-22层</a:t>
            </a:r>
            <a:endParaRPr lang="en-US" altLang="zh-CN" sz="900">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a:latin typeface="Arial" panose="020B0604020202020204" pitchFamily="34" charset="0"/>
                <a:ea typeface="宋体" panose="02010600030101010101" pitchFamily="2" charset="-122"/>
              </a:rPr>
              <a:t>		</a:t>
            </a:r>
            <a:r>
              <a:rPr lang="en-US" altLang="zh-CN" sz="900">
                <a:solidFill>
                  <a:srgbClr val="000000"/>
                </a:solidFill>
                <a:latin typeface="微软雅黑" panose="020B0503020204020204" pitchFamily="34" charset="-122"/>
                <a:ea typeface="微软雅黑" panose="020B0503020204020204" pitchFamily="34" charset="-122"/>
              </a:rPr>
              <a:t>2015：MS-152层</a:t>
            </a:r>
            <a:endParaRPr lang="en-US" altLang="zh-CN" sz="900">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a:latin typeface="Arial" panose="020B0604020202020204" pitchFamily="34" charset="0"/>
                <a:ea typeface="宋体" panose="02010600030101010101" pitchFamily="2" charset="-122"/>
              </a:rPr>
              <a:t>		</a:t>
            </a:r>
            <a:r>
              <a:rPr lang="en-US" altLang="zh-CN" sz="900">
                <a:solidFill>
                  <a:srgbClr val="000000"/>
                </a:solidFill>
                <a:latin typeface="微软雅黑" panose="020B0503020204020204" pitchFamily="34" charset="-122"/>
                <a:ea typeface="微软雅黑" panose="020B0503020204020204" pitchFamily="34" charset="-122"/>
              </a:rPr>
              <a:t>2016：商汤-1207层</a:t>
            </a:r>
            <a:endParaRPr lang="en-US" altLang="zh-CN" sz="900">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a:latin typeface="Arial" panose="020B0604020202020204" pitchFamily="34" charset="0"/>
                <a:ea typeface="宋体" panose="02010600030101010101" pitchFamily="2" charset="-122"/>
              </a:rPr>
              <a:t>		</a:t>
            </a:r>
            <a:r>
              <a:rPr lang="en-US" altLang="zh-CN" sz="900">
                <a:solidFill>
                  <a:srgbClr val="000000"/>
                </a:solidFill>
                <a:latin typeface="微软雅黑" panose="020B0503020204020204" pitchFamily="34" charset="-122"/>
                <a:ea typeface="微软雅黑" panose="020B0503020204020204" pitchFamily="34" charset="-122"/>
              </a:rPr>
              <a:t>错误率：6.7%-&gt;3.6%-&gt;3.1%</a:t>
            </a:r>
            <a:endParaRPr lang="en-US" altLang="zh-CN" sz="900">
              <a:solidFill>
                <a:srgbClr val="000000"/>
              </a:solidFill>
              <a:latin typeface="微软雅黑" panose="020B0503020204020204" pitchFamily="34" charset="-122"/>
              <a:ea typeface="微软雅黑" panose="020B0503020204020204" pitchFamily="34"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900"/>
              </a:lnSpc>
            </a:pPr>
            <a:r>
              <a:rPr lang="en-US" altLang="zh-CN" sz="900" b="1">
                <a:solidFill>
                  <a:srgbClr val="000000"/>
                </a:solidFill>
                <a:latin typeface="微软雅黑" panose="020B0503020204020204" pitchFamily="34" charset="-122"/>
                <a:ea typeface="微软雅黑" panose="020B0503020204020204" pitchFamily="34" charset="-122"/>
              </a:rPr>
              <a:t>TPU速度=15-30倍GPU</a:t>
            </a:r>
            <a:endParaRPr lang="en-US" altLang="zh-CN" sz="900" b="1">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sz="900" b="1">
                <a:solidFill>
                  <a:srgbClr val="000000"/>
                </a:solidFill>
                <a:latin typeface="微软雅黑" panose="020B0503020204020204" pitchFamily="34" charset="-122"/>
                <a:ea typeface="微软雅黑" panose="020B0503020204020204" pitchFamily="34" charset="-122"/>
              </a:rPr>
              <a:t>GPU速度=1-3倍CPU</a:t>
            </a:r>
            <a:endParaRPr lang="en-US" altLang="zh-CN" sz="900" b="1">
              <a:solidFill>
                <a:srgbClr val="000000"/>
              </a:solidFill>
              <a:latin typeface="微软雅黑" panose="020B0503020204020204" pitchFamily="34" charset="-122"/>
              <a:ea typeface="微软雅黑" panose="020B0503020204020204" pitchFamily="34"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000"/>
              </a:lnSpc>
            </a:pPr>
            <a:endParaRPr lang="en-US" altLang="zh-CN">
              <a:ea typeface="宋体" panose="02010600030101010101" pitchFamily="2" charset="-122"/>
            </a:endParaRPr>
          </a:p>
          <a:p>
            <a:pPr>
              <a:lnSpc>
                <a:spcPts val="1500"/>
              </a:lnSpc>
            </a:pPr>
            <a:r>
              <a:rPr lang="en-US" altLang="zh-CN">
                <a:latin typeface="Arial" panose="020B0604020202020204" pitchFamily="34" charset="0"/>
                <a:ea typeface="宋体" panose="02010600030101010101" pitchFamily="2" charset="-122"/>
              </a:rPr>
              <a:t>	</a:t>
            </a:r>
            <a:r>
              <a:rPr lang="en-US" altLang="zh-CN" sz="900" b="1">
                <a:solidFill>
                  <a:srgbClr val="000000"/>
                </a:solidFill>
                <a:latin typeface="微软雅黑" panose="020B0503020204020204" pitchFamily="34" charset="-122"/>
                <a:ea typeface="微软雅黑" panose="020B0503020204020204" pitchFamily="34" charset="-122"/>
              </a:rPr>
              <a:t>年增长率47%</a:t>
            </a:r>
            <a:endParaRPr lang="en-US" altLang="zh-CN" sz="900" b="1">
              <a:solidFill>
                <a:srgbClr val="000000"/>
              </a:solidFill>
              <a:latin typeface="微软雅黑" panose="020B0503020204020204" pitchFamily="34" charset="-122"/>
              <a:ea typeface="微软雅黑" panose="020B0503020204020204" pitchFamily="34" charset="-122"/>
            </a:endParaRPr>
          </a:p>
          <a:p>
            <a:pPr>
              <a:lnSpc>
                <a:spcPts val="1100"/>
              </a:lnSpc>
            </a:pPr>
            <a:r>
              <a:rPr lang="en-US" altLang="zh-CN">
                <a:latin typeface="Arial" panose="020B0604020202020204" pitchFamily="34" charset="0"/>
                <a:ea typeface="宋体" panose="02010600030101010101" pitchFamily="2" charset="-122"/>
              </a:rPr>
              <a:t>	</a:t>
            </a:r>
            <a:r>
              <a:rPr lang="en-US" altLang="zh-CN" sz="900" b="1">
                <a:solidFill>
                  <a:srgbClr val="000000"/>
                </a:solidFill>
                <a:latin typeface="微软雅黑" panose="020B0503020204020204" pitchFamily="34" charset="-122"/>
                <a:ea typeface="微软雅黑" panose="020B0503020204020204" pitchFamily="34" charset="-122"/>
              </a:rPr>
              <a:t>2017年超10EB/月</a:t>
            </a:r>
            <a:endParaRPr lang="en-US" altLang="zh-CN" sz="900" b="1">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29853" y="1656834"/>
            <a:ext cx="1149927" cy="369332"/>
          </a:xfrm>
          <a:prstGeom prst="rect">
            <a:avLst/>
          </a:prstGeom>
          <a:noFill/>
        </p:spPr>
        <p:txBody>
          <a:bodyPr wrap="square" rtlCol="0">
            <a:spAutoFit/>
          </a:bodyPr>
          <a:lstStyle/>
          <a:p>
            <a:r>
              <a:rPr lang="zh-CN" altLang="en-US" dirty="0"/>
              <a:t>算法突破</a:t>
            </a:r>
            <a:endParaRPr lang="zh-HK" altLang="en-US" dirty="0"/>
          </a:p>
        </p:txBody>
      </p:sp>
      <p:sp>
        <p:nvSpPr>
          <p:cNvPr id="21" name="文本框 20"/>
          <p:cNvSpPr txBox="1"/>
          <p:nvPr/>
        </p:nvSpPr>
        <p:spPr>
          <a:xfrm>
            <a:off x="1029853" y="3454400"/>
            <a:ext cx="1149927" cy="369332"/>
          </a:xfrm>
          <a:prstGeom prst="rect">
            <a:avLst/>
          </a:prstGeom>
          <a:noFill/>
        </p:spPr>
        <p:txBody>
          <a:bodyPr wrap="square" rtlCol="0">
            <a:spAutoFit/>
          </a:bodyPr>
          <a:lstStyle/>
          <a:p>
            <a:r>
              <a:rPr lang="zh-CN" altLang="en-US" dirty="0"/>
              <a:t>算力飞跃</a:t>
            </a:r>
            <a:endParaRPr lang="zh-HK" altLang="en-US" dirty="0"/>
          </a:p>
        </p:txBody>
      </p:sp>
      <p:sp>
        <p:nvSpPr>
          <p:cNvPr id="22" name="文本框 21"/>
          <p:cNvSpPr txBox="1"/>
          <p:nvPr/>
        </p:nvSpPr>
        <p:spPr>
          <a:xfrm>
            <a:off x="1029853" y="5307568"/>
            <a:ext cx="1149927" cy="369332"/>
          </a:xfrm>
          <a:prstGeom prst="rect">
            <a:avLst/>
          </a:prstGeom>
          <a:noFill/>
        </p:spPr>
        <p:txBody>
          <a:bodyPr wrap="square" rtlCol="0">
            <a:spAutoFit/>
          </a:bodyPr>
          <a:lstStyle/>
          <a:p>
            <a:r>
              <a:rPr lang="zh-CN" altLang="en-US" dirty="0"/>
              <a:t>算据激增</a:t>
            </a:r>
            <a:endParaRPr lang="zh-HK" altLang="en-US" dirty="0"/>
          </a:p>
        </p:txBody>
      </p:sp>
      <p:sp>
        <p:nvSpPr>
          <p:cNvPr id="8" name="矩形 7"/>
          <p:cNvSpPr/>
          <p:nvPr/>
        </p:nvSpPr>
        <p:spPr>
          <a:xfrm>
            <a:off x="2882900" y="1379835"/>
            <a:ext cx="5435600" cy="923330"/>
          </a:xfrm>
          <a:prstGeom prst="rect">
            <a:avLst/>
          </a:prstGeom>
        </p:spPr>
        <p:txBody>
          <a:bodyPr wrap="square">
            <a:spAutoFit/>
          </a:bodyPr>
          <a:lstStyle/>
          <a:p>
            <a:pPr marL="285750" indent="-285750">
              <a:buFont typeface="Arial" panose="020B0604020202020204" pitchFamily="34" charset="0"/>
              <a:buChar char="•"/>
            </a:pPr>
            <a:r>
              <a:rPr lang="zh-CN" altLang="en-US" dirty="0"/>
              <a:t>深度神经网络</a:t>
            </a:r>
            <a:endParaRPr lang="zh-CN" altLang="en-US" dirty="0"/>
          </a:p>
          <a:p>
            <a:pPr marL="285750" indent="-285750">
              <a:buFont typeface="Arial" panose="020B0604020202020204" pitchFamily="34" charset="0"/>
              <a:buChar char="•"/>
            </a:pPr>
            <a:r>
              <a:rPr lang="zh-CN" altLang="en-US" dirty="0"/>
              <a:t>大规模、无监督、多层次</a:t>
            </a:r>
            <a:endParaRPr lang="zh-CN" altLang="en-US" dirty="0"/>
          </a:p>
          <a:p>
            <a:pPr marL="285750" indent="-285750">
              <a:buFont typeface="Arial" panose="020B0604020202020204" pitchFamily="34" charset="0"/>
              <a:buChar char="•"/>
            </a:pPr>
            <a:r>
              <a:rPr lang="zh-CN" altLang="en-US" dirty="0"/>
              <a:t>非结构数据处理突破（图像、语音）</a:t>
            </a:r>
            <a:endParaRPr lang="zh-CN" altLang="en-US" dirty="0"/>
          </a:p>
        </p:txBody>
      </p:sp>
      <p:sp>
        <p:nvSpPr>
          <p:cNvPr id="24" name="矩形 23"/>
          <p:cNvSpPr/>
          <p:nvPr/>
        </p:nvSpPr>
        <p:spPr>
          <a:xfrm>
            <a:off x="2882900" y="3038901"/>
            <a:ext cx="5435600" cy="1200329"/>
          </a:xfrm>
          <a:prstGeom prst="rect">
            <a:avLst/>
          </a:prstGeom>
        </p:spPr>
        <p:txBody>
          <a:bodyPr wrap="square">
            <a:spAutoFit/>
          </a:bodyPr>
          <a:lstStyle/>
          <a:p>
            <a:pPr marL="285750" indent="-285750">
              <a:buFont typeface="Arial" panose="020B0604020202020204" pitchFamily="34" charset="0"/>
              <a:buChar char="•"/>
            </a:pPr>
            <a:r>
              <a:rPr lang="en-US" altLang="zh-CN" dirty="0"/>
              <a:t>CPU-&gt;GPU-&gt;TPU</a:t>
            </a:r>
            <a:r>
              <a:rPr lang="zh-CN" altLang="en-US" dirty="0"/>
              <a:t>，计算速度和效率大幅提升</a:t>
            </a:r>
            <a:endParaRPr lang="zh-CN" altLang="en-US" dirty="0"/>
          </a:p>
          <a:p>
            <a:pPr marL="285750" indent="-285750">
              <a:buFont typeface="Arial" panose="020B0604020202020204" pitchFamily="34" charset="0"/>
              <a:buChar char="•"/>
            </a:pPr>
            <a:r>
              <a:rPr lang="zh-CN" altLang="en-US" dirty="0"/>
              <a:t>云</a:t>
            </a:r>
            <a:r>
              <a:rPr lang="en-US" altLang="zh-CN" dirty="0"/>
              <a:t>+</a:t>
            </a:r>
            <a:r>
              <a:rPr lang="zh-CN" altLang="en-US" dirty="0"/>
              <a:t>边缘计算，低成本、海量计算资源</a:t>
            </a:r>
            <a:endParaRPr lang="zh-CN" altLang="en-US" dirty="0"/>
          </a:p>
          <a:p>
            <a:pPr marL="285750" indent="-285750">
              <a:buFont typeface="Arial" panose="020B0604020202020204" pitchFamily="34" charset="0"/>
              <a:buChar char="•"/>
            </a:pPr>
            <a:r>
              <a:rPr lang="zh-CN" altLang="en-US" dirty="0"/>
              <a:t>光刻等技术进一步发展，芯片越来越小，端处理能力持续提高</a:t>
            </a:r>
            <a:endParaRPr lang="zh-CN" altLang="en-US" dirty="0"/>
          </a:p>
        </p:txBody>
      </p:sp>
      <p:sp>
        <p:nvSpPr>
          <p:cNvPr id="34" name="矩形 33"/>
          <p:cNvSpPr/>
          <p:nvPr/>
        </p:nvSpPr>
        <p:spPr>
          <a:xfrm>
            <a:off x="2794237" y="5030569"/>
            <a:ext cx="5435600" cy="923330"/>
          </a:xfrm>
          <a:prstGeom prst="rect">
            <a:avLst/>
          </a:prstGeom>
        </p:spPr>
        <p:txBody>
          <a:bodyPr wrap="square">
            <a:spAutoFit/>
          </a:bodyPr>
          <a:lstStyle/>
          <a:p>
            <a:pPr marL="285750" indent="-285750">
              <a:buFont typeface="Arial" panose="020B0604020202020204" pitchFamily="34" charset="0"/>
              <a:buChar char="•"/>
            </a:pPr>
            <a:r>
              <a:rPr lang="zh-CN" altLang="en-US" dirty="0"/>
              <a:t>互联网</a:t>
            </a:r>
            <a:r>
              <a:rPr lang="en-US" altLang="zh-CN" dirty="0"/>
              <a:t>50</a:t>
            </a:r>
            <a:r>
              <a:rPr lang="zh-CN" altLang="en-US" dirty="0"/>
              <a:t>亿连接，积累了海量数据（主要是人）</a:t>
            </a:r>
            <a:endParaRPr lang="zh-CN" altLang="en-US" dirty="0"/>
          </a:p>
          <a:p>
            <a:pPr marL="285750" indent="-285750">
              <a:buFont typeface="Arial" panose="020B0604020202020204" pitchFamily="34" charset="0"/>
              <a:buChar char="•"/>
            </a:pPr>
            <a:r>
              <a:rPr lang="zh-CN" altLang="en-US" dirty="0"/>
              <a:t>物联网</a:t>
            </a:r>
            <a:r>
              <a:rPr lang="en-US" altLang="zh-CN" dirty="0"/>
              <a:t>500</a:t>
            </a:r>
            <a:r>
              <a:rPr lang="zh-CN" altLang="en-US" dirty="0"/>
              <a:t>亿连接，开启更大规模数据的来源：机器、政府、生物、环境</a:t>
            </a:r>
            <a:r>
              <a:rPr lang="en-US" altLang="zh-CN" dirty="0"/>
              <a:t>……</a:t>
            </a:r>
            <a:endParaRPr lang="en-US" altLang="zh-CN"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人工智能发展目前处于什么阶段？</a:t>
            </a:r>
            <a:endParaRPr lang="zh-CN" altLang="en-US" dirty="0">
              <a:latin typeface="+mn-lt"/>
              <a:ea typeface="+mn-ea"/>
              <a:cs typeface="+mn-ea"/>
              <a:sym typeface="+mn-lt"/>
            </a:endParaRPr>
          </a:p>
        </p:txBody>
      </p:sp>
      <p:sp>
        <p:nvSpPr>
          <p:cNvPr id="6" name="内容占位符 5"/>
          <p:cNvSpPr>
            <a:spLocks noGrp="1"/>
          </p:cNvSpPr>
          <p:nvPr>
            <p:ph sz="quarter" idx="13"/>
          </p:nvPr>
        </p:nvSpPr>
        <p:spPr/>
        <p:txBody>
          <a:bodyPr/>
          <a:lstStyle/>
          <a:p>
            <a:r>
              <a:rPr lang="zh-CN" altLang="en-US" dirty="0">
                <a:latin typeface="+mn-lt"/>
                <a:ea typeface="+mn-ea"/>
                <a:cs typeface="+mn-ea"/>
                <a:sym typeface="+mn-lt"/>
              </a:rPr>
              <a:t>数据来源：</a:t>
            </a:r>
            <a:r>
              <a:rPr lang="en-US" altLang="zh-CN" dirty="0">
                <a:latin typeface="+mn-lt"/>
                <a:ea typeface="+mn-ea"/>
                <a:cs typeface="+mn-ea"/>
                <a:sym typeface="+mn-lt"/>
              </a:rPr>
              <a:t>Gartner</a:t>
            </a:r>
            <a:r>
              <a:rPr lang="zh-CN" altLang="en-US" dirty="0">
                <a:latin typeface="+mn-lt"/>
                <a:ea typeface="+mn-ea"/>
                <a:cs typeface="+mn-ea"/>
                <a:sym typeface="+mn-lt"/>
              </a:rPr>
              <a:t>人工智能发展曲线</a:t>
            </a:r>
            <a:endParaRPr lang="zh-CN" altLang="en-US" dirty="0">
              <a:latin typeface="+mn-lt"/>
              <a:ea typeface="+mn-ea"/>
              <a:cs typeface="+mn-ea"/>
              <a:sym typeface="+mn-lt"/>
            </a:endParaRPr>
          </a:p>
        </p:txBody>
      </p:sp>
      <p:pic>
        <p:nvPicPr>
          <p:cNvPr id="22" name="图片 1" descr="C:\Users\Jiming\AppData\Local\Temp\WeChat Files\61f79e0a0726de5b1309a2440fc207cb.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4759" y="1089386"/>
            <a:ext cx="6522481" cy="33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89660" y="4402586"/>
            <a:ext cx="10881904" cy="2116028"/>
          </a:xfrm>
          <a:prstGeom prst="rect">
            <a:avLst/>
          </a:prstGeom>
        </p:spPr>
        <p:txBody>
          <a:bodyPr wrap="square">
            <a:spAutoFit/>
          </a:bodyPr>
          <a:lstStyle/>
          <a:p>
            <a:pPr marL="285750" indent="-285750">
              <a:lnSpc>
                <a:spcPct val="150000"/>
              </a:lnSpc>
              <a:buFont typeface="Arial" panose="020B0604020202020204" pitchFamily="34" charset="0"/>
              <a:buChar char="•"/>
              <a:defRPr/>
            </a:pPr>
            <a:r>
              <a:rPr lang="zh-CN" altLang="en-US" b="1" kern="0" dirty="0">
                <a:cs typeface="+mn-ea"/>
                <a:sym typeface="+mn-lt"/>
              </a:rPr>
              <a:t>人工智能相关技术刚刚越过曲线高峰（狂热期），逐步开始走向成熟，系统性的应用领域</a:t>
            </a:r>
            <a:endParaRPr lang="zh-CN" altLang="en-US" b="1" kern="0" dirty="0">
              <a:cs typeface="+mn-ea"/>
              <a:sym typeface="+mn-lt"/>
            </a:endParaRPr>
          </a:p>
          <a:p>
            <a:pPr marL="285750" indent="-285750">
              <a:lnSpc>
                <a:spcPct val="150000"/>
              </a:lnSpc>
              <a:buFont typeface="Arial" panose="020B0604020202020204" pitchFamily="34" charset="0"/>
              <a:buChar char="•"/>
              <a:defRPr/>
            </a:pPr>
            <a:r>
              <a:rPr lang="zh-CN" altLang="en-US" b="1" kern="0" dirty="0">
                <a:cs typeface="+mn-ea"/>
                <a:sym typeface="+mn-lt"/>
              </a:rPr>
              <a:t>涉及透明化身临其境体验的人本技术（如智能工厂、智慧企业、增强现实、虚拟现实、脑机接口）是拉动另外两大趋势的前沿技术</a:t>
            </a:r>
            <a:endParaRPr lang="zh-CN" altLang="en-US" b="1" kern="0" dirty="0">
              <a:cs typeface="+mn-ea"/>
              <a:sym typeface="+mn-lt"/>
            </a:endParaRPr>
          </a:p>
          <a:p>
            <a:pPr marL="285750" indent="-285750">
              <a:lnSpc>
                <a:spcPct val="150000"/>
              </a:lnSpc>
              <a:buFont typeface="Arial" panose="020B0604020202020204" pitchFamily="34" charset="0"/>
              <a:buChar char="•"/>
              <a:defRPr/>
            </a:pPr>
            <a:r>
              <a:rPr lang="zh-CN" altLang="en-US" b="1" kern="0" dirty="0">
                <a:cs typeface="+mn-ea"/>
                <a:sym typeface="+mn-lt"/>
              </a:rPr>
              <a:t>数字平台在曲线上处于快速上升期，其中的量子计算和</a:t>
            </a:r>
            <a:r>
              <a:rPr lang="en-US" altLang="zh-CN" b="1" kern="0" dirty="0">
                <a:cs typeface="+mn-ea"/>
                <a:sym typeface="+mn-lt"/>
              </a:rPr>
              <a:t>5G</a:t>
            </a:r>
            <a:r>
              <a:rPr lang="zh-CN" altLang="en-US" b="1" kern="0" dirty="0">
                <a:cs typeface="+mn-ea"/>
                <a:sym typeface="+mn-lt"/>
              </a:rPr>
              <a:t>将在今后</a:t>
            </a:r>
            <a:r>
              <a:rPr lang="en-US" altLang="zh-CN" b="1" kern="0" dirty="0">
                <a:cs typeface="+mn-ea"/>
                <a:sym typeface="+mn-lt"/>
              </a:rPr>
              <a:t>5—10</a:t>
            </a:r>
            <a:r>
              <a:rPr lang="zh-CN" altLang="en-US" b="1" kern="0" dirty="0">
                <a:cs typeface="+mn-ea"/>
                <a:sym typeface="+mn-lt"/>
              </a:rPr>
              <a:t>年带来变革性的影响，这两个技术也是未来人工智能的核心技术</a:t>
            </a:r>
            <a:endParaRPr lang="zh-CN" altLang="en-US" b="1" kern="0" dirty="0">
              <a:cs typeface="+mn-ea"/>
              <a:sym typeface="+mn-lt"/>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在数字化时代，企业需要打造具备数字化竞争力的平台</a:t>
            </a:r>
            <a:endParaRPr lang="zh-CN" altLang="en-US" dirty="0"/>
          </a:p>
        </p:txBody>
      </p:sp>
      <p:sp>
        <p:nvSpPr>
          <p:cNvPr id="29" name="Pentagon 1040"/>
          <p:cNvSpPr/>
          <p:nvPr/>
        </p:nvSpPr>
        <p:spPr>
          <a:xfrm rot="1438487">
            <a:off x="2172617" y="3054102"/>
            <a:ext cx="7119084" cy="152229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625428" y="2753525"/>
            <a:ext cx="5609907" cy="3482940"/>
            <a:chOff x="2007389" y="2610721"/>
            <a:chExt cx="6173048" cy="3986631"/>
          </a:xfrm>
        </p:grpSpPr>
        <p:sp>
          <p:nvSpPr>
            <p:cNvPr id="32" name="Rectangle 527"/>
            <p:cNvSpPr>
              <a:spLocks noChangeArrowheads="1"/>
            </p:cNvSpPr>
            <p:nvPr/>
          </p:nvSpPr>
          <p:spPr bwMode="gray">
            <a:xfrm>
              <a:off x="2155447" y="6105263"/>
              <a:ext cx="5831360" cy="211640"/>
            </a:xfrm>
            <a:prstGeom prst="rect">
              <a:avLst/>
            </a:prstGeom>
            <a:solidFill>
              <a:srgbClr val="778888"/>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33" name="Rectangle 530"/>
            <p:cNvSpPr>
              <a:spLocks noChangeArrowheads="1"/>
            </p:cNvSpPr>
            <p:nvPr/>
          </p:nvSpPr>
          <p:spPr bwMode="gray">
            <a:xfrm>
              <a:off x="7252883" y="3385302"/>
              <a:ext cx="628066" cy="2698393"/>
            </a:xfrm>
            <a:prstGeom prst="rect">
              <a:avLst/>
            </a:prstGeom>
            <a:solidFill>
              <a:srgbClr val="EEAA00"/>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34" name="Rectangle 527"/>
            <p:cNvSpPr>
              <a:spLocks noChangeArrowheads="1"/>
            </p:cNvSpPr>
            <p:nvPr/>
          </p:nvSpPr>
          <p:spPr bwMode="gray">
            <a:xfrm>
              <a:off x="2969045" y="3385333"/>
              <a:ext cx="4173000" cy="601804"/>
            </a:xfrm>
            <a:prstGeom prst="rect">
              <a:avLst/>
            </a:prstGeom>
            <a:solidFill>
              <a:srgbClr val="C6D9F1">
                <a:lumMod val="75000"/>
              </a:srgbClr>
            </a:solidFill>
            <a:ln w="12700" algn="ctr">
              <a:noFill/>
              <a:prstDash val="solid"/>
              <a:miter lim="800000"/>
            </a:ln>
          </p:spPr>
          <p:txBody>
            <a:bodyPr wrap="none" lIns="72000" tIns="72000" rIns="72000" bIns="72000" anchor="ctr"/>
            <a:lstStyle/>
            <a:p>
              <a:pPr algn="ctr" eaLnBrk="0" hangingPunct="0">
                <a:defRPr/>
              </a:pPr>
              <a:r>
                <a:rPr lang="zh-CN" altLang="en-US" sz="1600" b="1" dirty="0">
                  <a:solidFill>
                    <a:prstClr val="white"/>
                  </a:solidFill>
                  <a:latin typeface="微软雅黑" panose="020B0503020204020204" pitchFamily="34" charset="-122"/>
                  <a:ea typeface="微软雅黑" panose="020B0503020204020204" pitchFamily="34" charset="-122"/>
                </a:rPr>
                <a:t>集成共享的经营管理平台</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35" name="Rectangle 527"/>
            <p:cNvSpPr>
              <a:spLocks noChangeArrowheads="1"/>
            </p:cNvSpPr>
            <p:nvPr/>
          </p:nvSpPr>
          <p:spPr bwMode="gray">
            <a:xfrm>
              <a:off x="2969045" y="5481890"/>
              <a:ext cx="4173000" cy="601804"/>
            </a:xfrm>
            <a:prstGeom prst="rect">
              <a:avLst/>
            </a:prstGeom>
            <a:solidFill>
              <a:srgbClr val="C6D9F1">
                <a:lumMod val="75000"/>
              </a:srgbClr>
            </a:solidFill>
            <a:ln w="12700" algn="ctr">
              <a:noFill/>
              <a:prstDash val="solid"/>
              <a:miter lim="800000"/>
            </a:ln>
          </p:spPr>
          <p:txBody>
            <a:bodyPr wrap="none" lIns="72000" tIns="72000" rIns="72000" bIns="72000" anchor="ctr"/>
            <a:lstStyle/>
            <a:p>
              <a:pPr algn="ctr" eaLnBrk="0" hangingPunct="0">
                <a:defRPr/>
              </a:pPr>
              <a:r>
                <a:rPr lang="zh-CN" altLang="en-US" sz="1600" b="1" dirty="0">
                  <a:solidFill>
                    <a:prstClr val="white"/>
                  </a:solidFill>
                  <a:latin typeface="微软雅黑" panose="020B0503020204020204" pitchFamily="34" charset="-122"/>
                  <a:ea typeface="微软雅黑" panose="020B0503020204020204" pitchFamily="34" charset="-122"/>
                </a:rPr>
                <a:t>敏捷安全的基础技术平台</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36" name="Rectangle 527"/>
            <p:cNvSpPr>
              <a:spLocks noChangeArrowheads="1"/>
            </p:cNvSpPr>
            <p:nvPr/>
          </p:nvSpPr>
          <p:spPr bwMode="gray">
            <a:xfrm>
              <a:off x="2969045" y="4773802"/>
              <a:ext cx="4173000" cy="601804"/>
            </a:xfrm>
            <a:prstGeom prst="rect">
              <a:avLst/>
            </a:prstGeom>
            <a:solidFill>
              <a:srgbClr val="C6D9F1">
                <a:lumMod val="75000"/>
              </a:srgbClr>
            </a:solidFill>
            <a:ln w="12700" algn="ctr">
              <a:noFill/>
              <a:prstDash val="solid"/>
              <a:miter lim="800000"/>
            </a:ln>
          </p:spPr>
          <p:txBody>
            <a:bodyPr wrap="none" lIns="72000" tIns="72000" rIns="72000" bIns="72000" anchor="ctr"/>
            <a:lstStyle/>
            <a:p>
              <a:pPr algn="ctr" eaLnBrk="0" hangingPunct="0">
                <a:defRPr/>
              </a:pPr>
              <a:r>
                <a:rPr lang="zh-CN" altLang="en-US" sz="1600" b="1" dirty="0">
                  <a:solidFill>
                    <a:prstClr val="white"/>
                  </a:solidFill>
                  <a:latin typeface="微软雅黑" panose="020B0503020204020204" pitchFamily="34" charset="-122"/>
                  <a:ea typeface="微软雅黑" panose="020B0503020204020204" pitchFamily="34" charset="-122"/>
                </a:rPr>
                <a:t>互联高效的客户服务平台</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37" name="Rectangle 527"/>
            <p:cNvSpPr>
              <a:spLocks noChangeArrowheads="1"/>
            </p:cNvSpPr>
            <p:nvPr/>
          </p:nvSpPr>
          <p:spPr bwMode="gray">
            <a:xfrm>
              <a:off x="2969045" y="4079567"/>
              <a:ext cx="4173000" cy="601804"/>
            </a:xfrm>
            <a:prstGeom prst="rect">
              <a:avLst/>
            </a:prstGeom>
            <a:solidFill>
              <a:srgbClr val="C6D9F1">
                <a:lumMod val="75000"/>
              </a:srgbClr>
            </a:solidFill>
            <a:ln w="12700" algn="ctr">
              <a:noFill/>
              <a:prstDash val="solid"/>
              <a:miter lim="800000"/>
            </a:ln>
          </p:spPr>
          <p:txBody>
            <a:bodyPr wrap="none" lIns="72000" tIns="72000" rIns="72000" bIns="72000" anchor="ctr"/>
            <a:lstStyle/>
            <a:p>
              <a:pPr algn="ctr" eaLnBrk="0" hangingPunct="0">
                <a:defRPr/>
              </a:pPr>
              <a:r>
                <a:rPr lang="zh-CN" altLang="en-US" sz="1600" b="1" dirty="0">
                  <a:solidFill>
                    <a:prstClr val="white"/>
                  </a:solidFill>
                  <a:latin typeface="微软雅黑" panose="020B0503020204020204" pitchFamily="34" charset="-122"/>
                  <a:ea typeface="微软雅黑" panose="020B0503020204020204" pitchFamily="34" charset="-122"/>
                </a:rPr>
                <a:t>协同智能的生产营运平台</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38" name="Rectangle 530"/>
            <p:cNvSpPr>
              <a:spLocks noChangeArrowheads="1"/>
            </p:cNvSpPr>
            <p:nvPr/>
          </p:nvSpPr>
          <p:spPr bwMode="gray">
            <a:xfrm>
              <a:off x="2231849" y="3385333"/>
              <a:ext cx="622566" cy="2699583"/>
            </a:xfrm>
            <a:prstGeom prst="rect">
              <a:avLst/>
            </a:prstGeom>
            <a:solidFill>
              <a:srgbClr val="EEAA00"/>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39" name="矩形 14"/>
            <p:cNvSpPr/>
            <p:nvPr/>
          </p:nvSpPr>
          <p:spPr>
            <a:xfrm>
              <a:off x="3822023" y="2834275"/>
              <a:ext cx="2492990" cy="369332"/>
            </a:xfrm>
            <a:prstGeom prst="rect">
              <a:avLst/>
            </a:prstGeom>
            <a:noFill/>
            <a:ln>
              <a:noFill/>
            </a:ln>
          </p:spPr>
          <p:txBody>
            <a:bodyPr wrap="none">
              <a:spAutoFit/>
            </a:bodyPr>
            <a:lstStyle/>
            <a:p>
              <a:pPr algn="ctr" eaLnBrk="0" fontAlgn="auto" hangingPunct="0">
                <a:spcBef>
                  <a:spcPts val="0"/>
                </a:spcBef>
                <a:spcAft>
                  <a:spcPts val="0"/>
                </a:spcAft>
              </a:pPr>
              <a:r>
                <a:rPr lang="zh-CN" altLang="zh-CN"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世界一流能源化工公司</a:t>
              </a:r>
              <a:endParaRPr lang="en-US" altLang="zh-CN" dirty="0">
                <a:solidFill>
                  <a:prstClr val="white"/>
                </a:solidFill>
                <a:latin typeface="微软雅黑" panose="020B0503020204020204" pitchFamily="34" charset="-122"/>
                <a:ea typeface="微软雅黑" panose="020B0503020204020204" pitchFamily="34" charset="-122"/>
                <a:cs typeface="+mn-cs"/>
              </a:endParaRPr>
            </a:p>
          </p:txBody>
        </p:sp>
        <p:sp>
          <p:nvSpPr>
            <p:cNvPr id="40" name="矩形 15"/>
            <p:cNvSpPr/>
            <p:nvPr/>
          </p:nvSpPr>
          <p:spPr>
            <a:xfrm>
              <a:off x="4954013" y="3539252"/>
              <a:ext cx="203274" cy="387515"/>
            </a:xfrm>
            <a:prstGeom prst="rect">
              <a:avLst/>
            </a:prstGeom>
            <a:noFill/>
            <a:ln>
              <a:noFill/>
            </a:ln>
          </p:spPr>
          <p:txBody>
            <a:bodyPr wrap="none">
              <a:spAutoFit/>
            </a:bodyPr>
            <a:lstStyle/>
            <a:p>
              <a:pPr algn="ctr" eaLnBrk="0" fontAlgn="auto" hangingPunct="0">
                <a:spcBef>
                  <a:spcPts val="0"/>
                </a:spcBef>
                <a:spcAft>
                  <a:spcPts val="0"/>
                </a:spcAft>
              </a:pP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sp>
          <p:nvSpPr>
            <p:cNvPr id="41" name="矩形 16"/>
            <p:cNvSpPr/>
            <p:nvPr/>
          </p:nvSpPr>
          <p:spPr>
            <a:xfrm>
              <a:off x="4937380" y="4251048"/>
              <a:ext cx="203274" cy="387515"/>
            </a:xfrm>
            <a:prstGeom prst="rect">
              <a:avLst/>
            </a:prstGeom>
            <a:noFill/>
            <a:ln>
              <a:noFill/>
            </a:ln>
          </p:spPr>
          <p:txBody>
            <a:bodyPr wrap="none">
              <a:spAutoFit/>
            </a:bodyPr>
            <a:lstStyle/>
            <a:p>
              <a:pPr algn="ctr" eaLnBrk="0" fontAlgn="auto" hangingPunct="0">
                <a:spcBef>
                  <a:spcPts val="0"/>
                </a:spcBef>
                <a:spcAft>
                  <a:spcPts val="0"/>
                </a:spcAft>
              </a:pP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sp>
          <p:nvSpPr>
            <p:cNvPr id="42" name="矩形 17"/>
            <p:cNvSpPr/>
            <p:nvPr/>
          </p:nvSpPr>
          <p:spPr>
            <a:xfrm>
              <a:off x="4937381" y="5616448"/>
              <a:ext cx="203274" cy="387515"/>
            </a:xfrm>
            <a:prstGeom prst="rect">
              <a:avLst/>
            </a:prstGeom>
            <a:noFill/>
            <a:ln>
              <a:noFill/>
            </a:ln>
          </p:spPr>
          <p:txBody>
            <a:bodyPr wrap="none">
              <a:spAutoFit/>
            </a:bodyPr>
            <a:lstStyle/>
            <a:p>
              <a:pPr algn="ctr" eaLnBrk="0" fontAlgn="auto" hangingPunct="0">
                <a:spcBef>
                  <a:spcPts val="0"/>
                </a:spcBef>
                <a:spcAft>
                  <a:spcPts val="0"/>
                </a:spcAft>
              </a:pP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2336782" y="3933665"/>
              <a:ext cx="335010" cy="1569660"/>
            </a:xfrm>
            <a:prstGeom prst="rect">
              <a:avLst/>
            </a:prstGeom>
            <a:noFill/>
            <a:ln>
              <a:noFill/>
            </a:ln>
          </p:spPr>
          <p:txBody>
            <a:bodyPr wrap="square">
              <a:spAutoFit/>
            </a:bodyPr>
            <a:lstStyle/>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信</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息</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安</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全体系</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sp>
          <p:nvSpPr>
            <p:cNvPr id="45" name="矩形 15"/>
            <p:cNvSpPr/>
            <p:nvPr/>
          </p:nvSpPr>
          <p:spPr>
            <a:xfrm>
              <a:off x="7368741" y="3856576"/>
              <a:ext cx="335010" cy="1815882"/>
            </a:xfrm>
            <a:prstGeom prst="rect">
              <a:avLst/>
            </a:prstGeom>
            <a:noFill/>
            <a:ln>
              <a:noFill/>
            </a:ln>
          </p:spPr>
          <p:txBody>
            <a:bodyPr wrap="square">
              <a:spAutoFit/>
            </a:bodyPr>
            <a:lstStyle/>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信</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息</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标</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准</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a:p>
              <a:pPr algn="ctr"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cs typeface="+mn-cs"/>
                </a:rPr>
                <a:t>化体系</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sp>
          <p:nvSpPr>
            <p:cNvPr id="46" name="Rectangle 20"/>
            <p:cNvSpPr/>
            <p:nvPr/>
          </p:nvSpPr>
          <p:spPr>
            <a:xfrm>
              <a:off x="2170455" y="3396442"/>
              <a:ext cx="738552" cy="222157"/>
            </a:xfrm>
            <a:prstGeom prst="rect">
              <a:avLst/>
            </a:prstGeom>
            <a:solidFill>
              <a:srgbClr val="EEAA00"/>
            </a:solidFill>
            <a:ln w="25400" cap="flat" cmpd="sng" algn="ctr">
              <a:solidFill>
                <a:srgbClr val="EEAA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Rectangle 34"/>
            <p:cNvSpPr/>
            <p:nvPr/>
          </p:nvSpPr>
          <p:spPr>
            <a:xfrm>
              <a:off x="2170455" y="5850893"/>
              <a:ext cx="738552" cy="222157"/>
            </a:xfrm>
            <a:prstGeom prst="rect">
              <a:avLst/>
            </a:prstGeom>
            <a:solidFill>
              <a:srgbClr val="EEAA00"/>
            </a:solidFill>
            <a:ln w="25400" cap="flat" cmpd="sng" algn="ctr">
              <a:solidFill>
                <a:srgbClr val="EEAA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Rectangle 35"/>
            <p:cNvSpPr/>
            <p:nvPr/>
          </p:nvSpPr>
          <p:spPr>
            <a:xfrm>
              <a:off x="7210637" y="3396442"/>
              <a:ext cx="738552" cy="222157"/>
            </a:xfrm>
            <a:prstGeom prst="rect">
              <a:avLst/>
            </a:prstGeom>
            <a:solidFill>
              <a:srgbClr val="EEAA00"/>
            </a:solidFill>
            <a:ln w="25400" cap="flat" cmpd="sng" algn="ctr">
              <a:solidFill>
                <a:srgbClr val="EEAA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Rectangle 36"/>
            <p:cNvSpPr/>
            <p:nvPr/>
          </p:nvSpPr>
          <p:spPr>
            <a:xfrm>
              <a:off x="7196989" y="5850892"/>
              <a:ext cx="738552" cy="222157"/>
            </a:xfrm>
            <a:prstGeom prst="rect">
              <a:avLst/>
            </a:prstGeom>
            <a:solidFill>
              <a:srgbClr val="EEAA00"/>
            </a:solidFill>
            <a:ln w="25400" cap="flat" cmpd="sng" algn="ctr">
              <a:solidFill>
                <a:srgbClr val="EEAA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AutoShape 529"/>
            <p:cNvSpPr>
              <a:spLocks noChangeArrowheads="1"/>
            </p:cNvSpPr>
            <p:nvPr/>
          </p:nvSpPr>
          <p:spPr bwMode="gray">
            <a:xfrm>
              <a:off x="2153450" y="2610721"/>
              <a:ext cx="5852271" cy="725754"/>
            </a:xfrm>
            <a:prstGeom prst="triangle">
              <a:avLst>
                <a:gd name="adj" fmla="val 50700"/>
              </a:avLst>
            </a:prstGeom>
            <a:solidFill>
              <a:srgbClr val="D45005"/>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51" name="矩形 14"/>
            <p:cNvSpPr/>
            <p:nvPr/>
          </p:nvSpPr>
          <p:spPr>
            <a:xfrm>
              <a:off x="3570773" y="2912568"/>
              <a:ext cx="2997250" cy="422744"/>
            </a:xfrm>
            <a:prstGeom prst="rect">
              <a:avLst/>
            </a:prstGeom>
            <a:noFill/>
            <a:ln>
              <a:noFill/>
            </a:ln>
          </p:spPr>
          <p:txBody>
            <a:bodyPr wrap="none">
              <a:spAutoFit/>
            </a:bodyPr>
            <a:lstStyle/>
            <a:p>
              <a:pPr lvl="0" algn="ctr" fontAlgn="base">
                <a:spcBef>
                  <a:spcPct val="0"/>
                </a:spcBef>
                <a:spcAft>
                  <a:spcPct val="0"/>
                </a:spcAft>
              </a:pPr>
              <a:r>
                <a:rPr lang="zh-CN" altLang="en-US" b="1" kern="0" dirty="0">
                  <a:solidFill>
                    <a:schemeClr val="bg1"/>
                  </a:solidFill>
                  <a:latin typeface="Arial" panose="020B0604020202020204"/>
                  <a:cs typeface="Arial" panose="020B0604020202020204" pitchFamily="34" charset="0"/>
                </a:rPr>
                <a:t>具有数字化竞争力的企业</a:t>
              </a:r>
              <a:endParaRPr lang="en-GB" altLang="zh-CN" b="1" kern="0" dirty="0">
                <a:solidFill>
                  <a:schemeClr val="bg1"/>
                </a:solidFill>
                <a:latin typeface="Arial" panose="020B0604020202020204"/>
                <a:cs typeface="Arial" panose="020B0604020202020204" pitchFamily="34" charset="0"/>
              </a:endParaRPr>
            </a:p>
          </p:txBody>
        </p:sp>
        <p:sp>
          <p:nvSpPr>
            <p:cNvPr id="52" name="Rectangle 527"/>
            <p:cNvSpPr>
              <a:spLocks noChangeArrowheads="1"/>
            </p:cNvSpPr>
            <p:nvPr/>
          </p:nvSpPr>
          <p:spPr bwMode="gray">
            <a:xfrm>
              <a:off x="2007389" y="6385712"/>
              <a:ext cx="6173048" cy="211640"/>
            </a:xfrm>
            <a:prstGeom prst="rect">
              <a:avLst/>
            </a:prstGeom>
            <a:solidFill>
              <a:srgbClr val="778888"/>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53" name="Rectangle 527"/>
            <p:cNvSpPr>
              <a:spLocks noChangeArrowheads="1"/>
            </p:cNvSpPr>
            <p:nvPr/>
          </p:nvSpPr>
          <p:spPr bwMode="gray">
            <a:xfrm>
              <a:off x="2099270" y="6269920"/>
              <a:ext cx="5971489" cy="145289"/>
            </a:xfrm>
            <a:prstGeom prst="rect">
              <a:avLst/>
            </a:prstGeom>
            <a:solidFill>
              <a:srgbClr val="778888"/>
            </a:solidFill>
            <a:ln w="12700" algn="ctr">
              <a:noFill/>
              <a:prstDash val="solid"/>
              <a:miter lim="800000"/>
            </a:ln>
          </p:spPr>
          <p:txBody>
            <a:bodyPr wrap="none" lIns="72000" tIns="72000" rIns="72000" bIns="72000"/>
            <a:lstStyle/>
            <a:p>
              <a:pPr eaLnBrk="0" fontAlgn="auto" hangingPunct="0">
                <a:spcBef>
                  <a:spcPts val="0"/>
                </a:spcBef>
                <a:spcAft>
                  <a:spcPts val="0"/>
                </a:spcAft>
              </a:pPr>
              <a:endParaRPr lang="en-US" sz="1400" b="1" dirty="0">
                <a:solidFill>
                  <a:srgbClr val="000000"/>
                </a:solidFill>
                <a:latin typeface="微软雅黑" panose="020B0503020204020204" pitchFamily="34" charset="-122"/>
                <a:ea typeface="微软雅黑" panose="020B0503020204020204" pitchFamily="34" charset="-122"/>
                <a:cs typeface="+mn-cs"/>
              </a:endParaRPr>
            </a:p>
          </p:txBody>
        </p:sp>
        <p:sp>
          <p:nvSpPr>
            <p:cNvPr id="54" name="矩形 19"/>
            <p:cNvSpPr/>
            <p:nvPr/>
          </p:nvSpPr>
          <p:spPr>
            <a:xfrm>
              <a:off x="3564343" y="6172827"/>
              <a:ext cx="2740097" cy="387515"/>
            </a:xfrm>
            <a:prstGeom prst="rect">
              <a:avLst/>
            </a:prstGeom>
            <a:noFill/>
            <a:ln>
              <a:noFill/>
            </a:ln>
          </p:spPr>
          <p:txBody>
            <a:bodyPr wrap="square">
              <a:spAutoFit/>
            </a:bodyPr>
            <a:lstStyle/>
            <a:p>
              <a:pPr algn="dist" eaLnBrk="0" fontAlgn="auto" hangingPunct="0">
                <a:spcBef>
                  <a:spcPts val="0"/>
                </a:spcBef>
                <a:spcAft>
                  <a:spcPts val="0"/>
                </a:spcAft>
              </a:pPr>
              <a:r>
                <a:rPr lang="zh-CN" altLang="en-US" sz="1600" b="1" dirty="0">
                  <a:solidFill>
                    <a:prstClr val="white"/>
                  </a:solidFill>
                  <a:latin typeface="微软雅黑" panose="020B0503020204020204" pitchFamily="34" charset="-122"/>
                  <a:ea typeface="微软雅黑" panose="020B0503020204020204" pitchFamily="34" charset="-122"/>
                </a:rPr>
                <a:t>智能化管控机制</a:t>
              </a:r>
              <a:endParaRPr lang="en-US" altLang="zh-CN" sz="1600" b="1" dirty="0">
                <a:solidFill>
                  <a:prstClr val="white"/>
                </a:solidFill>
                <a:latin typeface="微软雅黑" panose="020B0503020204020204" pitchFamily="34" charset="-122"/>
                <a:ea typeface="微软雅黑" panose="020B0503020204020204" pitchFamily="34" charset="-122"/>
                <a:cs typeface="+mn-cs"/>
              </a:endParaRPr>
            </a:p>
          </p:txBody>
        </p:sp>
      </p:grpSp>
      <p:pic>
        <p:nvPicPr>
          <p:cNvPr id="4" name="图片 3"/>
          <p:cNvPicPr>
            <a:picLocks noChangeAspect="1"/>
          </p:cNvPicPr>
          <p:nvPr/>
        </p:nvPicPr>
        <p:blipFill>
          <a:blip r:embed="rId1"/>
          <a:stretch>
            <a:fillRect/>
          </a:stretch>
        </p:blipFill>
        <p:spPr>
          <a:xfrm>
            <a:off x="869917" y="987883"/>
            <a:ext cx="2717829" cy="2665563"/>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latin typeface="+mn-lt"/>
                <a:ea typeface="+mn-ea"/>
                <a:cs typeface="+mn-ea"/>
                <a:sym typeface="+mn-lt"/>
              </a:rPr>
              <a:t>Gartner</a:t>
            </a:r>
            <a:r>
              <a:rPr lang="zh-CN" altLang="en-US" dirty="0">
                <a:latin typeface="+mn-lt"/>
                <a:ea typeface="+mn-ea"/>
                <a:cs typeface="+mn-ea"/>
                <a:sym typeface="+mn-lt"/>
              </a:rPr>
              <a:t>：</a:t>
            </a:r>
            <a:r>
              <a:rPr lang="en-US" altLang="zh-CN" dirty="0">
                <a:latin typeface="+mn-lt"/>
                <a:ea typeface="+mn-ea"/>
                <a:cs typeface="+mn-ea"/>
                <a:sym typeface="+mn-lt"/>
              </a:rPr>
              <a:t>2019</a:t>
            </a:r>
            <a:r>
              <a:rPr lang="zh-CN" altLang="en-US" dirty="0">
                <a:latin typeface="+mn-lt"/>
                <a:ea typeface="+mn-ea"/>
                <a:cs typeface="+mn-ea"/>
                <a:sym typeface="+mn-lt"/>
              </a:rPr>
              <a:t>人工智能技术成熟度曲线 </a:t>
            </a:r>
            <a:endParaRPr lang="zh-CN" altLang="en-US" dirty="0">
              <a:latin typeface="+mn-lt"/>
              <a:ea typeface="+mn-ea"/>
              <a:cs typeface="+mn-ea"/>
              <a:sym typeface="+mn-lt"/>
            </a:endParaRPr>
          </a:p>
        </p:txBody>
      </p:sp>
      <p:sp>
        <p:nvSpPr>
          <p:cNvPr id="5" name="文本占位符 4"/>
          <p:cNvSpPr>
            <a:spLocks noGrp="1"/>
          </p:cNvSpPr>
          <p:nvPr>
            <p:ph type="body" sz="quarter" idx="16"/>
          </p:nvPr>
        </p:nvSpPr>
        <p:spPr>
          <a:xfrm>
            <a:off x="589660" y="1089386"/>
            <a:ext cx="11022012" cy="904006"/>
          </a:xfrm>
        </p:spPr>
        <p:txBody>
          <a:bodyPr/>
          <a:lstStyle/>
          <a:p>
            <a:pPr indent="457200">
              <a:lnSpc>
                <a:spcPct val="100000"/>
              </a:lnSpc>
            </a:pPr>
            <a:r>
              <a:rPr lang="en-US" altLang="zh-CN" dirty="0">
                <a:latin typeface="+mn-lt"/>
                <a:ea typeface="+mn-ea"/>
                <a:cs typeface="+mn-ea"/>
                <a:sym typeface="+mn-lt"/>
              </a:rPr>
              <a:t>Gartner</a:t>
            </a:r>
            <a:r>
              <a:rPr lang="zh-CN" altLang="en-US" dirty="0">
                <a:latin typeface="+mn-lt"/>
                <a:ea typeface="+mn-ea"/>
                <a:cs typeface="+mn-ea"/>
                <a:sym typeface="+mn-lt"/>
              </a:rPr>
              <a:t>公司是全球知名的</a:t>
            </a:r>
            <a:r>
              <a:rPr lang="en-US" altLang="zh-CN" dirty="0">
                <a:latin typeface="+mn-lt"/>
                <a:ea typeface="+mn-ea"/>
                <a:cs typeface="+mn-ea"/>
                <a:sym typeface="+mn-lt"/>
              </a:rPr>
              <a:t>IT</a:t>
            </a:r>
            <a:r>
              <a:rPr lang="zh-CN" altLang="en-US" dirty="0">
                <a:latin typeface="+mn-lt"/>
                <a:ea typeface="+mn-ea"/>
                <a:cs typeface="+mn-ea"/>
                <a:sym typeface="+mn-lt"/>
              </a:rPr>
              <a:t>研究与顾问咨询公司之一，</a:t>
            </a:r>
            <a:r>
              <a:rPr lang="en-US" altLang="zh-CN" dirty="0">
                <a:latin typeface="+mn-lt"/>
                <a:ea typeface="+mn-ea"/>
                <a:cs typeface="+mn-ea"/>
                <a:sym typeface="+mn-lt"/>
              </a:rPr>
              <a:t>Gartner</a:t>
            </a:r>
            <a:r>
              <a:rPr lang="zh-CN" altLang="en-US" dirty="0">
                <a:latin typeface="+mn-lt"/>
                <a:ea typeface="+mn-ea"/>
                <a:cs typeface="+mn-ea"/>
                <a:sym typeface="+mn-lt"/>
              </a:rPr>
              <a:t>每年会根据分析预测把各种新科技的发展阶段及要达到成熟所需的时间绘制在一条曲线上，这条曲线被称为“</a:t>
            </a:r>
            <a:r>
              <a:rPr lang="en-US" altLang="zh-CN" dirty="0">
                <a:latin typeface="+mn-lt"/>
                <a:ea typeface="+mn-ea"/>
                <a:cs typeface="+mn-ea"/>
                <a:sym typeface="+mn-lt"/>
              </a:rPr>
              <a:t>Gartner</a:t>
            </a:r>
            <a:r>
              <a:rPr lang="zh-CN" altLang="en-US" dirty="0">
                <a:latin typeface="+mn-lt"/>
                <a:ea typeface="+mn-ea"/>
                <a:cs typeface="+mn-ea"/>
                <a:sym typeface="+mn-lt"/>
              </a:rPr>
              <a:t>新兴技术成熟度曲线”（</a:t>
            </a:r>
            <a:r>
              <a:rPr lang="en-US" altLang="zh-CN" dirty="0">
                <a:latin typeface="+mn-lt"/>
                <a:ea typeface="+mn-ea"/>
                <a:cs typeface="+mn-ea"/>
                <a:sym typeface="+mn-lt"/>
              </a:rPr>
              <a:t>The Gartner Hype Cycle for Emerging Technologies</a:t>
            </a:r>
            <a:r>
              <a:rPr lang="zh-CN" altLang="en-US" dirty="0">
                <a:latin typeface="+mn-lt"/>
                <a:ea typeface="+mn-ea"/>
                <a:cs typeface="+mn-ea"/>
                <a:sym typeface="+mn-lt"/>
              </a:rPr>
              <a:t>），有助于市场了解当下热点及未来趋势。</a:t>
            </a:r>
            <a:endParaRPr lang="zh-CN" altLang="en-US" dirty="0">
              <a:latin typeface="+mn-lt"/>
              <a:ea typeface="+mn-ea"/>
              <a:cs typeface="+mn-ea"/>
              <a:sym typeface="+mn-lt"/>
            </a:endParaRPr>
          </a:p>
        </p:txBody>
      </p:sp>
      <p:sp>
        <p:nvSpPr>
          <p:cNvPr id="8" name="矩形 7"/>
          <p:cNvSpPr/>
          <p:nvPr/>
        </p:nvSpPr>
        <p:spPr>
          <a:xfrm>
            <a:off x="6338188" y="2106017"/>
            <a:ext cx="5137745" cy="4485587"/>
          </a:xfrm>
          <a:prstGeom prst="rect">
            <a:avLst/>
          </a:prstGeom>
        </p:spPr>
        <p:txBody>
          <a:bodyPr wrap="square">
            <a:spAutoFit/>
          </a:bodyPr>
          <a:lstStyle/>
          <a:p>
            <a:pPr>
              <a:lnSpc>
                <a:spcPts val="2300"/>
              </a:lnSpc>
            </a:pPr>
            <a:r>
              <a:rPr lang="en-US" altLang="zh-CN" sz="1600" b="1" dirty="0">
                <a:latin typeface="+mn-ea"/>
                <a:cs typeface="+mn-ea"/>
                <a:sym typeface="+mn-lt"/>
              </a:rPr>
              <a:t>2020</a:t>
            </a:r>
            <a:r>
              <a:rPr lang="zh-CN" altLang="en-US" sz="1600" b="1" dirty="0">
                <a:latin typeface="+mn-ea"/>
                <a:cs typeface="+mn-ea"/>
                <a:sym typeface="+mn-lt"/>
              </a:rPr>
              <a:t>年人工智能重点关注趋势</a:t>
            </a:r>
            <a:endParaRPr lang="zh-CN" altLang="en-US" sz="1600" b="1"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自动化机器学习和智能应用的发展势头最强劲，其他方法也颇受欢迎，包括人工智能平台即服务（</a:t>
            </a:r>
            <a:r>
              <a:rPr lang="en-US" altLang="zh-CN" sz="1400" dirty="0">
                <a:latin typeface="+mn-ea"/>
                <a:cs typeface="+mn-ea"/>
                <a:sym typeface="+mn-lt"/>
              </a:rPr>
              <a:t>PaaS</a:t>
            </a:r>
            <a:r>
              <a:rPr lang="zh-CN" altLang="en-US" sz="1400" dirty="0">
                <a:latin typeface="+mn-ea"/>
                <a:cs typeface="+mn-ea"/>
                <a:sym typeface="+mn-lt"/>
              </a:rPr>
              <a:t>）、人工智能云服务、人工智能市场和许多利基解决方案。</a:t>
            </a:r>
            <a:endParaRPr lang="zh-CN" altLang="en-US" sz="1400"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人工智能的伦理和治理工作蓄势待发。</a:t>
            </a:r>
            <a:endParaRPr lang="zh-CN" altLang="en-US" sz="1400"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对于人工智能解决方案的信任是用户接受的关键。增强智能在建立信任方面比自动化更有效。通过为用户说明预测和建议，可解释人工智能也能提供帮助。</a:t>
            </a:r>
            <a:endParaRPr lang="zh-CN" altLang="en-US" sz="1400"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对话式人工智能。在开发聊天机器人和语音支持的策略时，实施者应注意对话式用户界面、虚拟助理、自然语言处理（</a:t>
            </a:r>
            <a:r>
              <a:rPr lang="en-US" altLang="zh-CN" sz="1400" dirty="0">
                <a:latin typeface="+mn-ea"/>
                <a:cs typeface="+mn-ea"/>
                <a:sym typeface="+mn-lt"/>
              </a:rPr>
              <a:t>NLP</a:t>
            </a:r>
            <a:r>
              <a:rPr lang="zh-CN" altLang="en-US" sz="1400" dirty="0">
                <a:latin typeface="+mn-ea"/>
                <a:cs typeface="+mn-ea"/>
                <a:sym typeface="+mn-lt"/>
              </a:rPr>
              <a:t>）和语音识别等技术达到平稳期所需的实践。</a:t>
            </a:r>
            <a:endParaRPr lang="zh-CN" altLang="en-US" sz="1400"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计算基础设施推动着人工智能的发展，报告建议在设计计算基础设施策略时平衡使用案例驱动型功能的成本和性能。</a:t>
            </a:r>
            <a:endParaRPr lang="zh-CN" altLang="en-US" sz="1400" dirty="0">
              <a:latin typeface="+mn-ea"/>
              <a:cs typeface="+mn-ea"/>
              <a:sym typeface="+mn-lt"/>
            </a:endParaRPr>
          </a:p>
          <a:p>
            <a:pPr marL="285750" indent="-285750">
              <a:lnSpc>
                <a:spcPts val="2300"/>
              </a:lnSpc>
              <a:buFont typeface="Arial" panose="020B0604020202020204" pitchFamily="34" charset="0"/>
              <a:buChar char="•"/>
            </a:pPr>
            <a:r>
              <a:rPr lang="zh-CN" altLang="en-US" sz="1400" dirty="0">
                <a:latin typeface="+mn-ea"/>
                <a:cs typeface="+mn-ea"/>
                <a:sym typeface="+mn-lt"/>
              </a:rPr>
              <a:t>鼓励开发人员尝试使用人工智能开发人员工具包、人工智能云服务、人工智能</a:t>
            </a:r>
            <a:r>
              <a:rPr lang="en-US" altLang="zh-CN" sz="1400" dirty="0">
                <a:latin typeface="+mn-ea"/>
                <a:cs typeface="+mn-ea"/>
                <a:sym typeface="+mn-lt"/>
              </a:rPr>
              <a:t>PaaS</a:t>
            </a:r>
            <a:r>
              <a:rPr lang="zh-CN" altLang="en-US" sz="1400" dirty="0">
                <a:latin typeface="+mn-ea"/>
                <a:cs typeface="+mn-ea"/>
                <a:sym typeface="+mn-lt"/>
              </a:rPr>
              <a:t>和吸引人的全新强化学习产品。</a:t>
            </a:r>
            <a:endParaRPr lang="zh-CN" altLang="en-US" sz="1400" dirty="0">
              <a:latin typeface="+mn-ea"/>
              <a:cs typeface="+mn-ea"/>
              <a:sym typeface="+mn-lt"/>
            </a:endParaRPr>
          </a:p>
        </p:txBody>
      </p:sp>
      <p:pic>
        <p:nvPicPr>
          <p:cNvPr id="44034" name="Picture 2" descr="640?wx_fmt=jpeg"/>
          <p:cNvPicPr>
            <a:picLocks noChangeAspect="1" noChangeArrowheads="1"/>
          </p:cNvPicPr>
          <p:nvPr/>
        </p:nvPicPr>
        <p:blipFill rotWithShape="1">
          <a:blip r:embed="rId1">
            <a:extLst>
              <a:ext uri="{28A0092B-C50C-407E-A947-70E740481C1C}">
                <a14:useLocalDpi xmlns:a14="http://schemas.microsoft.com/office/drawing/2010/main" val="0"/>
              </a:ext>
            </a:extLst>
          </a:blip>
          <a:srcRect b="15317"/>
          <a:stretch>
            <a:fillRect/>
          </a:stretch>
        </p:blipFill>
        <p:spPr bwMode="auto">
          <a:xfrm>
            <a:off x="589660" y="2132230"/>
            <a:ext cx="5506340" cy="4433163"/>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行业企业</a:t>
            </a:r>
            <a:r>
              <a:rPr lang="en-US" altLang="zh-CN" dirty="0">
                <a:latin typeface="+mn-lt"/>
                <a:ea typeface="+mn-ea"/>
                <a:cs typeface="+mn-ea"/>
                <a:sym typeface="+mn-lt"/>
              </a:rPr>
              <a:t>AI</a:t>
            </a:r>
            <a:r>
              <a:rPr lang="zh-CN" altLang="en-US" dirty="0">
                <a:latin typeface="+mn-lt"/>
                <a:ea typeface="+mn-ea"/>
                <a:cs typeface="+mn-ea"/>
                <a:sym typeface="+mn-lt"/>
              </a:rPr>
              <a:t>应用效能介绍</a:t>
            </a:r>
            <a:endParaRPr lang="zh-CN" altLang="en-US" dirty="0">
              <a:latin typeface="+mn-lt"/>
              <a:ea typeface="+mn-ea"/>
              <a:cs typeface="+mn-ea"/>
              <a:sym typeface="+mn-lt"/>
            </a:endParaRPr>
          </a:p>
        </p:txBody>
      </p:sp>
      <p:sp>
        <p:nvSpPr>
          <p:cNvPr id="4" name="内容占位符 3"/>
          <p:cNvSpPr>
            <a:spLocks noGrp="1"/>
          </p:cNvSpPr>
          <p:nvPr>
            <p:ph sz="quarter" idx="13"/>
          </p:nvPr>
        </p:nvSpPr>
        <p:spPr/>
        <p:txBody>
          <a:bodyPr/>
          <a:lstStyle/>
          <a:p>
            <a:r>
              <a:rPr lang="zh-CN" altLang="en-US" dirty="0">
                <a:latin typeface="+mn-lt"/>
                <a:ea typeface="+mn-ea"/>
                <a:cs typeface="+mn-ea"/>
                <a:sym typeface="+mn-lt"/>
              </a:rPr>
              <a:t>数据来源：和君咨询研究成果，</a:t>
            </a:r>
            <a:r>
              <a:rPr lang="en-US" altLang="zh-CN" dirty="0">
                <a:latin typeface="+mn-lt"/>
                <a:ea typeface="+mn-ea"/>
                <a:cs typeface="+mn-ea"/>
                <a:sym typeface="+mn-lt"/>
              </a:rPr>
              <a:t>IDC</a:t>
            </a:r>
            <a:r>
              <a:rPr lang="zh-CN" altLang="en-US" dirty="0">
                <a:latin typeface="+mn-lt"/>
                <a:ea typeface="+mn-ea"/>
                <a:cs typeface="+mn-ea"/>
                <a:sym typeface="+mn-lt"/>
              </a:rPr>
              <a:t>，</a:t>
            </a:r>
            <a:r>
              <a:rPr lang="en-US" altLang="zh-CN" dirty="0">
                <a:latin typeface="+mn-lt"/>
                <a:ea typeface="+mn-ea"/>
                <a:cs typeface="+mn-ea"/>
                <a:sym typeface="+mn-lt"/>
              </a:rPr>
              <a:t>Gartner</a:t>
            </a:r>
            <a:endParaRPr lang="zh-CN" altLang="en-US" dirty="0">
              <a:latin typeface="+mn-lt"/>
              <a:ea typeface="+mn-ea"/>
              <a:cs typeface="+mn-ea"/>
              <a:sym typeface="+mn-lt"/>
            </a:endParaRPr>
          </a:p>
        </p:txBody>
      </p:sp>
      <p:pic>
        <p:nvPicPr>
          <p:cNvPr id="2" name="图片 1"/>
          <p:cNvPicPr>
            <a:picLocks noChangeAspect="1"/>
          </p:cNvPicPr>
          <p:nvPr/>
        </p:nvPicPr>
        <p:blipFill>
          <a:blip r:embed="rId1"/>
          <a:stretch>
            <a:fillRect/>
          </a:stretch>
        </p:blipFill>
        <p:spPr>
          <a:xfrm>
            <a:off x="1173622" y="1461390"/>
            <a:ext cx="9844755" cy="4495213"/>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我们正在进入</a:t>
            </a:r>
            <a:r>
              <a:rPr lang="en-US" altLang="zh-CN" dirty="0">
                <a:latin typeface="+mn-lt"/>
                <a:ea typeface="+mn-ea"/>
                <a:cs typeface="+mn-ea"/>
                <a:sym typeface="+mn-lt"/>
              </a:rPr>
              <a:t>AI3.0</a:t>
            </a:r>
            <a:r>
              <a:rPr lang="zh-CN" altLang="en-US" dirty="0">
                <a:latin typeface="+mn-lt"/>
                <a:ea typeface="+mn-ea"/>
                <a:cs typeface="+mn-ea"/>
                <a:sym typeface="+mn-lt"/>
              </a:rPr>
              <a:t>时代</a:t>
            </a:r>
            <a:endParaRPr lang="zh-CN" altLang="en-US" dirty="0">
              <a:latin typeface="+mn-lt"/>
              <a:ea typeface="+mn-ea"/>
              <a:cs typeface="+mn-ea"/>
              <a:sym typeface="+mn-lt"/>
            </a:endParaRPr>
          </a:p>
        </p:txBody>
      </p:sp>
      <p:sp>
        <p:nvSpPr>
          <p:cNvPr id="7" name="文本占位符 6"/>
          <p:cNvSpPr>
            <a:spLocks noGrp="1"/>
          </p:cNvSpPr>
          <p:nvPr>
            <p:ph type="body" sz="quarter" idx="16"/>
          </p:nvPr>
        </p:nvSpPr>
        <p:spPr>
          <a:xfrm>
            <a:off x="584994" y="1238665"/>
            <a:ext cx="11022012" cy="5184437"/>
          </a:xfrm>
        </p:spPr>
        <p:txBody>
          <a:bodyPr/>
          <a:lstStyle/>
          <a:p>
            <a:pPr>
              <a:lnSpc>
                <a:spcPct val="150000"/>
              </a:lnSpc>
            </a:pPr>
            <a:r>
              <a:rPr lang="en-US" altLang="zh-CN" b="1" dirty="0">
                <a:solidFill>
                  <a:srgbClr val="262626"/>
                </a:solidFill>
                <a:latin typeface="+mn-lt"/>
                <a:ea typeface="+mn-ea"/>
                <a:cs typeface="+mn-ea"/>
                <a:sym typeface="+mn-lt"/>
              </a:rPr>
              <a:t>AI1.0</a:t>
            </a:r>
            <a:r>
              <a:rPr lang="zh-CN" altLang="en-US" b="1" dirty="0">
                <a:solidFill>
                  <a:srgbClr val="262626"/>
                </a:solidFill>
                <a:latin typeface="+mn-lt"/>
                <a:ea typeface="+mn-ea"/>
                <a:cs typeface="+mn-ea"/>
                <a:sym typeface="+mn-lt"/>
              </a:rPr>
              <a:t>时代： </a:t>
            </a:r>
            <a:r>
              <a:rPr lang="en-US" altLang="zh-CN" b="1" dirty="0">
                <a:solidFill>
                  <a:srgbClr val="262626"/>
                </a:solidFill>
                <a:latin typeface="+mn-lt"/>
                <a:ea typeface="+mn-ea"/>
                <a:cs typeface="+mn-ea"/>
                <a:sym typeface="+mn-lt"/>
              </a:rPr>
              <a:t>1945-2005</a:t>
            </a:r>
            <a:r>
              <a:rPr lang="zh-CN" altLang="en-US" b="1" dirty="0">
                <a:solidFill>
                  <a:srgbClr val="262626"/>
                </a:solidFill>
                <a:latin typeface="+mn-lt"/>
                <a:ea typeface="+mn-ea"/>
                <a:cs typeface="+mn-ea"/>
                <a:sym typeface="+mn-lt"/>
              </a:rPr>
              <a:t>年</a:t>
            </a:r>
            <a:endParaRPr lang="zh-CN" altLang="en-US" b="1" dirty="0">
              <a:solidFill>
                <a:srgbClr val="262626"/>
              </a:solidFill>
              <a:latin typeface="+mn-lt"/>
              <a:ea typeface="+mn-ea"/>
              <a:cs typeface="+mn-ea"/>
              <a:sym typeface="+mn-lt"/>
            </a:endParaRPr>
          </a:p>
          <a:p>
            <a:pPr marL="285750" indent="-285750">
              <a:lnSpc>
                <a:spcPct val="150000"/>
              </a:lnSpc>
              <a:buFont typeface="Arial" panose="020B0604020202020204" pitchFamily="34" charset="0"/>
              <a:buChar char="•"/>
            </a:pPr>
            <a:r>
              <a:rPr lang="zh-CN" altLang="en-US" dirty="0">
                <a:latin typeface="+mn-lt"/>
                <a:ea typeface="+mn-ea"/>
                <a:cs typeface="+mn-ea"/>
                <a:sym typeface="+mn-lt"/>
              </a:rPr>
              <a:t>人工智能基础理论和基础学科建立的阶段，</a:t>
            </a:r>
            <a:r>
              <a:rPr lang="en-US" altLang="zh-CN" dirty="0">
                <a:latin typeface="+mn-lt"/>
                <a:ea typeface="+mn-ea"/>
                <a:cs typeface="+mn-ea"/>
                <a:sym typeface="+mn-lt"/>
              </a:rPr>
              <a:t>AI</a:t>
            </a:r>
            <a:r>
              <a:rPr lang="zh-CN" altLang="en-US" dirty="0">
                <a:latin typeface="+mn-lt"/>
                <a:ea typeface="+mn-ea"/>
                <a:cs typeface="+mn-ea"/>
                <a:sym typeface="+mn-lt"/>
              </a:rPr>
              <a:t>的具体学科，比如语音识别、机器翻译、自然语言处理、视觉等被建立起来，并形成了人工智能从业的方法论及学派</a:t>
            </a:r>
            <a:endParaRPr lang="zh-CN" altLang="en-US" dirty="0">
              <a:latin typeface="+mn-lt"/>
              <a:ea typeface="+mn-ea"/>
              <a:cs typeface="+mn-ea"/>
              <a:sym typeface="+mn-lt"/>
            </a:endParaRPr>
          </a:p>
          <a:p>
            <a:pPr>
              <a:lnSpc>
                <a:spcPct val="150000"/>
              </a:lnSpc>
            </a:pPr>
            <a:r>
              <a:rPr lang="en-US" altLang="zh-CN" b="1" dirty="0">
                <a:solidFill>
                  <a:srgbClr val="262626"/>
                </a:solidFill>
                <a:latin typeface="+mn-lt"/>
                <a:ea typeface="+mn-ea"/>
                <a:cs typeface="+mn-ea"/>
                <a:sym typeface="+mn-lt"/>
              </a:rPr>
              <a:t>AI2.0</a:t>
            </a:r>
            <a:r>
              <a:rPr lang="zh-CN" altLang="en-US" b="1" dirty="0">
                <a:solidFill>
                  <a:srgbClr val="262626"/>
                </a:solidFill>
                <a:latin typeface="+mn-lt"/>
                <a:ea typeface="+mn-ea"/>
                <a:cs typeface="+mn-ea"/>
                <a:sym typeface="+mn-lt"/>
              </a:rPr>
              <a:t>时代： </a:t>
            </a:r>
            <a:r>
              <a:rPr lang="en-US" altLang="zh-CN" b="1" dirty="0">
                <a:solidFill>
                  <a:srgbClr val="262626"/>
                </a:solidFill>
                <a:latin typeface="+mn-lt"/>
                <a:ea typeface="+mn-ea"/>
                <a:cs typeface="+mn-ea"/>
                <a:sym typeface="+mn-lt"/>
              </a:rPr>
              <a:t>2006-2016</a:t>
            </a:r>
            <a:r>
              <a:rPr lang="zh-CN" altLang="en-US" b="1" dirty="0">
                <a:solidFill>
                  <a:srgbClr val="262626"/>
                </a:solidFill>
                <a:latin typeface="+mn-lt"/>
                <a:ea typeface="+mn-ea"/>
                <a:cs typeface="+mn-ea"/>
                <a:sym typeface="+mn-lt"/>
              </a:rPr>
              <a:t>年</a:t>
            </a:r>
            <a:endParaRPr lang="zh-CN" altLang="en-US" b="1" dirty="0">
              <a:solidFill>
                <a:srgbClr val="262626"/>
              </a:solidFill>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以</a:t>
            </a:r>
            <a:r>
              <a:rPr lang="en-US" altLang="zh-CN" kern="0" dirty="0">
                <a:latin typeface="+mn-lt"/>
                <a:ea typeface="+mn-ea"/>
                <a:cs typeface="+mn-ea"/>
                <a:sym typeface="+mn-lt"/>
              </a:rPr>
              <a:t>2006</a:t>
            </a:r>
            <a:r>
              <a:rPr lang="zh-CN" altLang="en-US" kern="0" dirty="0">
                <a:latin typeface="+mn-lt"/>
                <a:ea typeface="+mn-ea"/>
                <a:cs typeface="+mn-ea"/>
                <a:sym typeface="+mn-lt"/>
              </a:rPr>
              <a:t>年谷歌翻译上线为标志的</a:t>
            </a:r>
            <a:r>
              <a:rPr lang="en-US" altLang="zh-CN" kern="0" dirty="0">
                <a:latin typeface="+mn-lt"/>
                <a:ea typeface="+mn-ea"/>
                <a:cs typeface="+mn-ea"/>
                <a:sym typeface="+mn-lt"/>
              </a:rPr>
              <a:t>AI2.0</a:t>
            </a:r>
            <a:r>
              <a:rPr lang="zh-CN" altLang="en-US" kern="0" dirty="0">
                <a:latin typeface="+mn-lt"/>
                <a:ea typeface="+mn-ea"/>
                <a:cs typeface="+mn-ea"/>
                <a:sym typeface="+mn-lt"/>
              </a:rPr>
              <a:t>时代，人工智能的发展从学术界到谷歌这样的公司主导，从以前的军用到民用，产品从</a:t>
            </a:r>
            <a:r>
              <a:rPr lang="en-US" altLang="zh-CN" kern="0" dirty="0" err="1">
                <a:latin typeface="+mn-lt"/>
                <a:ea typeface="+mn-ea"/>
                <a:cs typeface="+mn-ea"/>
                <a:sym typeface="+mn-lt"/>
              </a:rPr>
              <a:t>ToB</a:t>
            </a:r>
            <a:r>
              <a:rPr lang="zh-CN" altLang="en-US" kern="0" dirty="0">
                <a:latin typeface="+mn-lt"/>
                <a:ea typeface="+mn-ea"/>
                <a:cs typeface="+mn-ea"/>
                <a:sym typeface="+mn-lt"/>
              </a:rPr>
              <a:t>到大规模的</a:t>
            </a:r>
            <a:r>
              <a:rPr lang="en-US" altLang="zh-CN" kern="0" dirty="0" err="1">
                <a:latin typeface="+mn-lt"/>
                <a:ea typeface="+mn-ea"/>
                <a:cs typeface="+mn-ea"/>
                <a:sym typeface="+mn-lt"/>
              </a:rPr>
              <a:t>ToC</a:t>
            </a:r>
            <a:r>
              <a:rPr lang="zh-CN" altLang="en-US" kern="0" dirty="0">
                <a:latin typeface="+mn-lt"/>
                <a:ea typeface="+mn-ea"/>
                <a:cs typeface="+mn-ea"/>
                <a:sym typeface="+mn-lt"/>
              </a:rPr>
              <a:t>的过程</a:t>
            </a:r>
            <a:endParaRPr lang="zh-CN" altLang="en-US"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人工智能技术被广泛用于各类智能产品之中</a:t>
            </a:r>
            <a:endParaRPr lang="en-US" altLang="zh-CN"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算法（深度学习）</a:t>
            </a:r>
            <a:r>
              <a:rPr lang="en-US" altLang="zh-CN" kern="0" dirty="0">
                <a:latin typeface="+mn-lt"/>
                <a:ea typeface="+mn-ea"/>
                <a:cs typeface="+mn-ea"/>
                <a:sym typeface="+mn-lt"/>
              </a:rPr>
              <a:t>+</a:t>
            </a:r>
            <a:r>
              <a:rPr lang="zh-CN" altLang="en-US" kern="0" dirty="0">
                <a:latin typeface="+mn-lt"/>
                <a:ea typeface="+mn-ea"/>
                <a:cs typeface="+mn-ea"/>
                <a:sym typeface="+mn-lt"/>
              </a:rPr>
              <a:t>数据（大数据）</a:t>
            </a:r>
            <a:r>
              <a:rPr lang="en-US" altLang="zh-CN" kern="0" dirty="0">
                <a:latin typeface="+mn-lt"/>
                <a:ea typeface="+mn-ea"/>
                <a:cs typeface="+mn-ea"/>
                <a:sym typeface="+mn-lt"/>
              </a:rPr>
              <a:t>+</a:t>
            </a:r>
            <a:r>
              <a:rPr lang="zh-CN" altLang="en-US" kern="0" dirty="0">
                <a:latin typeface="+mn-lt"/>
                <a:ea typeface="+mn-ea"/>
                <a:cs typeface="+mn-ea"/>
                <a:sym typeface="+mn-lt"/>
              </a:rPr>
              <a:t>基础设施（计算能力）</a:t>
            </a:r>
            <a:endParaRPr lang="zh-CN" altLang="en-US" kern="0" dirty="0">
              <a:latin typeface="+mn-lt"/>
              <a:ea typeface="+mn-ea"/>
              <a:cs typeface="+mn-ea"/>
              <a:sym typeface="+mn-lt"/>
            </a:endParaRPr>
          </a:p>
          <a:p>
            <a:pPr>
              <a:lnSpc>
                <a:spcPct val="150000"/>
              </a:lnSpc>
            </a:pPr>
            <a:r>
              <a:rPr lang="en-US" altLang="zh-CN" b="1" dirty="0">
                <a:solidFill>
                  <a:srgbClr val="262626"/>
                </a:solidFill>
                <a:latin typeface="+mn-lt"/>
                <a:ea typeface="+mn-ea"/>
                <a:cs typeface="+mn-ea"/>
                <a:sym typeface="+mn-lt"/>
              </a:rPr>
              <a:t>AI3.0</a:t>
            </a:r>
            <a:r>
              <a:rPr lang="zh-CN" altLang="en-US" b="1" dirty="0">
                <a:solidFill>
                  <a:srgbClr val="262626"/>
                </a:solidFill>
                <a:latin typeface="+mn-lt"/>
                <a:ea typeface="+mn-ea"/>
                <a:cs typeface="+mn-ea"/>
                <a:sym typeface="+mn-lt"/>
              </a:rPr>
              <a:t>时代： </a:t>
            </a:r>
            <a:r>
              <a:rPr lang="en-US" altLang="zh-CN" b="1" dirty="0">
                <a:solidFill>
                  <a:srgbClr val="262626"/>
                </a:solidFill>
                <a:latin typeface="+mn-lt"/>
                <a:ea typeface="+mn-ea"/>
                <a:cs typeface="+mn-ea"/>
                <a:sym typeface="+mn-lt"/>
              </a:rPr>
              <a:t>2017-20xx</a:t>
            </a:r>
            <a:r>
              <a:rPr lang="zh-CN" altLang="en-US" b="1" dirty="0">
                <a:solidFill>
                  <a:srgbClr val="262626"/>
                </a:solidFill>
                <a:latin typeface="+mn-lt"/>
                <a:ea typeface="+mn-ea"/>
                <a:cs typeface="+mn-ea"/>
                <a:sym typeface="+mn-lt"/>
              </a:rPr>
              <a:t>年</a:t>
            </a:r>
            <a:endParaRPr lang="zh-CN" altLang="en-US" b="1" dirty="0">
              <a:solidFill>
                <a:srgbClr val="262626"/>
              </a:solidFill>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从软件到</a:t>
            </a:r>
            <a:r>
              <a:rPr lang="en-US" altLang="zh-CN" kern="0" dirty="0">
                <a:latin typeface="+mn-lt"/>
                <a:ea typeface="+mn-ea"/>
                <a:cs typeface="+mn-ea"/>
                <a:sym typeface="+mn-lt"/>
              </a:rPr>
              <a:t>AI</a:t>
            </a:r>
            <a:r>
              <a:rPr lang="zh-CN" altLang="en-US" kern="0" dirty="0">
                <a:latin typeface="+mn-lt"/>
                <a:ea typeface="+mn-ea"/>
                <a:cs typeface="+mn-ea"/>
                <a:sym typeface="+mn-lt"/>
              </a:rPr>
              <a:t>芯片，走向软硬结合</a:t>
            </a:r>
            <a:endParaRPr lang="en-US" altLang="zh-CN"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从信息到服务，从数据到知识</a:t>
            </a:r>
            <a:endParaRPr lang="en-US" altLang="zh-CN" kern="0" dirty="0">
              <a:latin typeface="+mn-lt"/>
              <a:ea typeface="+mn-ea"/>
              <a:cs typeface="+mn-ea"/>
              <a:sym typeface="+mn-lt"/>
            </a:endParaRPr>
          </a:p>
          <a:p>
            <a:pPr marL="285750" indent="-285750">
              <a:lnSpc>
                <a:spcPct val="150000"/>
              </a:lnSpc>
              <a:buFont typeface="Arial" panose="020B0604020202020204" pitchFamily="34" charset="0"/>
              <a:buChar char="•"/>
              <a:defRPr/>
            </a:pPr>
            <a:r>
              <a:rPr lang="zh-CN" altLang="en-US" kern="0" dirty="0">
                <a:latin typeface="+mn-lt"/>
                <a:ea typeface="+mn-ea"/>
                <a:cs typeface="+mn-ea"/>
                <a:sym typeface="+mn-lt"/>
              </a:rPr>
              <a:t>人工智能已经从产品领域向行业领域进行扩展，并取得相当大的成效</a:t>
            </a:r>
            <a:endParaRPr lang="zh-CN" altLang="en-US" kern="0"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latin typeface="+mn-lt"/>
                <a:ea typeface="+mn-ea"/>
                <a:cs typeface="+mn-ea"/>
                <a:sym typeface="+mn-lt"/>
              </a:rPr>
              <a:t>AI</a:t>
            </a:r>
            <a:r>
              <a:rPr lang="zh-CN" altLang="en-US" dirty="0">
                <a:latin typeface="+mn-lt"/>
                <a:ea typeface="+mn-ea"/>
                <a:cs typeface="+mn-ea"/>
                <a:sym typeface="+mn-lt"/>
              </a:rPr>
              <a:t>从</a:t>
            </a:r>
            <a:r>
              <a:rPr lang="en-US" altLang="zh-CN" dirty="0">
                <a:latin typeface="+mn-lt"/>
                <a:ea typeface="+mn-ea"/>
                <a:cs typeface="+mn-ea"/>
                <a:sym typeface="+mn-lt"/>
              </a:rPr>
              <a:t>2.0</a:t>
            </a:r>
            <a:r>
              <a:rPr lang="zh-CN" altLang="en-US" dirty="0">
                <a:latin typeface="+mn-lt"/>
                <a:ea typeface="+mn-ea"/>
                <a:cs typeface="+mn-ea"/>
                <a:sym typeface="+mn-lt"/>
              </a:rPr>
              <a:t>走向</a:t>
            </a:r>
            <a:r>
              <a:rPr lang="en-US" altLang="zh-CN" dirty="0">
                <a:latin typeface="+mn-lt"/>
                <a:ea typeface="+mn-ea"/>
                <a:cs typeface="+mn-ea"/>
                <a:sym typeface="+mn-lt"/>
              </a:rPr>
              <a:t>3.0</a:t>
            </a:r>
            <a:endParaRPr lang="zh-CN" altLang="en-US" dirty="0">
              <a:latin typeface="+mn-lt"/>
              <a:ea typeface="+mn-ea"/>
              <a:cs typeface="+mn-ea"/>
              <a:sym typeface="+mn-lt"/>
            </a:endParaRPr>
          </a:p>
        </p:txBody>
      </p:sp>
      <p:sp>
        <p:nvSpPr>
          <p:cNvPr id="10" name="圆角矩形 6"/>
          <p:cNvSpPr/>
          <p:nvPr/>
        </p:nvSpPr>
        <p:spPr>
          <a:xfrm>
            <a:off x="1101570" y="2030258"/>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cs typeface="+mn-ea"/>
                <a:sym typeface="+mn-lt"/>
              </a:rPr>
              <a:t>大数据</a:t>
            </a:r>
            <a:endParaRPr lang="zh-CN" altLang="en-US" b="1" dirty="0">
              <a:solidFill>
                <a:schemeClr val="tx1"/>
              </a:solidFill>
              <a:cs typeface="+mn-ea"/>
              <a:sym typeface="+mn-lt"/>
            </a:endParaRPr>
          </a:p>
        </p:txBody>
      </p:sp>
      <p:sp>
        <p:nvSpPr>
          <p:cNvPr id="11" name="圆角矩形 7"/>
          <p:cNvSpPr/>
          <p:nvPr/>
        </p:nvSpPr>
        <p:spPr>
          <a:xfrm>
            <a:off x="1101570" y="2876395"/>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defRPr/>
            </a:pPr>
            <a:r>
              <a:rPr lang="zh-CN" altLang="en-US" b="1" dirty="0">
                <a:solidFill>
                  <a:schemeClr val="tx1"/>
                </a:solidFill>
                <a:cs typeface="+mn-ea"/>
                <a:sym typeface="+mn-lt"/>
              </a:rPr>
              <a:t>互联网</a:t>
            </a:r>
            <a:endParaRPr lang="zh-CN" altLang="en-US" b="1" dirty="0">
              <a:solidFill>
                <a:schemeClr val="tx1"/>
              </a:solidFill>
              <a:cs typeface="+mn-ea"/>
              <a:sym typeface="+mn-lt"/>
            </a:endParaRPr>
          </a:p>
        </p:txBody>
      </p:sp>
      <p:sp>
        <p:nvSpPr>
          <p:cNvPr id="12" name="圆角矩形 8"/>
          <p:cNvSpPr/>
          <p:nvPr/>
        </p:nvSpPr>
        <p:spPr>
          <a:xfrm>
            <a:off x="1101570" y="5414808"/>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defRPr/>
            </a:pPr>
            <a:r>
              <a:rPr lang="zh-CN" altLang="en-US" b="1" dirty="0">
                <a:solidFill>
                  <a:schemeClr val="tx1"/>
                </a:solidFill>
                <a:cs typeface="+mn-ea"/>
                <a:sym typeface="+mn-lt"/>
              </a:rPr>
              <a:t>自主装备</a:t>
            </a:r>
            <a:endParaRPr lang="zh-CN" altLang="en-US" b="1" dirty="0">
              <a:solidFill>
                <a:schemeClr val="tx1"/>
              </a:solidFill>
              <a:cs typeface="+mn-ea"/>
              <a:sym typeface="+mn-lt"/>
            </a:endParaRPr>
          </a:p>
        </p:txBody>
      </p:sp>
      <p:sp>
        <p:nvSpPr>
          <p:cNvPr id="16" name="圆角矩形 12"/>
          <p:cNvSpPr/>
          <p:nvPr/>
        </p:nvSpPr>
        <p:spPr>
          <a:xfrm>
            <a:off x="9729931" y="2030258"/>
            <a:ext cx="1247775" cy="4110386"/>
          </a:xfrm>
          <a:prstGeom prst="roundRect">
            <a:avLst/>
          </a:prstGeom>
          <a:solidFill>
            <a:srgbClr val="AE0B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spcBef>
                <a:spcPct val="0"/>
              </a:spcBef>
            </a:pPr>
            <a:r>
              <a:rPr lang="zh-CN" altLang="en-US" sz="2400" b="1" dirty="0">
                <a:solidFill>
                  <a:schemeClr val="bg1"/>
                </a:solidFill>
                <a:cs typeface="+mn-ea"/>
                <a:sym typeface="+mn-lt"/>
              </a:rPr>
              <a:t>新一代人工智能</a:t>
            </a:r>
            <a:endParaRPr lang="zh-CN" altLang="en-US" sz="2400" b="1" dirty="0">
              <a:solidFill>
                <a:schemeClr val="bg1"/>
              </a:solidFill>
              <a:cs typeface="+mn-ea"/>
              <a:sym typeface="+mn-lt"/>
            </a:endParaRPr>
          </a:p>
        </p:txBody>
      </p:sp>
      <p:sp>
        <p:nvSpPr>
          <p:cNvPr id="17" name="圆角矩形 7"/>
          <p:cNvSpPr/>
          <p:nvPr/>
        </p:nvSpPr>
        <p:spPr>
          <a:xfrm>
            <a:off x="1101570" y="3722532"/>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defRPr/>
            </a:pPr>
            <a:r>
              <a:rPr lang="zh-CN" altLang="en-US" b="1" dirty="0">
                <a:solidFill>
                  <a:schemeClr val="tx1"/>
                </a:solidFill>
                <a:cs typeface="+mn-ea"/>
                <a:sym typeface="+mn-lt"/>
              </a:rPr>
              <a:t>多媒体、传感器</a:t>
            </a:r>
            <a:endParaRPr lang="zh-CN" altLang="en-US" b="1" dirty="0">
              <a:solidFill>
                <a:schemeClr val="tx1"/>
              </a:solidFill>
              <a:cs typeface="+mn-ea"/>
              <a:sym typeface="+mn-lt"/>
            </a:endParaRPr>
          </a:p>
        </p:txBody>
      </p:sp>
      <p:sp>
        <p:nvSpPr>
          <p:cNvPr id="20" name="圆角矩形 7"/>
          <p:cNvSpPr/>
          <p:nvPr/>
        </p:nvSpPr>
        <p:spPr>
          <a:xfrm>
            <a:off x="1101570" y="4568670"/>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defRPr/>
            </a:pPr>
            <a:r>
              <a:rPr lang="zh-CN" altLang="en-US" b="1" dirty="0">
                <a:solidFill>
                  <a:schemeClr val="tx1"/>
                </a:solidFill>
                <a:cs typeface="+mn-ea"/>
                <a:sym typeface="+mn-lt"/>
              </a:rPr>
              <a:t>人机交互</a:t>
            </a:r>
            <a:endParaRPr lang="zh-CN" altLang="en-US" b="1" dirty="0">
              <a:solidFill>
                <a:schemeClr val="tx1"/>
              </a:solidFill>
              <a:cs typeface="+mn-ea"/>
              <a:sym typeface="+mn-lt"/>
            </a:endParaRPr>
          </a:p>
        </p:txBody>
      </p:sp>
      <p:sp>
        <p:nvSpPr>
          <p:cNvPr id="2" name="文本框 1"/>
          <p:cNvSpPr txBox="1"/>
          <p:nvPr/>
        </p:nvSpPr>
        <p:spPr>
          <a:xfrm>
            <a:off x="1950263" y="1576401"/>
            <a:ext cx="1405054" cy="369332"/>
          </a:xfrm>
          <a:prstGeom prst="rect">
            <a:avLst/>
          </a:prstGeom>
          <a:noFill/>
        </p:spPr>
        <p:txBody>
          <a:bodyPr wrap="square" rtlCol="0">
            <a:spAutoFit/>
          </a:bodyPr>
          <a:lstStyle/>
          <a:p>
            <a:pPr algn="ctr"/>
            <a:r>
              <a:rPr lang="en-US" altLang="zh-CN" dirty="0">
                <a:cs typeface="+mn-ea"/>
                <a:sym typeface="+mn-lt"/>
              </a:rPr>
              <a:t>AI 2.0</a:t>
            </a:r>
            <a:r>
              <a:rPr lang="zh-CN" altLang="en-US" dirty="0">
                <a:cs typeface="+mn-ea"/>
                <a:sym typeface="+mn-lt"/>
              </a:rPr>
              <a:t>时代</a:t>
            </a:r>
            <a:endParaRPr lang="zh-CN" altLang="en-US" dirty="0">
              <a:cs typeface="+mn-ea"/>
              <a:sym typeface="+mn-lt"/>
            </a:endParaRPr>
          </a:p>
        </p:txBody>
      </p:sp>
      <p:sp>
        <p:nvSpPr>
          <p:cNvPr id="21" name="圆角矩形 6"/>
          <p:cNvSpPr/>
          <p:nvPr/>
        </p:nvSpPr>
        <p:spPr>
          <a:xfrm>
            <a:off x="5279560" y="2030258"/>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cs typeface="+mn-ea"/>
                <a:sym typeface="+mn-lt"/>
              </a:rPr>
              <a:t>智能大数据</a:t>
            </a:r>
            <a:endParaRPr lang="zh-CN" altLang="en-US" b="1" dirty="0">
              <a:solidFill>
                <a:schemeClr val="tx1"/>
              </a:solidFill>
              <a:cs typeface="+mn-ea"/>
              <a:sym typeface="+mn-lt"/>
            </a:endParaRPr>
          </a:p>
        </p:txBody>
      </p:sp>
      <p:sp>
        <p:nvSpPr>
          <p:cNvPr id="22" name="圆角矩形 6"/>
          <p:cNvSpPr/>
          <p:nvPr/>
        </p:nvSpPr>
        <p:spPr>
          <a:xfrm>
            <a:off x="5279560" y="2877790"/>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cs typeface="+mn-ea"/>
                <a:sym typeface="+mn-lt"/>
              </a:rPr>
              <a:t>群体智能</a:t>
            </a:r>
            <a:endParaRPr lang="zh-CN" altLang="en-US" b="1" dirty="0">
              <a:solidFill>
                <a:schemeClr val="tx1"/>
              </a:solidFill>
              <a:cs typeface="+mn-ea"/>
              <a:sym typeface="+mn-lt"/>
            </a:endParaRPr>
          </a:p>
        </p:txBody>
      </p:sp>
      <p:sp>
        <p:nvSpPr>
          <p:cNvPr id="23" name="圆角矩形 6"/>
          <p:cNvSpPr/>
          <p:nvPr/>
        </p:nvSpPr>
        <p:spPr>
          <a:xfrm>
            <a:off x="5279560" y="3725322"/>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cs typeface="+mn-ea"/>
                <a:sym typeface="+mn-lt"/>
              </a:rPr>
              <a:t>跨媒体智能</a:t>
            </a:r>
            <a:endParaRPr lang="zh-CN" altLang="en-US" b="1" dirty="0">
              <a:solidFill>
                <a:schemeClr val="tx1"/>
              </a:solidFill>
              <a:cs typeface="+mn-ea"/>
              <a:sym typeface="+mn-lt"/>
            </a:endParaRPr>
          </a:p>
        </p:txBody>
      </p:sp>
      <p:sp>
        <p:nvSpPr>
          <p:cNvPr id="24" name="圆角矩形 6"/>
          <p:cNvSpPr/>
          <p:nvPr/>
        </p:nvSpPr>
        <p:spPr>
          <a:xfrm>
            <a:off x="5279560" y="4572854"/>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zh-CN" altLang="en-US" b="1" dirty="0">
                <a:solidFill>
                  <a:schemeClr val="tx1"/>
                </a:solidFill>
                <a:cs typeface="+mn-ea"/>
                <a:sym typeface="+mn-lt"/>
              </a:rPr>
              <a:t>人机混合增强智能</a:t>
            </a:r>
            <a:endParaRPr lang="zh-CN" altLang="en-US" b="1" dirty="0">
              <a:solidFill>
                <a:schemeClr val="tx1"/>
              </a:solidFill>
              <a:cs typeface="+mn-ea"/>
              <a:sym typeface="+mn-lt"/>
            </a:endParaRPr>
          </a:p>
        </p:txBody>
      </p:sp>
      <p:sp>
        <p:nvSpPr>
          <p:cNvPr id="25" name="圆角矩形 6"/>
          <p:cNvSpPr/>
          <p:nvPr/>
        </p:nvSpPr>
        <p:spPr>
          <a:xfrm>
            <a:off x="5279560" y="5420384"/>
            <a:ext cx="3102440" cy="725836"/>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cs typeface="+mn-ea"/>
                <a:sym typeface="+mn-lt"/>
              </a:rPr>
              <a:t>自主智能系统</a:t>
            </a:r>
            <a:endParaRPr lang="zh-CN" altLang="en-US" b="1" dirty="0">
              <a:solidFill>
                <a:schemeClr val="tx1"/>
              </a:solidFill>
              <a:cs typeface="+mn-ea"/>
              <a:sym typeface="+mn-lt"/>
            </a:endParaRPr>
          </a:p>
        </p:txBody>
      </p:sp>
      <p:sp>
        <p:nvSpPr>
          <p:cNvPr id="26" name="文本框 25"/>
          <p:cNvSpPr txBox="1"/>
          <p:nvPr/>
        </p:nvSpPr>
        <p:spPr>
          <a:xfrm>
            <a:off x="5703906" y="1576401"/>
            <a:ext cx="2253747" cy="369332"/>
          </a:xfrm>
          <a:prstGeom prst="rect">
            <a:avLst/>
          </a:prstGeom>
          <a:noFill/>
        </p:spPr>
        <p:txBody>
          <a:bodyPr wrap="square" rtlCol="0">
            <a:spAutoFit/>
          </a:bodyPr>
          <a:lstStyle/>
          <a:p>
            <a:pPr algn="ctr"/>
            <a:r>
              <a:rPr lang="zh-CN" altLang="en-US" dirty="0">
                <a:cs typeface="+mn-ea"/>
                <a:sym typeface="+mn-lt"/>
              </a:rPr>
              <a:t>新一代</a:t>
            </a:r>
            <a:r>
              <a:rPr lang="en-US" altLang="zh-CN" dirty="0">
                <a:cs typeface="+mn-ea"/>
                <a:sym typeface="+mn-lt"/>
              </a:rPr>
              <a:t>AI</a:t>
            </a:r>
            <a:r>
              <a:rPr lang="zh-CN" altLang="en-US" dirty="0">
                <a:cs typeface="+mn-ea"/>
                <a:sym typeface="+mn-lt"/>
              </a:rPr>
              <a:t>的技术方向</a:t>
            </a:r>
            <a:endParaRPr lang="zh-CN" altLang="en-US" dirty="0">
              <a:cs typeface="+mn-ea"/>
              <a:sym typeface="+mn-lt"/>
            </a:endParaRPr>
          </a:p>
        </p:txBody>
      </p:sp>
      <p:sp>
        <p:nvSpPr>
          <p:cNvPr id="3" name="箭头: 右 2"/>
          <p:cNvSpPr/>
          <p:nvPr/>
        </p:nvSpPr>
        <p:spPr>
          <a:xfrm>
            <a:off x="4599335" y="3360814"/>
            <a:ext cx="267630" cy="144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箭头: 右 26"/>
          <p:cNvSpPr/>
          <p:nvPr/>
        </p:nvSpPr>
        <p:spPr>
          <a:xfrm>
            <a:off x="8884975" y="3355044"/>
            <a:ext cx="267630" cy="144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latin typeface="+mn-lt"/>
                <a:ea typeface="+mn-ea"/>
                <a:cs typeface="+mn-ea"/>
                <a:sym typeface="+mn-lt"/>
              </a:rPr>
              <a:t>AI</a:t>
            </a:r>
            <a:r>
              <a:rPr lang="zh-CN" altLang="en-US" dirty="0">
                <a:latin typeface="+mn-lt"/>
                <a:ea typeface="+mn-ea"/>
                <a:cs typeface="+mn-ea"/>
                <a:sym typeface="+mn-lt"/>
              </a:rPr>
              <a:t>走向</a:t>
            </a:r>
            <a:r>
              <a:rPr lang="en-US" altLang="zh-CN" dirty="0">
                <a:latin typeface="+mn-lt"/>
                <a:ea typeface="+mn-ea"/>
                <a:cs typeface="+mn-ea"/>
                <a:sym typeface="+mn-lt"/>
              </a:rPr>
              <a:t>3.0</a:t>
            </a:r>
            <a:r>
              <a:rPr lang="zh-CN" altLang="en-US" dirty="0">
                <a:latin typeface="+mn-lt"/>
                <a:ea typeface="+mn-ea"/>
                <a:cs typeface="+mn-ea"/>
                <a:sym typeface="+mn-lt"/>
              </a:rPr>
              <a:t>的动因</a:t>
            </a:r>
            <a:endParaRPr lang="zh-CN" altLang="en-US" dirty="0">
              <a:latin typeface="+mn-lt"/>
              <a:ea typeface="+mn-ea"/>
              <a:cs typeface="+mn-ea"/>
              <a:sym typeface="+mn-lt"/>
            </a:endParaRPr>
          </a:p>
        </p:txBody>
      </p:sp>
      <p:sp>
        <p:nvSpPr>
          <p:cNvPr id="10" name="圆角矩形 6"/>
          <p:cNvSpPr/>
          <p:nvPr/>
        </p:nvSpPr>
        <p:spPr>
          <a:xfrm>
            <a:off x="949789" y="1532131"/>
            <a:ext cx="7296150" cy="1295400"/>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Clr>
                <a:srgbClr val="FF0000"/>
              </a:buClr>
            </a:pPr>
            <a:r>
              <a:rPr lang="zh-CN" altLang="en-US" sz="2000" b="1" dirty="0">
                <a:solidFill>
                  <a:schemeClr val="tx1"/>
                </a:solidFill>
                <a:cs typeface="+mn-ea"/>
                <a:sym typeface="+mn-lt"/>
              </a:rPr>
              <a:t>信息环境巨变：</a:t>
            </a:r>
            <a:endParaRPr lang="en-US" altLang="zh-CN" sz="2000" b="1" dirty="0">
              <a:solidFill>
                <a:schemeClr val="tx1"/>
              </a:solidFill>
              <a:cs typeface="+mn-ea"/>
              <a:sym typeface="+mn-lt"/>
            </a:endParaRPr>
          </a:p>
          <a:p>
            <a:pPr marL="285750" indent="-285750">
              <a:spcBef>
                <a:spcPct val="0"/>
              </a:spcBef>
              <a:buClr>
                <a:schemeClr val="tx1"/>
              </a:buClr>
              <a:buFont typeface="Arial" panose="020B0604020202020204" pitchFamily="34" charset="0"/>
              <a:buChar char="•"/>
            </a:pPr>
            <a:r>
              <a:rPr lang="zh-CN" altLang="en-US" dirty="0">
                <a:solidFill>
                  <a:schemeClr val="tx1"/>
                </a:solidFill>
                <a:cs typeface="+mn-ea"/>
                <a:sym typeface="+mn-lt"/>
              </a:rPr>
              <a:t>互联网、移动计算、超级计算、穿戴设备、物联网、云计算、网上社区、万维网、搜索引擎等等</a:t>
            </a:r>
            <a:endParaRPr lang="zh-CN" altLang="en-US" dirty="0">
              <a:solidFill>
                <a:schemeClr val="tx1"/>
              </a:solidFill>
              <a:cs typeface="+mn-ea"/>
              <a:sym typeface="+mn-lt"/>
            </a:endParaRPr>
          </a:p>
        </p:txBody>
      </p:sp>
      <p:sp>
        <p:nvSpPr>
          <p:cNvPr id="11" name="圆角矩形 7"/>
          <p:cNvSpPr/>
          <p:nvPr/>
        </p:nvSpPr>
        <p:spPr>
          <a:xfrm>
            <a:off x="949789" y="3260919"/>
            <a:ext cx="7296150" cy="1295400"/>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FF0000"/>
              </a:buClr>
              <a:defRPr/>
            </a:pPr>
            <a:r>
              <a:rPr lang="zh-CN" altLang="en-US" sz="2000" b="1">
                <a:solidFill>
                  <a:schemeClr val="tx1"/>
                </a:solidFill>
                <a:cs typeface="+mn-ea"/>
                <a:sym typeface="+mn-lt"/>
              </a:rPr>
              <a:t>社会新需求爆发：</a:t>
            </a:r>
            <a:endParaRPr lang="en-US" altLang="zh-CN" sz="2000" b="1">
              <a:solidFill>
                <a:schemeClr val="tx1"/>
              </a:solidFill>
              <a:cs typeface="+mn-ea"/>
              <a:sym typeface="+mn-lt"/>
            </a:endParaRPr>
          </a:p>
          <a:p>
            <a:pPr marL="285750" indent="-285750">
              <a:buFont typeface="Arial" panose="020B0604020202020204" pitchFamily="34" charset="0"/>
              <a:buChar char="•"/>
              <a:defRPr/>
            </a:pPr>
            <a:r>
              <a:rPr lang="zh-CN" altLang="en-US">
                <a:solidFill>
                  <a:schemeClr val="tx1"/>
                </a:solidFill>
                <a:cs typeface="+mn-ea"/>
                <a:sym typeface="+mn-lt"/>
              </a:rPr>
              <a:t>智能城市、智能医疗、智能交通、智能游戏、无人驾驶、智能制造等等</a:t>
            </a:r>
            <a:endParaRPr lang="zh-CN" altLang="en-US" dirty="0">
              <a:solidFill>
                <a:schemeClr val="tx1"/>
              </a:solidFill>
              <a:cs typeface="+mn-ea"/>
              <a:sym typeface="+mn-lt"/>
            </a:endParaRPr>
          </a:p>
        </p:txBody>
      </p:sp>
      <p:sp>
        <p:nvSpPr>
          <p:cNvPr id="12" name="圆角矩形 8"/>
          <p:cNvSpPr/>
          <p:nvPr/>
        </p:nvSpPr>
        <p:spPr>
          <a:xfrm>
            <a:off x="949789" y="4916681"/>
            <a:ext cx="7392988" cy="1295400"/>
          </a:xfrm>
          <a:prstGeom prst="roundRect">
            <a:avLst/>
          </a:prstGeom>
          <a:noFill/>
          <a:ln>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FF0000"/>
              </a:buClr>
              <a:defRPr/>
            </a:pPr>
            <a:r>
              <a:rPr lang="en-US" altLang="zh-CN" sz="2000" b="1" dirty="0">
                <a:solidFill>
                  <a:schemeClr val="tx1"/>
                </a:solidFill>
                <a:cs typeface="+mn-ea"/>
                <a:sym typeface="+mn-lt"/>
              </a:rPr>
              <a:t>AI</a:t>
            </a:r>
            <a:r>
              <a:rPr lang="zh-CN" altLang="en-US" sz="2000" b="1" dirty="0">
                <a:solidFill>
                  <a:schemeClr val="tx1"/>
                </a:solidFill>
                <a:cs typeface="+mn-ea"/>
                <a:sym typeface="+mn-lt"/>
              </a:rPr>
              <a:t>的基础和目标巨变：</a:t>
            </a:r>
            <a:endParaRPr lang="en-US" altLang="zh-CN" sz="2000" b="1" dirty="0">
              <a:solidFill>
                <a:schemeClr val="tx1"/>
              </a:solidFill>
              <a:cs typeface="+mn-ea"/>
              <a:sym typeface="+mn-lt"/>
            </a:endParaRPr>
          </a:p>
          <a:p>
            <a:pPr marL="285750" indent="-285750">
              <a:buFont typeface="Arial" panose="020B0604020202020204" pitchFamily="34" charset="0"/>
              <a:buChar char="•"/>
              <a:defRPr/>
            </a:pPr>
            <a:r>
              <a:rPr lang="zh-CN" altLang="en-US" dirty="0">
                <a:solidFill>
                  <a:schemeClr val="tx1"/>
                </a:solidFill>
                <a:cs typeface="+mn-ea"/>
                <a:sym typeface="+mn-lt"/>
              </a:rPr>
              <a:t>大数据、多媒体、传感器网、增强实现（</a:t>
            </a:r>
            <a:r>
              <a:rPr lang="en-US" altLang="zh-CN" dirty="0">
                <a:solidFill>
                  <a:schemeClr val="tx1"/>
                </a:solidFill>
                <a:cs typeface="+mn-ea"/>
                <a:sym typeface="+mn-lt"/>
              </a:rPr>
              <a:t>AR</a:t>
            </a:r>
            <a:r>
              <a:rPr lang="zh-CN" altLang="en-US" dirty="0">
                <a:solidFill>
                  <a:schemeClr val="tx1"/>
                </a:solidFill>
                <a:cs typeface="+mn-ea"/>
                <a:sym typeface="+mn-lt"/>
              </a:rPr>
              <a:t>）、 虚拟实现（</a:t>
            </a:r>
            <a:r>
              <a:rPr lang="en-US" altLang="zh-CN" dirty="0">
                <a:solidFill>
                  <a:schemeClr val="tx1"/>
                </a:solidFill>
                <a:cs typeface="+mn-ea"/>
                <a:sym typeface="+mn-lt"/>
              </a:rPr>
              <a:t>VR</a:t>
            </a:r>
            <a:r>
              <a:rPr lang="zh-CN" altLang="en-US" dirty="0">
                <a:solidFill>
                  <a:schemeClr val="tx1"/>
                </a:solidFill>
                <a:cs typeface="+mn-ea"/>
                <a:sym typeface="+mn-lt"/>
              </a:rPr>
              <a:t>）等等</a:t>
            </a:r>
            <a:endParaRPr lang="zh-CN" altLang="en-US" dirty="0">
              <a:solidFill>
                <a:schemeClr val="tx1"/>
              </a:solidFill>
              <a:cs typeface="+mn-ea"/>
              <a:sym typeface="+mn-lt"/>
            </a:endParaRPr>
          </a:p>
          <a:p>
            <a:pPr marL="285750" indent="-285750">
              <a:buFont typeface="Arial" panose="020B0604020202020204" pitchFamily="34" charset="0"/>
              <a:buChar char="•"/>
              <a:defRPr/>
            </a:pPr>
            <a:r>
              <a:rPr lang="zh-CN" altLang="en-US" dirty="0">
                <a:solidFill>
                  <a:schemeClr val="tx1"/>
                </a:solidFill>
                <a:cs typeface="+mn-ea"/>
                <a:sym typeface="+mn-lt"/>
              </a:rPr>
              <a:t>计算机模拟人的智能              人机智能              群体智能</a:t>
            </a:r>
            <a:endParaRPr lang="zh-CN" altLang="en-US" dirty="0">
              <a:solidFill>
                <a:schemeClr val="tx1"/>
              </a:solidFill>
              <a:cs typeface="+mn-ea"/>
              <a:sym typeface="+mn-lt"/>
            </a:endParaRPr>
          </a:p>
        </p:txBody>
      </p:sp>
      <p:sp>
        <p:nvSpPr>
          <p:cNvPr id="13" name="右箭头 9"/>
          <p:cNvSpPr/>
          <p:nvPr/>
        </p:nvSpPr>
        <p:spPr>
          <a:xfrm>
            <a:off x="8533277" y="1892494"/>
            <a:ext cx="768350" cy="576262"/>
          </a:xfrm>
          <a:prstGeom prst="rightArrow">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4" name="右箭头 10"/>
          <p:cNvSpPr/>
          <p:nvPr/>
        </p:nvSpPr>
        <p:spPr>
          <a:xfrm>
            <a:off x="8533277" y="3548256"/>
            <a:ext cx="768350" cy="576263"/>
          </a:xfrm>
          <a:prstGeom prst="rightArrow">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右箭头 11"/>
          <p:cNvSpPr/>
          <p:nvPr/>
        </p:nvSpPr>
        <p:spPr>
          <a:xfrm>
            <a:off x="8533277" y="5204019"/>
            <a:ext cx="768350" cy="576262"/>
          </a:xfrm>
          <a:prstGeom prst="rightArrow">
            <a:avLst/>
          </a:prstGeom>
          <a:solidFill>
            <a:srgbClr val="AE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圆角矩形 12"/>
          <p:cNvSpPr/>
          <p:nvPr/>
        </p:nvSpPr>
        <p:spPr>
          <a:xfrm>
            <a:off x="9590552" y="1603569"/>
            <a:ext cx="1247775" cy="4537075"/>
          </a:xfrm>
          <a:prstGeom prst="roundRect">
            <a:avLst/>
          </a:prstGeom>
          <a:solidFill>
            <a:srgbClr val="AE0B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spcBef>
                <a:spcPct val="0"/>
              </a:spcBef>
            </a:pPr>
            <a:r>
              <a:rPr lang="zh-CN" altLang="en-US" sz="2400" b="1" dirty="0">
                <a:solidFill>
                  <a:schemeClr val="bg1"/>
                </a:solidFill>
                <a:cs typeface="+mn-ea"/>
                <a:sym typeface="+mn-lt"/>
              </a:rPr>
              <a:t>人工智能迈向新一代</a:t>
            </a:r>
            <a:endParaRPr lang="zh-CN" altLang="en-US" sz="2400" b="1" dirty="0">
              <a:solidFill>
                <a:schemeClr val="bg1"/>
              </a:solidFill>
              <a:cs typeface="+mn-ea"/>
              <a:sym typeface="+mn-lt"/>
            </a:endParaRPr>
          </a:p>
        </p:txBody>
      </p:sp>
      <p:cxnSp>
        <p:nvCxnSpPr>
          <p:cNvPr id="18" name="直接箭头连接符 17"/>
          <p:cNvCxnSpPr/>
          <p:nvPr/>
        </p:nvCxnSpPr>
        <p:spPr>
          <a:xfrm>
            <a:off x="3605947" y="5973879"/>
            <a:ext cx="5762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接箭头连接符 18"/>
          <p:cNvCxnSpPr/>
          <p:nvPr/>
        </p:nvCxnSpPr>
        <p:spPr>
          <a:xfrm>
            <a:off x="5521325" y="5985030"/>
            <a:ext cx="5746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示例：人工智能机器人已经在很多领域开始协助人类工作</a:t>
            </a:r>
            <a:endParaRPr lang="zh-CN" altLang="en-US" dirty="0">
              <a:latin typeface="+mn-lt"/>
              <a:ea typeface="+mn-ea"/>
              <a:cs typeface="+mn-ea"/>
              <a:sym typeface="+mn-lt"/>
            </a:endParaRPr>
          </a:p>
        </p:txBody>
      </p:sp>
      <p:sp>
        <p:nvSpPr>
          <p:cNvPr id="2" name="矩形 1"/>
          <p:cNvSpPr/>
          <p:nvPr/>
        </p:nvSpPr>
        <p:spPr>
          <a:xfrm>
            <a:off x="589660" y="1383862"/>
            <a:ext cx="5353940" cy="1702389"/>
          </a:xfrm>
          <a:prstGeom prst="rect">
            <a:avLst/>
          </a:prstGeom>
        </p:spPr>
        <p:txBody>
          <a:bodyPr wrap="square">
            <a:spAutoFit/>
          </a:bodyPr>
          <a:lstStyle/>
          <a:p>
            <a:pPr>
              <a:lnSpc>
                <a:spcPct val="150000"/>
              </a:lnSpc>
            </a:pPr>
            <a:r>
              <a:rPr lang="zh-CN" altLang="en-US" b="1" dirty="0">
                <a:cs typeface="+mn-ea"/>
                <a:sym typeface="+mn-lt"/>
              </a:rPr>
              <a:t>人机一体化技术导向混合智能</a:t>
            </a:r>
            <a:endParaRPr lang="en-US" altLang="zh-CN" b="1" dirty="0">
              <a:cs typeface="+mn-ea"/>
              <a:sym typeface="+mn-lt"/>
            </a:endParaRPr>
          </a:p>
          <a:p>
            <a:pPr marL="285750" indent="-285750">
              <a:lnSpc>
                <a:spcPct val="150000"/>
              </a:lnSpc>
              <a:buFont typeface="Arial" panose="020B0604020202020204" pitchFamily="34" charset="0"/>
              <a:buChar char="•"/>
            </a:pPr>
            <a:r>
              <a:rPr lang="zh-CN" altLang="en-US" dirty="0">
                <a:cs typeface="+mn-ea"/>
                <a:sym typeface="+mn-lt"/>
              </a:rPr>
              <a:t>各种穿戴设备、人</a:t>
            </a:r>
            <a:r>
              <a:rPr lang="en-US" altLang="zh-CN" dirty="0">
                <a:cs typeface="+mn-ea"/>
                <a:sym typeface="+mn-lt"/>
              </a:rPr>
              <a:t>—</a:t>
            </a:r>
            <a:r>
              <a:rPr lang="zh-CN" altLang="en-US" dirty="0">
                <a:cs typeface="+mn-ea"/>
                <a:sym typeface="+mn-lt"/>
              </a:rPr>
              <a:t>车共驾、脑控或肌控外骨骼机器人、人机协同手术等实现生物智能系统与机器智能系统的紧密耦合。</a:t>
            </a:r>
            <a:endParaRPr lang="zh-CN" altLang="en-US" dirty="0">
              <a:cs typeface="+mn-ea"/>
              <a:sym typeface="+mn-lt"/>
            </a:endParaRPr>
          </a:p>
        </p:txBody>
      </p:sp>
      <p:pic>
        <p:nvPicPr>
          <p:cNvPr id="180" name="Picture 2" descr="C:\Users\Administrator\Desktop\ppt\15cc964e96fd8a.jpg"/>
          <p:cNvPicPr>
            <a:picLocks noChangeAspect="1" noChangeArrowheads="1"/>
          </p:cNvPicPr>
          <p:nvPr/>
        </p:nvPicPr>
        <p:blipFill>
          <a:blip r:embed="rId1">
            <a:extLst>
              <a:ext uri="{28A0092B-C50C-407E-A947-70E740481C1C}">
                <a14:useLocalDpi xmlns:a14="http://schemas.microsoft.com/office/drawing/2010/main" val="0"/>
              </a:ext>
            </a:extLst>
          </a:blip>
          <a:srcRect l="4317" t="45059" r="49576" b="29909"/>
          <a:stretch>
            <a:fillRect/>
          </a:stretch>
        </p:blipFill>
        <p:spPr bwMode="auto">
          <a:xfrm>
            <a:off x="6096000" y="1383862"/>
            <a:ext cx="2887431" cy="18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3" descr="C:\Users\Administrator\Desktop\ppt\15cc964e96fd8a.jpg"/>
          <p:cNvPicPr>
            <a:picLocks noChangeAspect="1" noChangeArrowheads="1"/>
          </p:cNvPicPr>
          <p:nvPr/>
        </p:nvPicPr>
        <p:blipFill>
          <a:blip r:embed="rId1">
            <a:extLst>
              <a:ext uri="{28A0092B-C50C-407E-A947-70E740481C1C}">
                <a14:useLocalDpi xmlns:a14="http://schemas.microsoft.com/office/drawing/2010/main" val="0"/>
              </a:ext>
            </a:extLst>
          </a:blip>
          <a:srcRect l="51385" t="45834" r="3467" b="29132"/>
          <a:stretch>
            <a:fillRect/>
          </a:stretch>
        </p:blipFill>
        <p:spPr bwMode="auto">
          <a:xfrm>
            <a:off x="9135831" y="1383862"/>
            <a:ext cx="2897622" cy="18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568067" y="3993630"/>
            <a:ext cx="5465386" cy="2217851"/>
          </a:xfrm>
          <a:prstGeom prst="rect">
            <a:avLst/>
          </a:prstGeom>
        </p:spPr>
        <p:txBody>
          <a:bodyPr wrap="square">
            <a:spAutoFit/>
          </a:bodyPr>
          <a:lstStyle/>
          <a:p>
            <a:pPr>
              <a:lnSpc>
                <a:spcPct val="130000"/>
              </a:lnSpc>
            </a:pPr>
            <a:r>
              <a:rPr lang="zh-CN" altLang="en-US" b="1" dirty="0">
                <a:cs typeface="+mn-ea"/>
                <a:sym typeface="+mn-lt"/>
              </a:rPr>
              <a:t>无人系统迅速发展</a:t>
            </a:r>
            <a:endParaRPr lang="en-US" altLang="zh-CN" b="1" dirty="0">
              <a:cs typeface="+mn-ea"/>
              <a:sym typeface="+mn-lt"/>
            </a:endParaRPr>
          </a:p>
          <a:p>
            <a:pPr marL="285750" indent="-285750">
              <a:lnSpc>
                <a:spcPct val="130000"/>
              </a:lnSpc>
              <a:buFont typeface="Arial" panose="020B0604020202020204" pitchFamily="34" charset="0"/>
              <a:buChar char="•"/>
            </a:pPr>
            <a:r>
              <a:rPr lang="zh-CN" altLang="en-US" dirty="0">
                <a:cs typeface="+mn-ea"/>
                <a:sym typeface="+mn-lt"/>
              </a:rPr>
              <a:t>机械手在工业装配线上发展迅速</a:t>
            </a:r>
            <a:endParaRPr lang="en-US" altLang="zh-CN" dirty="0">
              <a:cs typeface="+mn-ea"/>
              <a:sym typeface="+mn-lt"/>
            </a:endParaRPr>
          </a:p>
          <a:p>
            <a:pPr marL="285750" indent="-285750">
              <a:lnSpc>
                <a:spcPct val="130000"/>
              </a:lnSpc>
              <a:buFont typeface="Arial" panose="020B0604020202020204" pitchFamily="34" charset="0"/>
              <a:buChar char="•"/>
            </a:pPr>
            <a:r>
              <a:rPr lang="zh-CN" altLang="en-US" dirty="0">
                <a:cs typeface="+mn-ea"/>
                <a:sym typeface="+mn-lt"/>
              </a:rPr>
              <a:t>在灵活运动的领域中，无人系统迅猛发展的速度远快于机器人</a:t>
            </a:r>
            <a:endParaRPr lang="en-US" altLang="zh-CN" dirty="0">
              <a:cs typeface="+mn-ea"/>
              <a:sym typeface="+mn-lt"/>
            </a:endParaRPr>
          </a:p>
          <a:p>
            <a:pPr marL="285750" indent="-285750">
              <a:lnSpc>
                <a:spcPct val="130000"/>
              </a:lnSpc>
              <a:buFont typeface="Arial" panose="020B0604020202020204" pitchFamily="34" charset="0"/>
              <a:buChar char="•"/>
            </a:pPr>
            <a:r>
              <a:rPr lang="zh-CN" altLang="en-US" dirty="0">
                <a:cs typeface="+mn-ea"/>
                <a:sym typeface="+mn-lt"/>
              </a:rPr>
              <a:t>因为人类或类动物的机器人，往往不如对机械进行智能化和自主化升级来得高效</a:t>
            </a:r>
            <a:endParaRPr lang="zh-CN" altLang="en-US" dirty="0">
              <a:cs typeface="+mn-ea"/>
              <a:sym typeface="+mn-lt"/>
            </a:endParaRPr>
          </a:p>
        </p:txBody>
      </p:sp>
      <p:pic>
        <p:nvPicPr>
          <p:cNvPr id="182" name="Picture 2" descr="c:\users\athen\appdata\roaming\360se6\USERDA~1\Temp\8066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3" y="4178848"/>
            <a:ext cx="2961737" cy="1832545"/>
          </a:xfrm>
          <a:prstGeom prst="roundRect">
            <a:avLst>
              <a:gd name="adj" fmla="val 6320"/>
            </a:avLst>
          </a:prstGeom>
          <a:noFill/>
          <a:extLst>
            <a:ext uri="{909E8E84-426E-40DD-AFC4-6F175D3DCCD1}">
              <a14:hiddenFill xmlns:a14="http://schemas.microsoft.com/office/drawing/2010/main">
                <a:solidFill>
                  <a:srgbClr val="FFFFFF"/>
                </a:solidFill>
              </a14:hiddenFill>
            </a:ext>
          </a:extLst>
        </p:spPr>
      </p:pic>
      <p:pic>
        <p:nvPicPr>
          <p:cNvPr id="183" name="Picture 1" descr="DF-2设备布置图"/>
          <p:cNvPicPr>
            <a:picLocks noChangeAspect="1" noChangeArrowheads="1"/>
          </p:cNvPicPr>
          <p:nvPr/>
        </p:nvPicPr>
        <p:blipFill>
          <a:blip r:embed="rId3"/>
          <a:srcRect/>
          <a:stretch>
            <a:fillRect/>
          </a:stretch>
        </p:blipFill>
        <p:spPr bwMode="auto">
          <a:xfrm>
            <a:off x="3387590" y="4193720"/>
            <a:ext cx="2961737" cy="1817673"/>
          </a:xfrm>
          <a:prstGeom prst="rect">
            <a:avLst/>
          </a:prstGeom>
          <a:noFill/>
          <a:ln w="9525">
            <a:noFill/>
            <a:miter lim="800000"/>
            <a:headEnd/>
            <a:tailEnd/>
          </a:ln>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什么领域</a:t>
            </a:r>
            <a:r>
              <a:rPr lang="en-US" altLang="zh-CN" dirty="0">
                <a:latin typeface="+mn-lt"/>
                <a:ea typeface="+mn-ea"/>
                <a:cs typeface="+mn-ea"/>
                <a:sym typeface="+mn-lt"/>
              </a:rPr>
              <a:t>AI</a:t>
            </a:r>
            <a:r>
              <a:rPr lang="zh-CN" altLang="en-US" dirty="0">
                <a:latin typeface="+mn-lt"/>
                <a:ea typeface="+mn-ea"/>
                <a:cs typeface="+mn-ea"/>
                <a:sym typeface="+mn-lt"/>
              </a:rPr>
              <a:t>能够超过人？</a:t>
            </a:r>
            <a:endParaRPr lang="zh-CN" altLang="en-US" dirty="0">
              <a:latin typeface="+mn-lt"/>
              <a:ea typeface="+mn-ea"/>
              <a:cs typeface="+mn-ea"/>
              <a:sym typeface="+mn-lt"/>
            </a:endParaRPr>
          </a:p>
        </p:txBody>
      </p:sp>
      <p:sp>
        <p:nvSpPr>
          <p:cNvPr id="5" name="内容占位符 2"/>
          <p:cNvSpPr txBox="1"/>
          <p:nvPr/>
        </p:nvSpPr>
        <p:spPr>
          <a:xfrm>
            <a:off x="7008035" y="1089386"/>
            <a:ext cx="5064125" cy="55911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eaLnBrk="1" hangingPunct="1">
              <a:lnSpc>
                <a:spcPct val="150000"/>
              </a:lnSpc>
              <a:defRPr/>
            </a:pPr>
            <a:r>
              <a:rPr lang="zh-CN" altLang="en-US" sz="1800" kern="0" dirty="0">
                <a:cs typeface="+mn-ea"/>
                <a:sym typeface="+mn-lt"/>
              </a:rPr>
              <a:t>（完全信息博弈）充分的数据：需要有超级大的数据量，它不能举一反三，它要举多反三</a:t>
            </a:r>
            <a:endParaRPr lang="en-US" altLang="zh-CN" sz="1800" kern="0" dirty="0">
              <a:cs typeface="+mn-ea"/>
              <a:sym typeface="+mn-lt"/>
            </a:endParaRPr>
          </a:p>
          <a:p>
            <a:pPr eaLnBrk="1" hangingPunct="1">
              <a:lnSpc>
                <a:spcPct val="150000"/>
              </a:lnSpc>
              <a:defRPr/>
            </a:pPr>
            <a:r>
              <a:rPr lang="zh-CN" altLang="en-US" sz="1800" kern="0" dirty="0">
                <a:cs typeface="+mn-ea"/>
                <a:sym typeface="+mn-lt"/>
              </a:rPr>
              <a:t>（完全信息博弈）信息具有确定性：数据是要有标注的，不是到网上弄一堆数据</a:t>
            </a:r>
            <a:endParaRPr lang="en-US" altLang="zh-CN" sz="1800" kern="0" dirty="0">
              <a:cs typeface="+mn-ea"/>
              <a:sym typeface="+mn-lt"/>
            </a:endParaRPr>
          </a:p>
          <a:p>
            <a:pPr eaLnBrk="1" hangingPunct="1">
              <a:lnSpc>
                <a:spcPct val="150000"/>
              </a:lnSpc>
              <a:defRPr/>
            </a:pPr>
            <a:r>
              <a:rPr lang="zh-CN" altLang="en-US" sz="1800" kern="0" dirty="0">
                <a:cs typeface="+mn-ea"/>
                <a:sym typeface="+mn-lt"/>
              </a:rPr>
              <a:t>（完全信息博弈）完全信息：应用一定是单一领域，这个领域越垂直、越细越好。一个人工智能客服的应用不可以用来做导游，应用单一、一定要非常清晰不跨领域</a:t>
            </a:r>
            <a:endParaRPr lang="en-US" altLang="zh-CN" sz="1800" kern="0" dirty="0">
              <a:cs typeface="+mn-ea"/>
              <a:sym typeface="+mn-lt"/>
            </a:endParaRPr>
          </a:p>
          <a:p>
            <a:pPr eaLnBrk="1" hangingPunct="1">
              <a:lnSpc>
                <a:spcPct val="150000"/>
              </a:lnSpc>
              <a:defRPr/>
            </a:pPr>
            <a:r>
              <a:rPr lang="zh-CN" altLang="en-US" sz="1800" kern="0" dirty="0">
                <a:cs typeface="+mn-ea"/>
                <a:sym typeface="+mn-lt"/>
              </a:rPr>
              <a:t>有了解行业业务的专家去选择有效的神经网络模型，调整各种网络参数</a:t>
            </a:r>
            <a:endParaRPr lang="en-US" altLang="zh-CN" sz="1800" kern="0" dirty="0">
              <a:cs typeface="+mn-ea"/>
              <a:sym typeface="+mn-lt"/>
            </a:endParaRPr>
          </a:p>
          <a:p>
            <a:pPr eaLnBrk="1" hangingPunct="1">
              <a:lnSpc>
                <a:spcPct val="150000"/>
              </a:lnSpc>
              <a:defRPr/>
            </a:pPr>
            <a:r>
              <a:rPr lang="zh-CN" altLang="en-US" sz="1800" kern="0" dirty="0">
                <a:cs typeface="+mn-ea"/>
                <a:sym typeface="+mn-lt"/>
              </a:rPr>
              <a:t>需要超大计算量，机器容易甩开人类</a:t>
            </a:r>
            <a:endParaRPr lang="zh-CN" altLang="en-US" sz="1800" kern="0" dirty="0">
              <a:cs typeface="+mn-ea"/>
              <a:sym typeface="+mn-lt"/>
            </a:endParaRPr>
          </a:p>
        </p:txBody>
      </p:sp>
      <p:graphicFrame>
        <p:nvGraphicFramePr>
          <p:cNvPr id="2" name="图示 1"/>
          <p:cNvGraphicFramePr/>
          <p:nvPr/>
        </p:nvGraphicFramePr>
        <p:xfrm>
          <a:off x="0" y="1261894"/>
          <a:ext cx="6699405"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a:t>
            </a:r>
            <a:r>
              <a:rPr lang="en-US" altLang="zh-CN" dirty="0">
                <a:latin typeface="+mn-lt"/>
                <a:ea typeface="+mn-ea"/>
                <a:cs typeface="+mn-ea"/>
                <a:sym typeface="+mn-lt"/>
              </a:rPr>
              <a:t>AI+</a:t>
            </a:r>
            <a:r>
              <a:rPr lang="zh-CN" altLang="en-US" dirty="0">
                <a:latin typeface="+mn-lt"/>
                <a:ea typeface="+mn-ea"/>
                <a:cs typeface="+mn-ea"/>
                <a:sym typeface="+mn-lt"/>
              </a:rPr>
              <a:t>行业“还是”行业</a:t>
            </a:r>
            <a:r>
              <a:rPr lang="en-US" altLang="zh-CN" dirty="0">
                <a:latin typeface="+mn-lt"/>
                <a:ea typeface="+mn-ea"/>
                <a:cs typeface="+mn-ea"/>
                <a:sym typeface="+mn-lt"/>
              </a:rPr>
              <a:t>+AI</a:t>
            </a:r>
            <a:r>
              <a:rPr lang="zh-CN" altLang="en-US" dirty="0">
                <a:latin typeface="+mn-lt"/>
                <a:ea typeface="+mn-ea"/>
                <a:cs typeface="+mn-ea"/>
                <a:sym typeface="+mn-lt"/>
              </a:rPr>
              <a:t>“？</a:t>
            </a:r>
            <a:endParaRPr lang="zh-CN" altLang="en-US" dirty="0">
              <a:latin typeface="+mn-lt"/>
              <a:ea typeface="+mn-ea"/>
              <a:cs typeface="+mn-ea"/>
              <a:sym typeface="+mn-lt"/>
            </a:endParaRPr>
          </a:p>
        </p:txBody>
      </p:sp>
      <p:sp>
        <p:nvSpPr>
          <p:cNvPr id="8" name="文本占位符 7"/>
          <p:cNvSpPr>
            <a:spLocks noGrp="1"/>
          </p:cNvSpPr>
          <p:nvPr>
            <p:ph type="body" sz="quarter" idx="16"/>
          </p:nvPr>
        </p:nvSpPr>
        <p:spPr>
          <a:xfrm>
            <a:off x="584994" y="1089385"/>
            <a:ext cx="11022012" cy="5411775"/>
          </a:xfrm>
        </p:spPr>
        <p:txBody>
          <a:bodyPr/>
          <a:lstStyle/>
          <a:p>
            <a:pPr>
              <a:lnSpc>
                <a:spcPct val="100000"/>
              </a:lnSpc>
            </a:pPr>
            <a:r>
              <a:rPr lang="en-US" altLang="zh-CN" b="1" dirty="0">
                <a:solidFill>
                  <a:srgbClr val="262626"/>
                </a:solidFill>
                <a:latin typeface="+mn-lt"/>
                <a:ea typeface="+mn-ea"/>
                <a:cs typeface="+mn-ea"/>
                <a:sym typeface="+mn-lt"/>
              </a:rPr>
              <a:t>AI+</a:t>
            </a:r>
            <a:r>
              <a:rPr lang="zh-CN" altLang="en-US" b="1" dirty="0">
                <a:solidFill>
                  <a:srgbClr val="262626"/>
                </a:solidFill>
                <a:latin typeface="+mn-lt"/>
                <a:ea typeface="+mn-ea"/>
                <a:cs typeface="+mn-ea"/>
                <a:sym typeface="+mn-lt"/>
              </a:rPr>
              <a:t>行业：从</a:t>
            </a:r>
            <a:r>
              <a:rPr lang="en-US" altLang="zh-CN" b="1" dirty="0">
                <a:solidFill>
                  <a:srgbClr val="262626"/>
                </a:solidFill>
                <a:latin typeface="+mn-lt"/>
                <a:ea typeface="+mn-ea"/>
                <a:cs typeface="+mn-ea"/>
                <a:sym typeface="+mn-lt"/>
              </a:rPr>
              <a:t>0</a:t>
            </a:r>
            <a:r>
              <a:rPr lang="zh-CN" altLang="en-US" b="1" dirty="0">
                <a:solidFill>
                  <a:srgbClr val="262626"/>
                </a:solidFill>
                <a:latin typeface="+mn-lt"/>
                <a:ea typeface="+mn-ea"/>
                <a:cs typeface="+mn-ea"/>
                <a:sym typeface="+mn-lt"/>
              </a:rPr>
              <a:t>到</a:t>
            </a:r>
            <a:r>
              <a:rPr lang="en-US" altLang="zh-CN" b="1" dirty="0">
                <a:solidFill>
                  <a:srgbClr val="262626"/>
                </a:solidFill>
                <a:latin typeface="+mn-lt"/>
                <a:ea typeface="+mn-ea"/>
                <a:cs typeface="+mn-ea"/>
                <a:sym typeface="+mn-lt"/>
              </a:rPr>
              <a:t>1</a:t>
            </a:r>
            <a:endParaRPr lang="zh-CN" altLang="en-US" b="1" dirty="0">
              <a:solidFill>
                <a:srgbClr val="262626"/>
              </a:solidFill>
              <a:latin typeface="+mn-lt"/>
              <a:ea typeface="+mn-ea"/>
              <a:cs typeface="+mn-ea"/>
              <a:sym typeface="+mn-lt"/>
            </a:endParaRPr>
          </a:p>
          <a:p>
            <a:pPr marL="285750" indent="-285750">
              <a:lnSpc>
                <a:spcPct val="100000"/>
              </a:lnSpc>
              <a:spcAft>
                <a:spcPts val="600"/>
              </a:spcAft>
              <a:buFont typeface="Arial" panose="020B0604020202020204" pitchFamily="34" charset="0"/>
              <a:buChar char="•"/>
            </a:pPr>
            <a:r>
              <a:rPr lang="zh-CN" altLang="en-US" kern="0" dirty="0">
                <a:latin typeface="+mn-lt"/>
                <a:ea typeface="+mn-ea"/>
                <a:cs typeface="+mn-ea"/>
                <a:sym typeface="+mn-lt"/>
              </a:rPr>
              <a:t>在</a:t>
            </a:r>
            <a:r>
              <a:rPr lang="en-US" altLang="zh-CN" kern="0" dirty="0">
                <a:latin typeface="+mn-lt"/>
                <a:ea typeface="+mn-ea"/>
                <a:cs typeface="+mn-ea"/>
                <a:sym typeface="+mn-lt"/>
              </a:rPr>
              <a:t>AI</a:t>
            </a:r>
            <a:r>
              <a:rPr lang="zh-CN" altLang="en-US" kern="0" dirty="0">
                <a:latin typeface="+mn-lt"/>
                <a:ea typeface="+mn-ea"/>
                <a:cs typeface="+mn-ea"/>
                <a:sym typeface="+mn-lt"/>
              </a:rPr>
              <a:t>技术成熟之前，这个行业、产品从未存在过。比如自动驾驶，亚马逊的</a:t>
            </a:r>
            <a:r>
              <a:rPr lang="en-US" altLang="zh-CN" kern="0" dirty="0">
                <a:latin typeface="+mn-lt"/>
                <a:ea typeface="+mn-ea"/>
                <a:cs typeface="+mn-ea"/>
                <a:sym typeface="+mn-lt"/>
              </a:rPr>
              <a:t>Echo</a:t>
            </a:r>
            <a:r>
              <a:rPr lang="zh-CN" altLang="en-US" kern="0" dirty="0">
                <a:latin typeface="+mn-lt"/>
                <a:ea typeface="+mn-ea"/>
                <a:cs typeface="+mn-ea"/>
                <a:sym typeface="+mn-lt"/>
              </a:rPr>
              <a:t>智能音箱、苹果的</a:t>
            </a:r>
            <a:r>
              <a:rPr lang="en-US" altLang="zh-CN" kern="0" dirty="0">
                <a:latin typeface="+mn-lt"/>
                <a:ea typeface="+mn-ea"/>
                <a:cs typeface="+mn-ea"/>
                <a:sym typeface="+mn-lt"/>
              </a:rPr>
              <a:t>Siri</a:t>
            </a:r>
            <a:r>
              <a:rPr lang="zh-CN" altLang="en-US" kern="0" dirty="0">
                <a:latin typeface="+mn-lt"/>
                <a:ea typeface="+mn-ea"/>
                <a:cs typeface="+mn-ea"/>
                <a:sym typeface="+mn-lt"/>
              </a:rPr>
              <a:t>语音助手。在人工智能技术未突破前，不存在这样的产品。因为</a:t>
            </a:r>
            <a:r>
              <a:rPr lang="en-US" altLang="zh-CN" kern="0" dirty="0">
                <a:latin typeface="+mn-lt"/>
                <a:ea typeface="+mn-ea"/>
                <a:cs typeface="+mn-ea"/>
                <a:sym typeface="+mn-lt"/>
              </a:rPr>
              <a:t>AI</a:t>
            </a:r>
            <a:r>
              <a:rPr lang="zh-CN" altLang="en-US" kern="0" dirty="0">
                <a:latin typeface="+mn-lt"/>
                <a:ea typeface="+mn-ea"/>
                <a:cs typeface="+mn-ea"/>
                <a:sym typeface="+mn-lt"/>
              </a:rPr>
              <a:t>，创造出了一条全新的产业链。</a:t>
            </a:r>
            <a:endParaRPr lang="en-US" altLang="zh-CN" kern="0" dirty="0">
              <a:latin typeface="+mn-lt"/>
              <a:ea typeface="+mn-ea"/>
              <a:cs typeface="+mn-ea"/>
              <a:sym typeface="+mn-lt"/>
            </a:endParaRPr>
          </a:p>
          <a:p>
            <a:pPr>
              <a:lnSpc>
                <a:spcPct val="100000"/>
              </a:lnSpc>
            </a:pPr>
            <a:r>
              <a:rPr lang="zh-CN" altLang="en-US" b="1" dirty="0">
                <a:solidFill>
                  <a:srgbClr val="262626"/>
                </a:solidFill>
                <a:latin typeface="+mn-lt"/>
                <a:ea typeface="+mn-ea"/>
                <a:cs typeface="+mn-ea"/>
                <a:sym typeface="+mn-lt"/>
              </a:rPr>
              <a:t>行业</a:t>
            </a:r>
            <a:r>
              <a:rPr lang="en-US" altLang="zh-CN" b="1" dirty="0">
                <a:solidFill>
                  <a:srgbClr val="262626"/>
                </a:solidFill>
                <a:latin typeface="+mn-lt"/>
                <a:ea typeface="+mn-ea"/>
                <a:cs typeface="+mn-ea"/>
                <a:sym typeface="+mn-lt"/>
              </a:rPr>
              <a:t>+AI</a:t>
            </a:r>
            <a:r>
              <a:rPr lang="zh-CN" altLang="en-US" b="1" dirty="0">
                <a:solidFill>
                  <a:srgbClr val="262626"/>
                </a:solidFill>
                <a:latin typeface="+mn-lt"/>
                <a:ea typeface="+mn-ea"/>
                <a:cs typeface="+mn-ea"/>
                <a:sym typeface="+mn-lt"/>
              </a:rPr>
              <a:t>：从</a:t>
            </a:r>
            <a:r>
              <a:rPr lang="en-US" altLang="zh-CN" b="1" dirty="0">
                <a:solidFill>
                  <a:srgbClr val="262626"/>
                </a:solidFill>
                <a:latin typeface="+mn-lt"/>
                <a:ea typeface="+mn-ea"/>
                <a:cs typeface="+mn-ea"/>
                <a:sym typeface="+mn-lt"/>
              </a:rPr>
              <a:t>1</a:t>
            </a:r>
            <a:r>
              <a:rPr lang="zh-CN" altLang="en-US" b="1" dirty="0">
                <a:solidFill>
                  <a:srgbClr val="262626"/>
                </a:solidFill>
                <a:latin typeface="+mn-lt"/>
                <a:ea typeface="+mn-ea"/>
                <a:cs typeface="+mn-ea"/>
                <a:sym typeface="+mn-lt"/>
              </a:rPr>
              <a:t>到</a:t>
            </a:r>
            <a:r>
              <a:rPr lang="en-US" altLang="zh-CN" b="1" dirty="0">
                <a:solidFill>
                  <a:srgbClr val="262626"/>
                </a:solidFill>
                <a:latin typeface="+mn-lt"/>
                <a:ea typeface="+mn-ea"/>
                <a:cs typeface="+mn-ea"/>
                <a:sym typeface="+mn-lt"/>
              </a:rPr>
              <a:t>n</a:t>
            </a:r>
            <a:endParaRPr lang="zh-CN" altLang="en-US" b="1" dirty="0">
              <a:solidFill>
                <a:srgbClr val="262626"/>
              </a:solidFill>
              <a:latin typeface="+mn-lt"/>
              <a:ea typeface="+mn-ea"/>
              <a:cs typeface="+mn-ea"/>
              <a:sym typeface="+mn-lt"/>
            </a:endParaRPr>
          </a:p>
          <a:p>
            <a:pPr marL="285750" indent="-285750">
              <a:lnSpc>
                <a:spcPct val="100000"/>
              </a:lnSpc>
              <a:spcAft>
                <a:spcPts val="600"/>
              </a:spcAft>
              <a:buFont typeface="Arial" panose="020B0604020202020204" pitchFamily="34" charset="0"/>
              <a:buChar char="•"/>
              <a:defRPr/>
            </a:pPr>
            <a:r>
              <a:rPr lang="zh-CN" altLang="en-US" kern="0" dirty="0">
                <a:latin typeface="+mn-lt"/>
                <a:ea typeface="+mn-ea"/>
                <a:cs typeface="+mn-ea"/>
                <a:sym typeface="+mn-lt"/>
              </a:rPr>
              <a:t>行业本身一直存在，产业链条成熟；以前完全靠人工，效率比较低，现在加入</a:t>
            </a:r>
            <a:r>
              <a:rPr lang="en-US" altLang="zh-CN" kern="0" dirty="0">
                <a:latin typeface="+mn-lt"/>
                <a:ea typeface="+mn-ea"/>
                <a:cs typeface="+mn-ea"/>
                <a:sym typeface="+mn-lt"/>
              </a:rPr>
              <a:t>AI</a:t>
            </a:r>
            <a:r>
              <a:rPr lang="zh-CN" altLang="en-US" kern="0" dirty="0">
                <a:latin typeface="+mn-lt"/>
                <a:ea typeface="+mn-ea"/>
                <a:cs typeface="+mn-ea"/>
                <a:sym typeface="+mn-lt"/>
              </a:rPr>
              <a:t>元素后，使得行业效率有了明显提高。比如安防、医疗等领域。</a:t>
            </a:r>
            <a:endParaRPr lang="en-US" altLang="zh-CN" kern="0" dirty="0">
              <a:latin typeface="+mn-lt"/>
              <a:ea typeface="+mn-ea"/>
              <a:cs typeface="+mn-ea"/>
              <a:sym typeface="+mn-lt"/>
            </a:endParaRPr>
          </a:p>
          <a:p>
            <a:pPr marL="285750" indent="-285750">
              <a:lnSpc>
                <a:spcPct val="100000"/>
              </a:lnSpc>
              <a:spcAft>
                <a:spcPts val="600"/>
              </a:spcAft>
              <a:buFont typeface="Arial" panose="020B0604020202020204" pitchFamily="34" charset="0"/>
              <a:buChar char="•"/>
              <a:defRPr/>
            </a:pPr>
            <a:r>
              <a:rPr lang="zh-CN" altLang="en-US" kern="0" dirty="0">
                <a:latin typeface="+mn-lt"/>
                <a:ea typeface="+mn-ea"/>
                <a:cs typeface="+mn-ea"/>
                <a:sym typeface="+mn-lt"/>
              </a:rPr>
              <a:t>行业数据控制比</a:t>
            </a:r>
            <a:r>
              <a:rPr lang="en-US" altLang="zh-CN" kern="0" dirty="0">
                <a:latin typeface="+mn-lt"/>
                <a:ea typeface="+mn-ea"/>
                <a:cs typeface="+mn-ea"/>
                <a:sym typeface="+mn-lt"/>
              </a:rPr>
              <a:t>AI</a:t>
            </a:r>
            <a:r>
              <a:rPr lang="zh-CN" altLang="en-US" kern="0" dirty="0">
                <a:latin typeface="+mn-lt"/>
                <a:ea typeface="+mn-ea"/>
                <a:cs typeface="+mn-ea"/>
                <a:sym typeface="+mn-lt"/>
              </a:rPr>
              <a:t>技术更重要，例如医疗</a:t>
            </a:r>
            <a:r>
              <a:rPr lang="en-US" altLang="zh-CN" kern="0" dirty="0">
                <a:latin typeface="+mn-lt"/>
                <a:ea typeface="+mn-ea"/>
                <a:cs typeface="+mn-ea"/>
                <a:sym typeface="+mn-lt"/>
              </a:rPr>
              <a:t>+AI</a:t>
            </a:r>
            <a:r>
              <a:rPr lang="zh-CN" altLang="en-US" kern="0" dirty="0">
                <a:latin typeface="+mn-lt"/>
                <a:ea typeface="+mn-ea"/>
                <a:cs typeface="+mn-ea"/>
                <a:sym typeface="+mn-lt"/>
              </a:rPr>
              <a:t>，最重要的是大量准确的被医生标注过的数据。在国内，医疗数据拿出来非常困难。</a:t>
            </a:r>
            <a:endParaRPr lang="zh-CN" altLang="en-US" kern="0" dirty="0">
              <a:latin typeface="+mn-lt"/>
              <a:ea typeface="+mn-ea"/>
              <a:cs typeface="+mn-ea"/>
              <a:sym typeface="+mn-lt"/>
            </a:endParaRPr>
          </a:p>
          <a:p>
            <a:pPr>
              <a:lnSpc>
                <a:spcPct val="150000"/>
              </a:lnSpc>
            </a:pPr>
            <a:r>
              <a:rPr lang="zh-CN" altLang="en-US" b="1" dirty="0">
                <a:solidFill>
                  <a:srgbClr val="262626"/>
                </a:solidFill>
                <a:latin typeface="+mn-lt"/>
                <a:ea typeface="+mn-ea"/>
                <a:cs typeface="+mn-ea"/>
                <a:sym typeface="+mn-lt"/>
              </a:rPr>
              <a:t>涟漪效应</a:t>
            </a:r>
            <a:endParaRPr lang="zh-CN" altLang="en-US" b="1" dirty="0">
              <a:solidFill>
                <a:srgbClr val="262626"/>
              </a:solidFill>
              <a:latin typeface="+mn-lt"/>
              <a:ea typeface="+mn-ea"/>
              <a:cs typeface="+mn-ea"/>
              <a:sym typeface="+mn-lt"/>
            </a:endParaRPr>
          </a:p>
          <a:p>
            <a:pPr marL="285750" indent="-285750">
              <a:spcAft>
                <a:spcPts val="600"/>
              </a:spcAft>
              <a:buFont typeface="Arial" panose="020B0604020202020204" pitchFamily="34" charset="0"/>
              <a:buChar char="•"/>
              <a:defRPr/>
            </a:pPr>
            <a:r>
              <a:rPr lang="en-US" altLang="zh-CN" kern="0" dirty="0">
                <a:latin typeface="+mn-lt"/>
                <a:ea typeface="+mn-ea"/>
                <a:cs typeface="+mn-ea"/>
                <a:sym typeface="+mn-lt"/>
              </a:rPr>
              <a:t>AI</a:t>
            </a:r>
            <a:r>
              <a:rPr lang="zh-CN" altLang="en-US" kern="0" dirty="0">
                <a:latin typeface="+mn-lt"/>
                <a:ea typeface="+mn-ea"/>
                <a:cs typeface="+mn-ea"/>
                <a:sym typeface="+mn-lt"/>
              </a:rPr>
              <a:t>应用需要积累足够的数据和经过充分的学习两个要素才起作用</a:t>
            </a:r>
            <a:endParaRPr lang="zh-CN" altLang="en-US" kern="0" dirty="0">
              <a:latin typeface="+mn-lt"/>
              <a:ea typeface="+mn-ea"/>
              <a:cs typeface="+mn-ea"/>
              <a:sym typeface="+mn-lt"/>
            </a:endParaRPr>
          </a:p>
          <a:p>
            <a:pPr marL="285750" indent="-285750">
              <a:spcAft>
                <a:spcPts val="600"/>
              </a:spcAft>
              <a:buFont typeface="Arial" panose="020B0604020202020204" pitchFamily="34" charset="0"/>
              <a:buChar char="•"/>
              <a:defRPr/>
            </a:pPr>
            <a:r>
              <a:rPr lang="zh-CN" altLang="en-US" kern="0" dirty="0">
                <a:latin typeface="+mn-lt"/>
                <a:ea typeface="+mn-ea"/>
                <a:cs typeface="+mn-ea"/>
                <a:sym typeface="+mn-lt"/>
              </a:rPr>
              <a:t>当一个</a:t>
            </a:r>
            <a:r>
              <a:rPr lang="en-US" altLang="zh-CN" kern="0" dirty="0">
                <a:latin typeface="+mn-lt"/>
                <a:ea typeface="+mn-ea"/>
                <a:cs typeface="+mn-ea"/>
                <a:sym typeface="+mn-lt"/>
              </a:rPr>
              <a:t>AI</a:t>
            </a:r>
            <a:r>
              <a:rPr lang="zh-CN" altLang="en-US" kern="0" dirty="0">
                <a:latin typeface="+mn-lt"/>
                <a:ea typeface="+mn-ea"/>
                <a:cs typeface="+mn-ea"/>
                <a:sym typeface="+mn-lt"/>
              </a:rPr>
              <a:t>应用找到第一批用户时，他们使用的行为和记录被后台记录下来；开发者再对这种行为和记录进行迭代的改进，当再把该应用投向第二批用户的时候，其行为已经比第一代提升了</a:t>
            </a:r>
            <a:endParaRPr lang="en-US" altLang="zh-CN" kern="0" dirty="0">
              <a:latin typeface="+mn-lt"/>
              <a:ea typeface="+mn-ea"/>
              <a:cs typeface="+mn-ea"/>
              <a:sym typeface="+mn-lt"/>
            </a:endParaRPr>
          </a:p>
          <a:p>
            <a:pPr>
              <a:defRPr/>
            </a:pPr>
            <a:r>
              <a:rPr lang="zh-CN" altLang="en-US" b="1" kern="0" dirty="0">
                <a:latin typeface="+mn-lt"/>
                <a:ea typeface="+mn-ea"/>
                <a:cs typeface="+mn-ea"/>
                <a:sym typeface="+mn-lt"/>
              </a:rPr>
              <a:t>结论</a:t>
            </a:r>
            <a:endParaRPr lang="en-US" altLang="zh-CN" b="1" kern="0" dirty="0">
              <a:latin typeface="+mn-lt"/>
              <a:ea typeface="+mn-ea"/>
              <a:cs typeface="+mn-ea"/>
              <a:sym typeface="+mn-lt"/>
            </a:endParaRPr>
          </a:p>
          <a:p>
            <a:pPr marL="285750" indent="-285750">
              <a:buFont typeface="Arial" panose="020B0604020202020204" pitchFamily="34" charset="0"/>
              <a:buChar char="•"/>
              <a:defRPr/>
            </a:pPr>
            <a:r>
              <a:rPr lang="en-US" altLang="zh-CN" b="1" kern="0" dirty="0">
                <a:solidFill>
                  <a:srgbClr val="FF0000"/>
                </a:solidFill>
                <a:latin typeface="+mn-lt"/>
                <a:ea typeface="+mn-ea"/>
                <a:cs typeface="+mn-ea"/>
                <a:sym typeface="+mn-lt"/>
              </a:rPr>
              <a:t>AI</a:t>
            </a:r>
            <a:r>
              <a:rPr lang="zh-CN" altLang="en-US" b="1" kern="0" dirty="0">
                <a:solidFill>
                  <a:srgbClr val="FF0000"/>
                </a:solidFill>
                <a:latin typeface="+mn-lt"/>
                <a:ea typeface="+mn-ea"/>
                <a:cs typeface="+mn-ea"/>
                <a:sym typeface="+mn-lt"/>
              </a:rPr>
              <a:t>发展的特性决定了企业一定要尽早的启动符合自身特点的</a:t>
            </a:r>
            <a:r>
              <a:rPr lang="en-US" altLang="zh-CN" b="1" kern="0" dirty="0">
                <a:solidFill>
                  <a:srgbClr val="FF0000"/>
                </a:solidFill>
                <a:latin typeface="+mn-lt"/>
                <a:ea typeface="+mn-ea"/>
                <a:cs typeface="+mn-ea"/>
                <a:sym typeface="+mn-lt"/>
              </a:rPr>
              <a:t>AI</a:t>
            </a:r>
            <a:r>
              <a:rPr lang="zh-CN" altLang="en-US" b="1" kern="0" dirty="0">
                <a:solidFill>
                  <a:srgbClr val="FF0000"/>
                </a:solidFill>
                <a:latin typeface="+mn-lt"/>
                <a:ea typeface="+mn-ea"/>
                <a:cs typeface="+mn-ea"/>
                <a:sym typeface="+mn-lt"/>
              </a:rPr>
              <a:t>平台建设，并迅速的建立自身的</a:t>
            </a:r>
            <a:r>
              <a:rPr lang="en-US" altLang="zh-CN" b="1" kern="0" dirty="0">
                <a:solidFill>
                  <a:srgbClr val="FF0000"/>
                </a:solidFill>
                <a:latin typeface="+mn-lt"/>
                <a:ea typeface="+mn-ea"/>
                <a:cs typeface="+mn-ea"/>
                <a:sym typeface="+mn-lt"/>
              </a:rPr>
              <a:t>AI</a:t>
            </a:r>
            <a:r>
              <a:rPr lang="zh-CN" altLang="en-US" b="1" kern="0" dirty="0">
                <a:solidFill>
                  <a:srgbClr val="FF0000"/>
                </a:solidFill>
                <a:latin typeface="+mn-lt"/>
                <a:ea typeface="+mn-ea"/>
                <a:cs typeface="+mn-ea"/>
                <a:sym typeface="+mn-lt"/>
              </a:rPr>
              <a:t>能力，否则与竞争对手的差距将是极难追赶上的。</a:t>
            </a:r>
            <a:endParaRPr lang="en-US" altLang="zh-CN" b="1" kern="0" dirty="0">
              <a:solidFill>
                <a:srgbClr val="FF0000"/>
              </a:solidFill>
              <a:latin typeface="+mn-lt"/>
              <a:ea typeface="+mn-ea"/>
              <a:cs typeface="+mn-ea"/>
              <a:sym typeface="+mn-lt"/>
            </a:endParaRPr>
          </a:p>
          <a:p>
            <a:pPr marL="285750" indent="-285750">
              <a:buFont typeface="Arial" panose="020B0604020202020204" pitchFamily="34" charset="0"/>
              <a:buChar char="•"/>
              <a:defRPr/>
            </a:pPr>
            <a:r>
              <a:rPr lang="en-US" altLang="zh-CN" b="1" kern="0" dirty="0">
                <a:solidFill>
                  <a:srgbClr val="FF0000"/>
                </a:solidFill>
                <a:latin typeface="+mn-lt"/>
                <a:ea typeface="+mn-ea"/>
                <a:cs typeface="+mn-ea"/>
                <a:sym typeface="+mn-lt"/>
              </a:rPr>
              <a:t>AI</a:t>
            </a:r>
            <a:r>
              <a:rPr lang="zh-CN" altLang="en-US" b="1" kern="0" dirty="0">
                <a:solidFill>
                  <a:srgbClr val="FF0000"/>
                </a:solidFill>
                <a:latin typeface="+mn-lt"/>
                <a:ea typeface="+mn-ea"/>
                <a:cs typeface="+mn-ea"/>
                <a:sym typeface="+mn-lt"/>
              </a:rPr>
              <a:t>平台无法像信息化时代一样，可以通过部署若干信息系统快速拉近与其他企业的竞争差距。</a:t>
            </a:r>
            <a:endParaRPr lang="zh-CN" altLang="en-US" b="1" kern="0" dirty="0">
              <a:solidFill>
                <a:srgbClr val="FF0000"/>
              </a:solidFill>
              <a:latin typeface="+mn-lt"/>
              <a:ea typeface="+mn-ea"/>
              <a:cs typeface="+mn-ea"/>
              <a:sym typeface="+mn-lt"/>
            </a:endParaRPr>
          </a:p>
          <a:p>
            <a:pPr>
              <a:lnSpc>
                <a:spcPct val="150000"/>
              </a:lnSpc>
            </a:pPr>
            <a:endParaRPr lang="zh-CN" altLang="en-US" kern="0" dirty="0">
              <a:latin typeface="+mn-lt"/>
              <a:ea typeface="+mn-ea"/>
              <a:cs typeface="+mn-ea"/>
              <a:sym typeface="+mn-lt"/>
            </a:endParaRPr>
          </a:p>
          <a:p>
            <a:pPr>
              <a:lnSpc>
                <a:spcPct val="150000"/>
              </a:lnSpc>
            </a:pPr>
            <a:endParaRPr lang="zh-CN" altLang="en-US"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“速赢”的</a:t>
            </a:r>
            <a:r>
              <a:rPr lang="en-US" altLang="zh-CN" dirty="0">
                <a:latin typeface="+mn-lt"/>
                <a:ea typeface="+mn-ea"/>
                <a:cs typeface="+mn-ea"/>
                <a:sym typeface="+mn-lt"/>
              </a:rPr>
              <a:t>AI</a:t>
            </a:r>
            <a:r>
              <a:rPr lang="zh-CN" altLang="en-US" dirty="0">
                <a:latin typeface="+mn-lt"/>
                <a:ea typeface="+mn-ea"/>
                <a:cs typeface="+mn-ea"/>
                <a:sym typeface="+mn-lt"/>
              </a:rPr>
              <a:t>方案</a:t>
            </a:r>
            <a:endParaRPr lang="zh-CN" altLang="en-US" dirty="0">
              <a:latin typeface="+mn-lt"/>
              <a:ea typeface="+mn-ea"/>
              <a:cs typeface="+mn-ea"/>
              <a:sym typeface="+mn-lt"/>
            </a:endParaRPr>
          </a:p>
        </p:txBody>
      </p:sp>
      <p:grpSp>
        <p:nvGrpSpPr>
          <p:cNvPr id="180" name="2583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30998" y="1785202"/>
            <a:ext cx="10130004" cy="4594225"/>
            <a:chOff x="1024648" y="1539875"/>
            <a:chExt cx="10130004" cy="4594225"/>
          </a:xfrm>
        </p:grpSpPr>
        <p:cxnSp>
          <p:nvCxnSpPr>
            <p:cNvPr id="181" name="直接连接符 180"/>
            <p:cNvCxnSpPr>
              <a:stCxn id="219" idx="2"/>
              <a:endCxn id="193" idx="6"/>
            </p:cNvCxnSpPr>
            <p:nvPr/>
          </p:nvCxnSpPr>
          <p:spPr>
            <a:xfrm>
              <a:off x="1903137" y="2974509"/>
              <a:ext cx="8373026"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82" name="iṣḻïḋe"/>
            <p:cNvGrpSpPr/>
            <p:nvPr/>
          </p:nvGrpSpPr>
          <p:grpSpPr>
            <a:xfrm>
              <a:off x="1024648" y="1539875"/>
              <a:ext cx="1828978" cy="3487445"/>
              <a:chOff x="1024648" y="1539875"/>
              <a:chExt cx="1828978" cy="3487445"/>
            </a:xfrm>
          </p:grpSpPr>
          <p:sp>
            <p:nvSpPr>
              <p:cNvPr id="215" name="iṧḷide"/>
              <p:cNvSpPr/>
              <p:nvPr/>
            </p:nvSpPr>
            <p:spPr bwMode="auto">
              <a:xfrm>
                <a:off x="1514216" y="1539875"/>
                <a:ext cx="849842" cy="942956"/>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AE0B2A"/>
              </a:solidFill>
              <a:ln w="3175">
                <a:noFill/>
                <a:prstDash val="solid"/>
                <a:round/>
              </a:ln>
            </p:spPr>
            <p:txBody>
              <a:bodyPr vert="horz" wrap="square" lIns="91440" tIns="45720" rIns="91440" bIns="45720" numCol="1" anchor="ctr" anchorCtr="0" compatLnSpc="1">
                <a:normAutofit/>
              </a:bodyPr>
              <a:lstStyle/>
              <a:p>
                <a:pPr algn="ctr"/>
                <a:endParaRPr lang="ru-RU" sz="1600" i="1" u="sng" dirty="0">
                  <a:solidFill>
                    <a:schemeClr val="accent1"/>
                  </a:solidFill>
                  <a:cs typeface="+mn-ea"/>
                  <a:sym typeface="+mn-lt"/>
                </a:endParaRPr>
              </a:p>
            </p:txBody>
          </p:sp>
          <p:grpSp>
            <p:nvGrpSpPr>
              <p:cNvPr id="216" name="íSḻïḑé"/>
              <p:cNvGrpSpPr/>
              <p:nvPr/>
            </p:nvGrpSpPr>
            <p:grpSpPr>
              <a:xfrm>
                <a:off x="1024648" y="3179497"/>
                <a:ext cx="1828978" cy="1847823"/>
                <a:chOff x="913897" y="4286277"/>
                <a:chExt cx="1828978" cy="1847823"/>
              </a:xfrm>
            </p:grpSpPr>
            <p:sp>
              <p:nvSpPr>
                <p:cNvPr id="220" name="iŝḻíḓè"/>
                <p:cNvSpPr txBox="1"/>
                <p:nvPr/>
              </p:nvSpPr>
              <p:spPr>
                <a:xfrm>
                  <a:off x="913897" y="4733039"/>
                  <a:ext cx="1828978" cy="14010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zh-CN" altLang="en-US" sz="1600" b="1" dirty="0">
                      <a:solidFill>
                        <a:srgbClr val="AE0B2A"/>
                      </a:solidFill>
                      <a:cs typeface="+mn-ea"/>
                      <a:sym typeface="+mn-lt"/>
                    </a:rPr>
                    <a:t>数据比较便宜</a:t>
                  </a:r>
                  <a:endParaRPr lang="en-US" altLang="zh-CN" sz="1600" b="1" dirty="0">
                    <a:solidFill>
                      <a:srgbClr val="AE0B2A"/>
                    </a:solidFill>
                    <a:cs typeface="+mn-ea"/>
                    <a:sym typeface="+mn-lt"/>
                  </a:endParaRPr>
                </a:p>
                <a:p>
                  <a:pPr algn="ctr">
                    <a:defRPr/>
                  </a:pPr>
                  <a:r>
                    <a:rPr lang="zh-CN" altLang="en-US" sz="1600" b="1" dirty="0">
                      <a:solidFill>
                        <a:srgbClr val="AE0B2A"/>
                      </a:solidFill>
                      <a:cs typeface="+mn-ea"/>
                      <a:sym typeface="+mn-lt"/>
                    </a:rPr>
                    <a:t>且容易获取</a:t>
                  </a:r>
                  <a:endParaRPr lang="en-US" altLang="zh-CN" sz="1600" b="1" dirty="0">
                    <a:solidFill>
                      <a:srgbClr val="AE0B2A"/>
                    </a:solidFill>
                    <a:cs typeface="+mn-ea"/>
                    <a:sym typeface="+mn-lt"/>
                  </a:endParaRPr>
                </a:p>
                <a:p>
                  <a:pPr algn="ctr">
                    <a:lnSpc>
                      <a:spcPct val="150000"/>
                    </a:lnSpc>
                    <a:spcBef>
                      <a:spcPct val="0"/>
                    </a:spcBef>
                  </a:pPr>
                  <a:endParaRPr lang="en-US" altLang="zh-CN" sz="1050" dirty="0">
                    <a:solidFill>
                      <a:srgbClr val="AE0B2A"/>
                    </a:solidFill>
                    <a:cs typeface="+mn-ea"/>
                    <a:sym typeface="+mn-lt"/>
                  </a:endParaRPr>
                </a:p>
              </p:txBody>
            </p:sp>
            <p:sp>
              <p:nvSpPr>
                <p:cNvPr id="221" name="îśḷiḓê"/>
                <p:cNvSpPr/>
                <p:nvPr/>
              </p:nvSpPr>
              <p:spPr>
                <a:xfrm>
                  <a:off x="913897" y="4286277"/>
                  <a:ext cx="182897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b="1" dirty="0">
                      <a:cs typeface="+mn-ea"/>
                      <a:sym typeface="+mn-lt"/>
                    </a:rPr>
                    <a:t>数据</a:t>
                  </a:r>
                  <a:endParaRPr lang="zh-CN" altLang="en-US" b="1" dirty="0">
                    <a:cs typeface="+mn-ea"/>
                    <a:sym typeface="+mn-lt"/>
                  </a:endParaRPr>
                </a:p>
              </p:txBody>
            </p:sp>
          </p:grpSp>
          <p:grpSp>
            <p:nvGrpSpPr>
              <p:cNvPr id="217" name="iṩḷiḋé"/>
              <p:cNvGrpSpPr/>
              <p:nvPr/>
            </p:nvGrpSpPr>
            <p:grpSpPr>
              <a:xfrm>
                <a:off x="1903137" y="2482831"/>
                <a:ext cx="72000" cy="527678"/>
                <a:chOff x="1903137" y="2482831"/>
                <a:chExt cx="72000" cy="527678"/>
              </a:xfrm>
            </p:grpSpPr>
            <p:cxnSp>
              <p:nvCxnSpPr>
                <p:cNvPr id="218" name="直接连接符 217"/>
                <p:cNvCxnSpPr/>
                <p:nvPr/>
              </p:nvCxnSpPr>
              <p:spPr>
                <a:xfrm>
                  <a:off x="1939137" y="2482831"/>
                  <a:ext cx="0" cy="455678"/>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19" name="i$ľîḋè"/>
                <p:cNvSpPr/>
                <p:nvPr/>
              </p:nvSpPr>
              <p:spPr>
                <a:xfrm>
                  <a:off x="1903137" y="2938509"/>
                  <a:ext cx="72000" cy="72000"/>
                </a:xfrm>
                <a:prstGeom prst="ellipse">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i="1">
                    <a:solidFill>
                      <a:schemeClr val="tx1"/>
                    </a:solidFill>
                    <a:cs typeface="+mn-ea"/>
                    <a:sym typeface="+mn-lt"/>
                  </a:endParaRPr>
                </a:p>
              </p:txBody>
            </p:sp>
          </p:grpSp>
        </p:grpSp>
        <p:grpSp>
          <p:nvGrpSpPr>
            <p:cNvPr id="183" name="ïşļíḑê"/>
            <p:cNvGrpSpPr/>
            <p:nvPr/>
          </p:nvGrpSpPr>
          <p:grpSpPr>
            <a:xfrm>
              <a:off x="3099905" y="1539875"/>
              <a:ext cx="1828978" cy="4594225"/>
              <a:chOff x="3099905" y="1539875"/>
              <a:chExt cx="1828978" cy="4594225"/>
            </a:xfrm>
          </p:grpSpPr>
          <p:sp>
            <p:nvSpPr>
              <p:cNvPr id="208" name="îSľïḑê"/>
              <p:cNvSpPr/>
              <p:nvPr/>
            </p:nvSpPr>
            <p:spPr bwMode="auto">
              <a:xfrm>
                <a:off x="3589473" y="1539875"/>
                <a:ext cx="849842" cy="942956"/>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AE0B2A"/>
              </a:solidFill>
              <a:ln w="3175">
                <a:noFill/>
                <a:prstDash val="solid"/>
                <a:round/>
              </a:ln>
            </p:spPr>
            <p:txBody>
              <a:bodyPr vert="horz" wrap="square" lIns="91440" tIns="45720" rIns="91440" bIns="45720" numCol="1" anchor="ctr" anchorCtr="0" compatLnSpc="1">
                <a:normAutofit/>
              </a:bodyPr>
              <a:lstStyle/>
              <a:p>
                <a:pPr algn="ctr"/>
                <a:endParaRPr lang="ru-RU" sz="1600" i="1" u="sng" dirty="0">
                  <a:solidFill>
                    <a:schemeClr val="accent1"/>
                  </a:solidFill>
                  <a:cs typeface="+mn-ea"/>
                  <a:sym typeface="+mn-lt"/>
                </a:endParaRPr>
              </a:p>
            </p:txBody>
          </p:sp>
          <p:grpSp>
            <p:nvGrpSpPr>
              <p:cNvPr id="209" name="í$1îde"/>
              <p:cNvGrpSpPr/>
              <p:nvPr/>
            </p:nvGrpSpPr>
            <p:grpSpPr>
              <a:xfrm>
                <a:off x="3099905" y="4286277"/>
                <a:ext cx="1828978" cy="1847823"/>
                <a:chOff x="913897" y="4286277"/>
                <a:chExt cx="1828978" cy="1847823"/>
              </a:xfrm>
            </p:grpSpPr>
            <p:sp>
              <p:nvSpPr>
                <p:cNvPr id="213" name="ïṧ1íḍê"/>
                <p:cNvSpPr txBox="1"/>
                <p:nvPr/>
              </p:nvSpPr>
              <p:spPr>
                <a:xfrm>
                  <a:off x="913897" y="4733039"/>
                  <a:ext cx="1828978" cy="14010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zh-CN" altLang="en-US" sz="1600" b="1" dirty="0">
                      <a:solidFill>
                        <a:srgbClr val="AE0B2A"/>
                      </a:solidFill>
                      <a:cs typeface="+mn-ea"/>
                      <a:sym typeface="+mn-lt"/>
                    </a:rPr>
                    <a:t>试错成本相对较低的领域</a:t>
                  </a:r>
                  <a:endParaRPr lang="en-US" altLang="zh-CN" sz="1600" b="1" dirty="0">
                    <a:solidFill>
                      <a:srgbClr val="AE0B2A"/>
                    </a:solidFill>
                    <a:cs typeface="+mn-ea"/>
                    <a:sym typeface="+mn-lt"/>
                  </a:endParaRPr>
                </a:p>
              </p:txBody>
            </p:sp>
            <p:sp>
              <p:nvSpPr>
                <p:cNvPr id="214" name="íśľïḑe"/>
                <p:cNvSpPr/>
                <p:nvPr/>
              </p:nvSpPr>
              <p:spPr>
                <a:xfrm>
                  <a:off x="913897" y="4286277"/>
                  <a:ext cx="182897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1600" b="1" dirty="0">
                      <a:cs typeface="+mn-ea"/>
                      <a:sym typeface="+mn-lt"/>
                    </a:rPr>
                    <a:t>容错性</a:t>
                  </a:r>
                  <a:endParaRPr lang="zh-CN" altLang="en-US" sz="1600" b="1" dirty="0">
                    <a:cs typeface="+mn-ea"/>
                    <a:sym typeface="+mn-lt"/>
                  </a:endParaRPr>
                </a:p>
              </p:txBody>
            </p:sp>
          </p:grpSp>
          <p:grpSp>
            <p:nvGrpSpPr>
              <p:cNvPr id="210" name="iśḻïḍé"/>
              <p:cNvGrpSpPr/>
              <p:nvPr/>
            </p:nvGrpSpPr>
            <p:grpSpPr>
              <a:xfrm>
                <a:off x="3978394" y="2482830"/>
                <a:ext cx="72000" cy="1767446"/>
                <a:chOff x="3978394" y="2482830"/>
                <a:chExt cx="72000" cy="1767446"/>
              </a:xfrm>
            </p:grpSpPr>
            <p:cxnSp>
              <p:nvCxnSpPr>
                <p:cNvPr id="211" name="直接连接符 210"/>
                <p:cNvCxnSpPr/>
                <p:nvPr/>
              </p:nvCxnSpPr>
              <p:spPr>
                <a:xfrm>
                  <a:off x="4014394" y="2482830"/>
                  <a:ext cx="0" cy="1767446"/>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12" name="íṧḻîḋè"/>
                <p:cNvSpPr/>
                <p:nvPr/>
              </p:nvSpPr>
              <p:spPr>
                <a:xfrm>
                  <a:off x="3978394" y="2938509"/>
                  <a:ext cx="72000" cy="72000"/>
                </a:xfrm>
                <a:prstGeom prst="ellipse">
                  <a:avLst/>
                </a:pr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i="1">
                    <a:solidFill>
                      <a:schemeClr val="tx1"/>
                    </a:solidFill>
                    <a:cs typeface="+mn-ea"/>
                    <a:sym typeface="+mn-lt"/>
                  </a:endParaRPr>
                </a:p>
              </p:txBody>
            </p:sp>
          </p:grpSp>
        </p:grpSp>
        <p:grpSp>
          <p:nvGrpSpPr>
            <p:cNvPr id="184" name="íş1ïḋe"/>
            <p:cNvGrpSpPr/>
            <p:nvPr/>
          </p:nvGrpSpPr>
          <p:grpSpPr>
            <a:xfrm>
              <a:off x="5175162" y="1539875"/>
              <a:ext cx="1828978" cy="3487445"/>
              <a:chOff x="5175162" y="1539875"/>
              <a:chExt cx="1828978" cy="3487445"/>
            </a:xfrm>
          </p:grpSpPr>
          <p:sp>
            <p:nvSpPr>
              <p:cNvPr id="201" name="íṡ1ïḋé"/>
              <p:cNvSpPr/>
              <p:nvPr/>
            </p:nvSpPr>
            <p:spPr bwMode="auto">
              <a:xfrm>
                <a:off x="5664730" y="1539875"/>
                <a:ext cx="849842" cy="942956"/>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AE0B2A"/>
              </a:solidFill>
              <a:ln w="3175">
                <a:noFill/>
                <a:prstDash val="solid"/>
                <a:round/>
              </a:ln>
            </p:spPr>
            <p:txBody>
              <a:bodyPr vert="horz" wrap="square" lIns="91440" tIns="45720" rIns="91440" bIns="45720" numCol="1" anchor="ctr" anchorCtr="0" compatLnSpc="1">
                <a:normAutofit/>
              </a:bodyPr>
              <a:lstStyle/>
              <a:p>
                <a:pPr algn="ctr"/>
                <a:endParaRPr lang="ru-RU" sz="1600" i="1" u="sng" dirty="0">
                  <a:solidFill>
                    <a:schemeClr val="accent1"/>
                  </a:solidFill>
                  <a:cs typeface="+mn-ea"/>
                  <a:sym typeface="+mn-lt"/>
                </a:endParaRPr>
              </a:p>
            </p:txBody>
          </p:sp>
          <p:grpSp>
            <p:nvGrpSpPr>
              <p:cNvPr id="202" name="íşľïḑè"/>
              <p:cNvGrpSpPr/>
              <p:nvPr/>
            </p:nvGrpSpPr>
            <p:grpSpPr>
              <a:xfrm>
                <a:off x="5175162" y="3179497"/>
                <a:ext cx="1828978" cy="1847823"/>
                <a:chOff x="913897" y="4286277"/>
                <a:chExt cx="1828978" cy="1847823"/>
              </a:xfrm>
            </p:grpSpPr>
            <p:sp>
              <p:nvSpPr>
                <p:cNvPr id="206" name="ísļîḍè"/>
                <p:cNvSpPr txBox="1"/>
                <p:nvPr/>
              </p:nvSpPr>
              <p:spPr>
                <a:xfrm>
                  <a:off x="913897" y="4733039"/>
                  <a:ext cx="1828978" cy="14010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zh-CN" altLang="en-US" sz="1600" b="1" dirty="0">
                      <a:solidFill>
                        <a:srgbClr val="AE0B2A"/>
                      </a:solidFill>
                      <a:cs typeface="+mn-ea"/>
                      <a:sym typeface="+mn-lt"/>
                    </a:rPr>
                    <a:t>辅助人类完成重复性的具体工作，真正能够提高社会生产力</a:t>
                  </a:r>
                  <a:endParaRPr lang="zh-CN" altLang="en-US" sz="1600" b="1" dirty="0">
                    <a:solidFill>
                      <a:srgbClr val="AE0B2A"/>
                    </a:solidFill>
                    <a:cs typeface="+mn-ea"/>
                    <a:sym typeface="+mn-lt"/>
                  </a:endParaRPr>
                </a:p>
              </p:txBody>
            </p:sp>
            <p:sp>
              <p:nvSpPr>
                <p:cNvPr id="207" name="îsľïďè"/>
                <p:cNvSpPr/>
                <p:nvPr/>
              </p:nvSpPr>
              <p:spPr>
                <a:xfrm>
                  <a:off x="913897" y="4286277"/>
                  <a:ext cx="182897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1600" b="1" dirty="0">
                      <a:cs typeface="+mn-ea"/>
                      <a:sym typeface="+mn-lt"/>
                    </a:rPr>
                    <a:t>生产力</a:t>
                  </a:r>
                  <a:endParaRPr lang="zh-CN" altLang="en-US" sz="1600" b="1" dirty="0">
                    <a:cs typeface="+mn-ea"/>
                    <a:sym typeface="+mn-lt"/>
                  </a:endParaRPr>
                </a:p>
              </p:txBody>
            </p:sp>
          </p:grpSp>
          <p:grpSp>
            <p:nvGrpSpPr>
              <p:cNvPr id="203" name="isļîḍè"/>
              <p:cNvGrpSpPr/>
              <p:nvPr/>
            </p:nvGrpSpPr>
            <p:grpSpPr>
              <a:xfrm>
                <a:off x="6053651" y="2482831"/>
                <a:ext cx="72000" cy="527678"/>
                <a:chOff x="6053651" y="2482831"/>
                <a:chExt cx="72000" cy="527678"/>
              </a:xfrm>
            </p:grpSpPr>
            <p:cxnSp>
              <p:nvCxnSpPr>
                <p:cNvPr id="204" name="直接连接符 203"/>
                <p:cNvCxnSpPr/>
                <p:nvPr/>
              </p:nvCxnSpPr>
              <p:spPr>
                <a:xfrm>
                  <a:off x="6089651" y="2482831"/>
                  <a:ext cx="0" cy="455678"/>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05" name="îṧļïḋe"/>
                <p:cNvSpPr/>
                <p:nvPr/>
              </p:nvSpPr>
              <p:spPr>
                <a:xfrm>
                  <a:off x="6053651" y="2938509"/>
                  <a:ext cx="72000" cy="72000"/>
                </a:xfrm>
                <a:prstGeom prst="ellipse">
                  <a:avLst/>
                </a:prstGeom>
                <a:solidFill>
                  <a:schemeClr val="accent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i="1">
                    <a:solidFill>
                      <a:schemeClr val="tx1"/>
                    </a:solidFill>
                    <a:cs typeface="+mn-ea"/>
                    <a:sym typeface="+mn-lt"/>
                  </a:endParaRPr>
                </a:p>
              </p:txBody>
            </p:sp>
          </p:grpSp>
        </p:grpSp>
        <p:grpSp>
          <p:nvGrpSpPr>
            <p:cNvPr id="185" name="îŝlîdê"/>
            <p:cNvGrpSpPr/>
            <p:nvPr/>
          </p:nvGrpSpPr>
          <p:grpSpPr>
            <a:xfrm>
              <a:off x="7250419" y="1539875"/>
              <a:ext cx="1828978" cy="4594225"/>
              <a:chOff x="7250419" y="1539875"/>
              <a:chExt cx="1828978" cy="4594225"/>
            </a:xfrm>
          </p:grpSpPr>
          <p:sp>
            <p:nvSpPr>
              <p:cNvPr id="194" name="işļídè"/>
              <p:cNvSpPr/>
              <p:nvPr/>
            </p:nvSpPr>
            <p:spPr bwMode="auto">
              <a:xfrm>
                <a:off x="7739987" y="1539875"/>
                <a:ext cx="849842" cy="942956"/>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AE0B2A"/>
              </a:solidFill>
              <a:ln w="3175">
                <a:noFill/>
                <a:prstDash val="solid"/>
                <a:round/>
              </a:ln>
            </p:spPr>
            <p:txBody>
              <a:bodyPr vert="horz" wrap="square" lIns="91440" tIns="45720" rIns="91440" bIns="45720" numCol="1" anchor="ctr" anchorCtr="0" compatLnSpc="1">
                <a:normAutofit/>
              </a:bodyPr>
              <a:lstStyle/>
              <a:p>
                <a:pPr algn="ctr"/>
                <a:endParaRPr lang="ru-RU" sz="1600" i="1" u="sng" dirty="0">
                  <a:solidFill>
                    <a:schemeClr val="accent1"/>
                  </a:solidFill>
                  <a:cs typeface="+mn-ea"/>
                  <a:sym typeface="+mn-lt"/>
                </a:endParaRPr>
              </a:p>
            </p:txBody>
          </p:sp>
          <p:grpSp>
            <p:nvGrpSpPr>
              <p:cNvPr id="195" name="ïṡḷíḓè"/>
              <p:cNvGrpSpPr/>
              <p:nvPr/>
            </p:nvGrpSpPr>
            <p:grpSpPr>
              <a:xfrm>
                <a:off x="7250419" y="4286277"/>
                <a:ext cx="1828978" cy="1847823"/>
                <a:chOff x="913897" y="4286277"/>
                <a:chExt cx="1828978" cy="1847823"/>
              </a:xfrm>
            </p:grpSpPr>
            <p:sp>
              <p:nvSpPr>
                <p:cNvPr id="199" name="ïṧ1ïḍe"/>
                <p:cNvSpPr txBox="1"/>
                <p:nvPr/>
              </p:nvSpPr>
              <p:spPr>
                <a:xfrm>
                  <a:off x="913897" y="4733039"/>
                  <a:ext cx="1828978" cy="14010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zh-CN" altLang="en-US" sz="1600" b="1" dirty="0">
                      <a:solidFill>
                        <a:srgbClr val="AE0B2A"/>
                      </a:solidFill>
                      <a:cs typeface="+mn-ea"/>
                      <a:sym typeface="+mn-lt"/>
                    </a:rPr>
                    <a:t>相关技术成熟，具备可实现的切入点</a:t>
                  </a:r>
                  <a:endParaRPr lang="en-US" altLang="zh-CN" sz="1600" b="1" dirty="0">
                    <a:solidFill>
                      <a:srgbClr val="AE0B2A"/>
                    </a:solidFill>
                    <a:cs typeface="+mn-ea"/>
                    <a:sym typeface="+mn-lt"/>
                  </a:endParaRPr>
                </a:p>
              </p:txBody>
            </p:sp>
            <p:sp>
              <p:nvSpPr>
                <p:cNvPr id="200" name="íślîḓê"/>
                <p:cNvSpPr/>
                <p:nvPr/>
              </p:nvSpPr>
              <p:spPr>
                <a:xfrm>
                  <a:off x="913897" y="4286277"/>
                  <a:ext cx="182897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1600" b="1" dirty="0">
                      <a:cs typeface="+mn-ea"/>
                      <a:sym typeface="+mn-lt"/>
                    </a:rPr>
                    <a:t>成熟度</a:t>
                  </a:r>
                  <a:endParaRPr lang="zh-CN" altLang="en-US" sz="1600" b="1" dirty="0">
                    <a:cs typeface="+mn-ea"/>
                    <a:sym typeface="+mn-lt"/>
                  </a:endParaRPr>
                </a:p>
              </p:txBody>
            </p:sp>
          </p:grpSp>
          <p:grpSp>
            <p:nvGrpSpPr>
              <p:cNvPr id="196" name="ïslîde"/>
              <p:cNvGrpSpPr/>
              <p:nvPr/>
            </p:nvGrpSpPr>
            <p:grpSpPr>
              <a:xfrm>
                <a:off x="8128908" y="2482830"/>
                <a:ext cx="72000" cy="1767446"/>
                <a:chOff x="8128908" y="2482830"/>
                <a:chExt cx="72000" cy="1767446"/>
              </a:xfrm>
            </p:grpSpPr>
            <p:cxnSp>
              <p:nvCxnSpPr>
                <p:cNvPr id="197" name="直接连接符 196"/>
                <p:cNvCxnSpPr/>
                <p:nvPr/>
              </p:nvCxnSpPr>
              <p:spPr>
                <a:xfrm>
                  <a:off x="8164908" y="2482830"/>
                  <a:ext cx="0" cy="1767446"/>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98" name="îšlîďê"/>
                <p:cNvSpPr/>
                <p:nvPr/>
              </p:nvSpPr>
              <p:spPr>
                <a:xfrm>
                  <a:off x="8128908" y="2938509"/>
                  <a:ext cx="72000" cy="72000"/>
                </a:xfrm>
                <a:prstGeom prst="ellipse">
                  <a:avLst/>
                </a:prstGeom>
                <a:solidFill>
                  <a:schemeClr val="accent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i="1">
                    <a:solidFill>
                      <a:schemeClr val="tx1"/>
                    </a:solidFill>
                    <a:cs typeface="+mn-ea"/>
                    <a:sym typeface="+mn-lt"/>
                  </a:endParaRPr>
                </a:p>
              </p:txBody>
            </p:sp>
          </p:grpSp>
        </p:grpSp>
        <p:grpSp>
          <p:nvGrpSpPr>
            <p:cNvPr id="186" name="ïśḷíďè"/>
            <p:cNvGrpSpPr/>
            <p:nvPr/>
          </p:nvGrpSpPr>
          <p:grpSpPr>
            <a:xfrm>
              <a:off x="9325674" y="1539875"/>
              <a:ext cx="1828978" cy="3487445"/>
              <a:chOff x="9325674" y="1539875"/>
              <a:chExt cx="1828978" cy="3487445"/>
            </a:xfrm>
          </p:grpSpPr>
          <p:sp>
            <p:nvSpPr>
              <p:cNvPr id="187" name="ïşḻíďe"/>
              <p:cNvSpPr/>
              <p:nvPr/>
            </p:nvSpPr>
            <p:spPr bwMode="auto">
              <a:xfrm>
                <a:off x="9815242" y="1539875"/>
                <a:ext cx="849842" cy="942956"/>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AE0B2A"/>
              </a:solidFill>
              <a:ln w="3175">
                <a:noFill/>
                <a:prstDash val="solid"/>
                <a:round/>
              </a:ln>
            </p:spPr>
            <p:txBody>
              <a:bodyPr vert="horz" wrap="square" lIns="91440" tIns="45720" rIns="91440" bIns="45720" numCol="1" anchor="ctr" anchorCtr="0" compatLnSpc="1">
                <a:normAutofit/>
              </a:bodyPr>
              <a:lstStyle/>
              <a:p>
                <a:pPr algn="ctr"/>
                <a:endParaRPr lang="ru-RU" sz="1600" i="1" u="sng" dirty="0">
                  <a:solidFill>
                    <a:schemeClr val="accent1"/>
                  </a:solidFill>
                  <a:cs typeface="+mn-ea"/>
                  <a:sym typeface="+mn-lt"/>
                </a:endParaRPr>
              </a:p>
            </p:txBody>
          </p:sp>
          <p:grpSp>
            <p:nvGrpSpPr>
              <p:cNvPr id="188" name="ïšḻíḍe"/>
              <p:cNvGrpSpPr/>
              <p:nvPr/>
            </p:nvGrpSpPr>
            <p:grpSpPr>
              <a:xfrm>
                <a:off x="10204163" y="2482831"/>
                <a:ext cx="72000" cy="527678"/>
                <a:chOff x="10204163" y="2482831"/>
                <a:chExt cx="72000" cy="527678"/>
              </a:xfrm>
            </p:grpSpPr>
            <p:cxnSp>
              <p:nvCxnSpPr>
                <p:cNvPr id="192" name="直接连接符 191"/>
                <p:cNvCxnSpPr/>
                <p:nvPr/>
              </p:nvCxnSpPr>
              <p:spPr>
                <a:xfrm>
                  <a:off x="10240163" y="2482831"/>
                  <a:ext cx="0" cy="455678"/>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93" name="i$ļídê"/>
                <p:cNvSpPr/>
                <p:nvPr/>
              </p:nvSpPr>
              <p:spPr>
                <a:xfrm>
                  <a:off x="10204163" y="2938509"/>
                  <a:ext cx="72000" cy="72000"/>
                </a:xfrm>
                <a:prstGeom prst="ellipse">
                  <a:avLst/>
                </a:prstGeom>
                <a:solidFill>
                  <a:schemeClr val="accent5"/>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i="1">
                    <a:solidFill>
                      <a:schemeClr val="tx1"/>
                    </a:solidFill>
                    <a:cs typeface="+mn-ea"/>
                    <a:sym typeface="+mn-lt"/>
                  </a:endParaRPr>
                </a:p>
              </p:txBody>
            </p:sp>
          </p:grpSp>
          <p:grpSp>
            <p:nvGrpSpPr>
              <p:cNvPr id="189" name="îṣ1ïďè"/>
              <p:cNvGrpSpPr/>
              <p:nvPr/>
            </p:nvGrpSpPr>
            <p:grpSpPr>
              <a:xfrm>
                <a:off x="9325674" y="3179497"/>
                <a:ext cx="1828978" cy="1847823"/>
                <a:chOff x="913897" y="4286277"/>
                <a:chExt cx="1828978" cy="1847823"/>
              </a:xfrm>
            </p:grpSpPr>
            <p:sp>
              <p:nvSpPr>
                <p:cNvPr id="190" name="ïsľîḓè"/>
                <p:cNvSpPr txBox="1"/>
                <p:nvPr/>
              </p:nvSpPr>
              <p:spPr>
                <a:xfrm>
                  <a:off x="913897" y="4733039"/>
                  <a:ext cx="1828978" cy="14010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zh-CN" altLang="en-US" sz="1600" b="1" dirty="0">
                      <a:solidFill>
                        <a:srgbClr val="AE0B2A"/>
                      </a:solidFill>
                      <a:cs typeface="+mn-ea"/>
                      <a:sym typeface="+mn-lt"/>
                    </a:rPr>
                    <a:t>应用场景相对闭可控</a:t>
                  </a:r>
                  <a:endParaRPr lang="en-US" altLang="zh-CN" sz="1600" b="1" dirty="0">
                    <a:solidFill>
                      <a:srgbClr val="AE0B2A"/>
                    </a:solidFill>
                    <a:cs typeface="+mn-ea"/>
                    <a:sym typeface="+mn-lt"/>
                  </a:endParaRPr>
                </a:p>
                <a:p>
                  <a:pPr algn="ctr">
                    <a:lnSpc>
                      <a:spcPct val="150000"/>
                    </a:lnSpc>
                    <a:spcBef>
                      <a:spcPct val="0"/>
                    </a:spcBef>
                  </a:pPr>
                  <a:endParaRPr lang="en-US" altLang="zh-CN" sz="1100" dirty="0">
                    <a:solidFill>
                      <a:srgbClr val="AE0B2A"/>
                    </a:solidFill>
                    <a:cs typeface="+mn-ea"/>
                    <a:sym typeface="+mn-lt"/>
                  </a:endParaRPr>
                </a:p>
              </p:txBody>
            </p:sp>
            <p:sp>
              <p:nvSpPr>
                <p:cNvPr id="191" name="ïŝľíḑè"/>
                <p:cNvSpPr/>
                <p:nvPr/>
              </p:nvSpPr>
              <p:spPr>
                <a:xfrm>
                  <a:off x="913897" y="4286277"/>
                  <a:ext cx="182897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1600" b="1" dirty="0">
                      <a:cs typeface="+mn-ea"/>
                      <a:sym typeface="+mn-lt"/>
                    </a:rPr>
                    <a:t>封闭可控</a:t>
                  </a:r>
                  <a:endParaRPr lang="zh-CN" altLang="en-US" sz="1600" b="1" dirty="0">
                    <a:cs typeface="+mn-ea"/>
                    <a:sym typeface="+mn-lt"/>
                  </a:endParaRPr>
                </a:p>
              </p:txBody>
            </p:sp>
          </p:grpSp>
        </p:grpSp>
      </p:gr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latin typeface="+mn-lt"/>
                <a:ea typeface="+mn-ea"/>
                <a:cs typeface="+mn-ea"/>
                <a:sym typeface="+mn-lt"/>
              </a:rPr>
              <a:t>企业</a:t>
            </a:r>
            <a:r>
              <a:rPr lang="zh-CN" altLang="zh-CN" dirty="0">
                <a:latin typeface="+mn-lt"/>
                <a:ea typeface="+mn-ea"/>
                <a:cs typeface="+mn-ea"/>
                <a:sym typeface="+mn-lt"/>
              </a:rPr>
              <a:t>如何成功</a:t>
            </a:r>
            <a:r>
              <a:rPr lang="zh-CN" altLang="en-US" dirty="0">
                <a:latin typeface="+mn-lt"/>
                <a:ea typeface="+mn-ea"/>
                <a:cs typeface="+mn-ea"/>
                <a:sym typeface="+mn-lt"/>
              </a:rPr>
              <a:t>利用智能化技术产品</a:t>
            </a:r>
            <a:r>
              <a:rPr lang="zh-CN" altLang="zh-CN" dirty="0">
                <a:latin typeface="+mn-lt"/>
                <a:ea typeface="+mn-ea"/>
                <a:cs typeface="+mn-ea"/>
                <a:sym typeface="+mn-lt"/>
              </a:rPr>
              <a:t>创造出新的智能应用系统</a:t>
            </a:r>
            <a:endParaRPr lang="zh-CN" altLang="en-US" dirty="0">
              <a:latin typeface="+mn-lt"/>
              <a:ea typeface="+mn-ea"/>
              <a:cs typeface="+mn-ea"/>
              <a:sym typeface="+mn-lt"/>
            </a:endParaRPr>
          </a:p>
        </p:txBody>
      </p:sp>
      <p:sp>
        <p:nvSpPr>
          <p:cNvPr id="8" name="文本占位符 7"/>
          <p:cNvSpPr>
            <a:spLocks noGrp="1"/>
          </p:cNvSpPr>
          <p:nvPr>
            <p:ph type="body" sz="quarter" idx="16"/>
          </p:nvPr>
        </p:nvSpPr>
        <p:spPr>
          <a:xfrm>
            <a:off x="584994" y="1089386"/>
            <a:ext cx="11022012" cy="5218575"/>
          </a:xfrm>
        </p:spPr>
        <p:txBody>
          <a:bodyPr/>
          <a:lstStyle/>
          <a:p>
            <a:pPr>
              <a:lnSpc>
                <a:spcPct val="125000"/>
              </a:lnSpc>
            </a:pPr>
            <a:r>
              <a:rPr lang="zh-CN" altLang="en-US" b="1" dirty="0">
                <a:latin typeface="+mn-lt"/>
                <a:ea typeface="+mn-ea"/>
                <a:cs typeface="+mn-ea"/>
                <a:sym typeface="+mn-lt"/>
              </a:rPr>
              <a:t>智能化技术产品</a:t>
            </a:r>
            <a:endParaRPr lang="en-US" altLang="zh-CN" b="1"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智能应用软件</a:t>
            </a:r>
            <a:r>
              <a:rPr lang="zh-CN" altLang="zh-CN" dirty="0">
                <a:latin typeface="+mn-lt"/>
                <a:ea typeface="+mn-ea"/>
                <a:cs typeface="+mn-ea"/>
                <a:sym typeface="+mn-lt"/>
              </a:rPr>
              <a:t>：语音识别、机器翻译、图像识别、智能交互、知识处理等</a:t>
            </a:r>
            <a:endParaRPr lang="zh-CN" altLang="zh-CN"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智能基础</a:t>
            </a:r>
            <a:r>
              <a:rPr lang="zh-CN" altLang="en-US" b="1" dirty="0">
                <a:latin typeface="+mn-lt"/>
                <a:ea typeface="+mn-ea"/>
                <a:cs typeface="+mn-ea"/>
                <a:sym typeface="+mn-lt"/>
              </a:rPr>
              <a:t>架构</a:t>
            </a:r>
            <a:r>
              <a:rPr lang="zh-CN" altLang="zh-CN" dirty="0">
                <a:latin typeface="+mn-lt"/>
                <a:ea typeface="+mn-ea"/>
                <a:cs typeface="+mn-ea"/>
                <a:sym typeface="+mn-lt"/>
              </a:rPr>
              <a:t>：各种智能芯片、智能插件、零部件、传感器、网络智能设备</a:t>
            </a:r>
            <a:endParaRPr lang="zh-CN" altLang="zh-CN"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虚拟实现与增强现实</a:t>
            </a:r>
            <a:r>
              <a:rPr lang="zh-CN" altLang="en-US" b="1" dirty="0">
                <a:latin typeface="+mn-lt"/>
                <a:ea typeface="+mn-ea"/>
                <a:cs typeface="+mn-ea"/>
                <a:sym typeface="+mn-lt"/>
              </a:rPr>
              <a:t>：</a:t>
            </a:r>
            <a:r>
              <a:rPr lang="zh-CN" altLang="en-US" dirty="0">
                <a:latin typeface="+mn-lt"/>
                <a:ea typeface="+mn-ea"/>
                <a:cs typeface="+mn-ea"/>
                <a:sym typeface="+mn-lt"/>
              </a:rPr>
              <a:t>安防产品，虚拟化设备，巡检设备，</a:t>
            </a:r>
            <a:endParaRPr lang="en-US" altLang="zh-CN"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可穿戴产品</a:t>
            </a:r>
            <a:r>
              <a:rPr lang="zh-CN" altLang="zh-CN" dirty="0">
                <a:latin typeface="+mn-lt"/>
                <a:ea typeface="+mn-ea"/>
                <a:cs typeface="+mn-ea"/>
                <a:sym typeface="+mn-lt"/>
              </a:rPr>
              <a:t>：人工智能的手机、车载智能终端、智能手表、智能耳机、智能眼镜、健康检测与康复产品</a:t>
            </a:r>
            <a:endParaRPr lang="zh-CN" altLang="zh-CN" dirty="0">
              <a:latin typeface="+mn-lt"/>
              <a:ea typeface="+mn-ea"/>
              <a:cs typeface="+mn-ea"/>
              <a:sym typeface="+mn-lt"/>
            </a:endParaRPr>
          </a:p>
          <a:p>
            <a:pPr>
              <a:lnSpc>
                <a:spcPct val="125000"/>
              </a:lnSpc>
            </a:pPr>
            <a:endParaRPr lang="en-US" altLang="zh-CN" b="1" dirty="0">
              <a:latin typeface="+mn-lt"/>
              <a:ea typeface="+mn-ea"/>
              <a:cs typeface="+mn-ea"/>
              <a:sym typeface="+mn-lt"/>
            </a:endParaRPr>
          </a:p>
          <a:p>
            <a:pPr>
              <a:lnSpc>
                <a:spcPct val="125000"/>
              </a:lnSpc>
            </a:pPr>
            <a:r>
              <a:rPr lang="zh-CN" altLang="en-US" b="1" dirty="0">
                <a:latin typeface="+mn-lt"/>
                <a:ea typeface="+mn-ea"/>
                <a:cs typeface="+mn-ea"/>
                <a:sym typeface="+mn-lt"/>
              </a:rPr>
              <a:t>智能应用系统</a:t>
            </a:r>
            <a:endParaRPr lang="en-US" altLang="zh-CN" b="1"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智能企业：</a:t>
            </a:r>
            <a:r>
              <a:rPr lang="zh-CN" altLang="zh-CN" dirty="0">
                <a:latin typeface="+mn-lt"/>
                <a:ea typeface="+mn-ea"/>
                <a:cs typeface="+mn-ea"/>
                <a:sym typeface="+mn-lt"/>
              </a:rPr>
              <a:t>对设计、生产、管理、物流和营销等业务链的智能优化，生产线智能调度与重构，生产设备网络化、生产数据集成化、生产过程透明化、生产现场无人化、运营管理智能化等系统</a:t>
            </a:r>
            <a:endParaRPr lang="zh-CN" altLang="zh-CN"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智能制造：</a:t>
            </a:r>
            <a:r>
              <a:rPr lang="zh-CN" altLang="zh-CN" dirty="0">
                <a:latin typeface="+mn-lt"/>
                <a:ea typeface="+mn-ea"/>
                <a:cs typeface="+mn-ea"/>
                <a:sym typeface="+mn-lt"/>
              </a:rPr>
              <a:t>智能自主的装备与系统、制造云服务、流程智能制造系统、离散智能制造系统、网络化协同制造系统、远程智能诊断、运维和服务新模式</a:t>
            </a:r>
            <a:endParaRPr lang="zh-CN" altLang="zh-CN" dirty="0">
              <a:latin typeface="+mn-lt"/>
              <a:ea typeface="+mn-ea"/>
              <a:cs typeface="+mn-ea"/>
              <a:sym typeface="+mn-lt"/>
            </a:endParaRPr>
          </a:p>
          <a:p>
            <a:pPr marL="285750" indent="-285750">
              <a:lnSpc>
                <a:spcPct val="125000"/>
              </a:lnSpc>
              <a:buFont typeface="Arial" panose="020B0604020202020204" pitchFamily="34" charset="0"/>
              <a:buChar char="•"/>
            </a:pPr>
            <a:r>
              <a:rPr lang="zh-CN" altLang="zh-CN" b="1" dirty="0">
                <a:latin typeface="+mn-lt"/>
                <a:ea typeface="+mn-ea"/>
                <a:cs typeface="+mn-ea"/>
                <a:sym typeface="+mn-lt"/>
              </a:rPr>
              <a:t>智能物流：</a:t>
            </a:r>
            <a:r>
              <a:rPr lang="zh-CN" altLang="zh-CN" dirty="0">
                <a:latin typeface="+mn-lt"/>
                <a:ea typeface="+mn-ea"/>
                <a:cs typeface="+mn-ea"/>
                <a:sym typeface="+mn-lt"/>
              </a:rPr>
              <a:t>智能化分拣、仓储、装卸、搬运，集成信息平台，产品质量及安全追溯，配货调度智能化</a:t>
            </a:r>
            <a:endParaRPr lang="en-US" altLang="zh-CN" dirty="0">
              <a:latin typeface="+mn-lt"/>
              <a:ea typeface="+mn-ea"/>
              <a:cs typeface="+mn-ea"/>
              <a:sym typeface="+mn-lt"/>
            </a:endParaRPr>
          </a:p>
          <a:p>
            <a:pPr marL="285750" indent="-285750">
              <a:lnSpc>
                <a:spcPct val="125000"/>
              </a:lnSpc>
              <a:buFont typeface="Arial" panose="020B0604020202020204" pitchFamily="34" charset="0"/>
              <a:buChar char="•"/>
              <a:defRPr/>
            </a:pPr>
            <a:r>
              <a:rPr lang="zh-CN" altLang="en-US" b="1" dirty="0">
                <a:latin typeface="+mn-lt"/>
                <a:ea typeface="+mn-ea"/>
                <a:cs typeface="+mn-ea"/>
                <a:sym typeface="+mn-lt"/>
              </a:rPr>
              <a:t>智能生产安全：</a:t>
            </a:r>
            <a:r>
              <a:rPr lang="zh-CN" altLang="en-US" dirty="0">
                <a:latin typeface="+mn-lt"/>
                <a:ea typeface="+mn-ea"/>
                <a:cs typeface="+mn-ea"/>
                <a:sym typeface="+mn-lt"/>
              </a:rPr>
              <a:t>智能化监控、安全操作、巡检、预防性维护、智慧人工巡检，无人化安全巡查</a:t>
            </a:r>
            <a:endParaRPr lang="en-US" altLang="zh-CN" dirty="0">
              <a:latin typeface="+mn-lt"/>
              <a:ea typeface="+mn-ea"/>
              <a:cs typeface="+mn-ea"/>
              <a:sym typeface="+mn-lt"/>
            </a:endParaRPr>
          </a:p>
          <a:p>
            <a:pPr marL="285750" indent="-285750">
              <a:lnSpc>
                <a:spcPct val="125000"/>
              </a:lnSpc>
              <a:buFont typeface="Arial" panose="020B0604020202020204" pitchFamily="34" charset="0"/>
              <a:buChar char="•"/>
              <a:defRPr/>
            </a:pPr>
            <a:r>
              <a:rPr lang="zh-CN" altLang="zh-CN" b="1" dirty="0">
                <a:latin typeface="+mn-lt"/>
                <a:ea typeface="+mn-ea"/>
                <a:cs typeface="+mn-ea"/>
                <a:sym typeface="+mn-lt"/>
              </a:rPr>
              <a:t>智能商务</a:t>
            </a:r>
            <a:r>
              <a:rPr lang="zh-CN" altLang="zh-CN" dirty="0">
                <a:latin typeface="+mn-lt"/>
                <a:ea typeface="+mn-ea"/>
                <a:cs typeface="+mn-ea"/>
                <a:sym typeface="+mn-lt"/>
              </a:rPr>
              <a:t>：市场分析与决策、个性化定制服务、产品安全与信用保证等系统</a:t>
            </a:r>
            <a:endParaRPr lang="zh-CN" altLang="zh-CN" dirty="0">
              <a:latin typeface="+mn-lt"/>
              <a:ea typeface="+mn-ea"/>
              <a:cs typeface="+mn-ea"/>
              <a:sym typeface="+mn-lt"/>
            </a:endParaRPr>
          </a:p>
          <a:p>
            <a:pPr marL="285750" indent="-285750">
              <a:lnSpc>
                <a:spcPct val="125000"/>
              </a:lnSpc>
              <a:buFont typeface="Arial" panose="020B0604020202020204" pitchFamily="34" charset="0"/>
              <a:buChar char="•"/>
              <a:defRPr/>
            </a:pPr>
            <a:r>
              <a:rPr lang="zh-CN" altLang="zh-CN" b="1" dirty="0">
                <a:latin typeface="+mn-lt"/>
                <a:ea typeface="+mn-ea"/>
                <a:cs typeface="+mn-ea"/>
                <a:sym typeface="+mn-lt"/>
              </a:rPr>
              <a:t>智能</a:t>
            </a:r>
            <a:r>
              <a:rPr lang="zh-CN" altLang="en-US" b="1" dirty="0">
                <a:latin typeface="+mn-lt"/>
                <a:ea typeface="+mn-ea"/>
                <a:cs typeface="+mn-ea"/>
                <a:sym typeface="+mn-lt"/>
              </a:rPr>
              <a:t>科研</a:t>
            </a:r>
            <a:r>
              <a:rPr lang="zh-CN" altLang="zh-CN" dirty="0">
                <a:latin typeface="+mn-lt"/>
                <a:ea typeface="+mn-ea"/>
                <a:cs typeface="+mn-ea"/>
                <a:sym typeface="+mn-lt"/>
              </a:rPr>
              <a:t>：</a:t>
            </a:r>
            <a:r>
              <a:rPr lang="zh-CN" altLang="en-US" dirty="0">
                <a:latin typeface="+mn-lt"/>
                <a:ea typeface="+mn-ea"/>
                <a:cs typeface="+mn-ea"/>
                <a:sym typeface="+mn-lt"/>
              </a:rPr>
              <a:t>智能化研发平台，数字孪生，智能化实验平台，智能化模拟机，智能化信息知识管理系统</a:t>
            </a:r>
            <a:endParaRPr lang="zh-CN" altLang="en-US" dirty="0">
              <a:latin typeface="+mn-lt"/>
              <a:ea typeface="+mn-ea"/>
              <a:cs typeface="+mn-ea"/>
              <a:sym typeface="+mn-lt"/>
            </a:endParaRPr>
          </a:p>
          <a:p>
            <a:pPr>
              <a:lnSpc>
                <a:spcPct val="125000"/>
              </a:lnSpc>
            </a:pPr>
            <a:endParaRPr lang="zh-CN" altLang="en-US" kern="0" dirty="0">
              <a:latin typeface="+mn-lt"/>
              <a:ea typeface="+mn-ea"/>
              <a:cs typeface="+mn-ea"/>
              <a:sym typeface="+mn-lt"/>
            </a:endParaRPr>
          </a:p>
          <a:p>
            <a:pPr>
              <a:lnSpc>
                <a:spcPct val="125000"/>
              </a:lnSpc>
            </a:pPr>
            <a:endParaRPr lang="zh-CN" altLang="en-US" dirty="0">
              <a:latin typeface="+mn-lt"/>
              <a:ea typeface="+mn-ea"/>
              <a:cs typeface="+mn-ea"/>
              <a:sym typeface="+mn-lt"/>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通过数字化平台，支撑企业数字化发展战略</a:t>
            </a:r>
            <a:endParaRPr lang="zh-CN" altLang="en-US" dirty="0"/>
          </a:p>
        </p:txBody>
      </p:sp>
      <p:sp>
        <p:nvSpPr>
          <p:cNvPr id="55" name="梯形 64"/>
          <p:cNvSpPr/>
          <p:nvPr/>
        </p:nvSpPr>
        <p:spPr>
          <a:xfrm>
            <a:off x="1600747" y="4812395"/>
            <a:ext cx="8944085" cy="741197"/>
          </a:xfrm>
          <a:prstGeom prst="trapezoid">
            <a:avLst>
              <a:gd name="adj" fmla="val 391008"/>
            </a:avLst>
          </a:prstGeom>
          <a:gradFill>
            <a:gsLst>
              <a:gs pos="15000">
                <a:schemeClr val="bg1"/>
              </a:gs>
              <a:gs pos="74000">
                <a:schemeClr val="accent1">
                  <a:lumMod val="20000"/>
                  <a:lumOff val="80000"/>
                </a:schemeClr>
              </a:gs>
              <a:gs pos="83000">
                <a:schemeClr val="accent1">
                  <a:lumMod val="20000"/>
                  <a:lumOff val="80000"/>
                </a:schemeClr>
              </a:gs>
              <a:gs pos="100000">
                <a:schemeClr val="accent1">
                  <a:lumMod val="20000"/>
                  <a:lumOff val="80000"/>
                </a:schemeClr>
              </a:gs>
            </a:gsLst>
            <a:lin ang="16200000" scaled="1"/>
          </a:gra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0" cap="none" spc="0" normalizeH="0" baseline="0" noProof="0">
              <a:ln>
                <a:noFill/>
              </a:ln>
              <a:solidFill>
                <a:prstClr val="white"/>
              </a:solidFill>
              <a:effectLst/>
              <a:uLnTx/>
              <a:uFillTx/>
              <a:latin typeface="+mn-ea"/>
              <a:cs typeface="+mn-cs"/>
            </a:endParaRPr>
          </a:p>
        </p:txBody>
      </p:sp>
      <p:sp>
        <p:nvSpPr>
          <p:cNvPr id="56" name="梯形 63"/>
          <p:cNvSpPr/>
          <p:nvPr/>
        </p:nvSpPr>
        <p:spPr>
          <a:xfrm>
            <a:off x="1524071" y="2507709"/>
            <a:ext cx="8944085" cy="741197"/>
          </a:xfrm>
          <a:prstGeom prst="trapezoid">
            <a:avLst>
              <a:gd name="adj" fmla="val 391008"/>
            </a:avLst>
          </a:prstGeom>
          <a:gradFill>
            <a:gsLst>
              <a:gs pos="15000">
                <a:schemeClr val="accent3">
                  <a:lumMod val="5000"/>
                  <a:lumOff val="95000"/>
                </a:schemeClr>
              </a:gs>
              <a:gs pos="74000">
                <a:schemeClr val="bg1">
                  <a:lumMod val="85000"/>
                </a:schemeClr>
              </a:gs>
              <a:gs pos="83000">
                <a:schemeClr val="bg1">
                  <a:lumMod val="85000"/>
                </a:schemeClr>
              </a:gs>
              <a:gs pos="100000">
                <a:schemeClr val="bg1">
                  <a:lumMod val="85000"/>
                </a:schemeClr>
              </a:gs>
            </a:gsLst>
            <a:lin ang="16200000" scaled="1"/>
          </a:gra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0" cap="none" spc="0" normalizeH="0" baseline="0" noProof="0">
              <a:ln>
                <a:noFill/>
              </a:ln>
              <a:solidFill>
                <a:prstClr val="white"/>
              </a:solidFill>
              <a:effectLst/>
              <a:uLnTx/>
              <a:uFillTx/>
              <a:latin typeface="+mn-ea"/>
              <a:cs typeface="+mn-cs"/>
            </a:endParaRPr>
          </a:p>
        </p:txBody>
      </p:sp>
      <p:grpSp>
        <p:nvGrpSpPr>
          <p:cNvPr id="57" name="Group 53"/>
          <p:cNvGrpSpPr/>
          <p:nvPr/>
        </p:nvGrpSpPr>
        <p:grpSpPr>
          <a:xfrm>
            <a:off x="3994560" y="1508038"/>
            <a:ext cx="3831915" cy="760264"/>
            <a:chOff x="2500734" y="3217626"/>
            <a:chExt cx="4148497" cy="1205870"/>
          </a:xfrm>
        </p:grpSpPr>
        <p:sp>
          <p:nvSpPr>
            <p:cNvPr id="58" name="Freeform 11"/>
            <p:cNvSpPr/>
            <p:nvPr/>
          </p:nvSpPr>
          <p:spPr bwMode="auto">
            <a:xfrm rot="16200000">
              <a:off x="3972048" y="1746312"/>
              <a:ext cx="1205870" cy="4148497"/>
            </a:xfrm>
            <a:custGeom>
              <a:avLst/>
              <a:gdLst/>
              <a:ahLst/>
              <a:cxnLst>
                <a:cxn ang="0">
                  <a:pos x="0" y="0"/>
                </a:cxn>
                <a:cxn ang="0">
                  <a:pos x="83" y="3"/>
                </a:cxn>
                <a:cxn ang="0">
                  <a:pos x="166" y="12"/>
                </a:cxn>
                <a:cxn ang="0">
                  <a:pos x="248" y="27"/>
                </a:cxn>
                <a:cxn ang="0">
                  <a:pos x="329" y="49"/>
                </a:cxn>
                <a:cxn ang="0">
                  <a:pos x="395" y="71"/>
                </a:cxn>
                <a:cxn ang="0">
                  <a:pos x="459" y="97"/>
                </a:cxn>
                <a:cxn ang="0">
                  <a:pos x="534" y="133"/>
                </a:cxn>
                <a:cxn ang="0">
                  <a:pos x="607" y="175"/>
                </a:cxn>
                <a:cxn ang="0">
                  <a:pos x="676" y="222"/>
                </a:cxn>
                <a:cxn ang="0">
                  <a:pos x="741" y="275"/>
                </a:cxn>
                <a:cxn ang="0">
                  <a:pos x="782" y="312"/>
                </a:cxn>
                <a:cxn ang="0">
                  <a:pos x="841" y="372"/>
                </a:cxn>
                <a:cxn ang="0">
                  <a:pos x="894" y="436"/>
                </a:cxn>
                <a:cxn ang="0">
                  <a:pos x="943" y="504"/>
                </a:cxn>
                <a:cxn ang="0">
                  <a:pos x="987" y="575"/>
                </a:cxn>
                <a:cxn ang="0">
                  <a:pos x="1025" y="649"/>
                </a:cxn>
                <a:cxn ang="0">
                  <a:pos x="1058" y="726"/>
                </a:cxn>
                <a:cxn ang="0">
                  <a:pos x="1086" y="804"/>
                </a:cxn>
                <a:cxn ang="0">
                  <a:pos x="1107" y="885"/>
                </a:cxn>
                <a:cxn ang="0">
                  <a:pos x="1123" y="967"/>
                </a:cxn>
                <a:cxn ang="0">
                  <a:pos x="1132" y="1050"/>
                </a:cxn>
                <a:cxn ang="0">
                  <a:pos x="1134" y="1134"/>
                </a:cxn>
                <a:cxn ang="0">
                  <a:pos x="1131" y="1218"/>
                </a:cxn>
                <a:cxn ang="0">
                  <a:pos x="1122" y="1301"/>
                </a:cxn>
                <a:cxn ang="0">
                  <a:pos x="1107" y="1383"/>
                </a:cxn>
                <a:cxn ang="0">
                  <a:pos x="1085" y="1464"/>
                </a:cxn>
                <a:cxn ang="0">
                  <a:pos x="1063" y="1530"/>
                </a:cxn>
                <a:cxn ang="0">
                  <a:pos x="1037" y="1594"/>
                </a:cxn>
                <a:cxn ang="0">
                  <a:pos x="1001" y="1669"/>
                </a:cxn>
                <a:cxn ang="0">
                  <a:pos x="959" y="1741"/>
                </a:cxn>
                <a:cxn ang="0">
                  <a:pos x="912" y="1810"/>
                </a:cxn>
                <a:cxn ang="0">
                  <a:pos x="859" y="1875"/>
                </a:cxn>
                <a:cxn ang="0">
                  <a:pos x="822" y="1917"/>
                </a:cxn>
                <a:cxn ang="0">
                  <a:pos x="762" y="1975"/>
                </a:cxn>
                <a:cxn ang="0">
                  <a:pos x="698" y="2029"/>
                </a:cxn>
                <a:cxn ang="0">
                  <a:pos x="630" y="2077"/>
                </a:cxn>
                <a:cxn ang="0">
                  <a:pos x="558" y="2121"/>
                </a:cxn>
                <a:cxn ang="0">
                  <a:pos x="484" y="2160"/>
                </a:cxn>
                <a:cxn ang="0">
                  <a:pos x="408" y="2193"/>
                </a:cxn>
                <a:cxn ang="0">
                  <a:pos x="329" y="2220"/>
                </a:cxn>
                <a:cxn ang="0">
                  <a:pos x="248" y="2241"/>
                </a:cxn>
                <a:cxn ang="0">
                  <a:pos x="166" y="2257"/>
                </a:cxn>
                <a:cxn ang="0">
                  <a:pos x="83" y="2266"/>
                </a:cxn>
                <a:cxn ang="0">
                  <a:pos x="0" y="2268"/>
                </a:cxn>
              </a:cxnLst>
              <a:rect l="0" t="0" r="r" b="b"/>
              <a:pathLst>
                <a:path w="1134" h="2268">
                  <a:moveTo>
                    <a:pt x="0" y="1134"/>
                  </a:moveTo>
                  <a:lnTo>
                    <a:pt x="0" y="567"/>
                  </a:lnTo>
                  <a:lnTo>
                    <a:pt x="0" y="0"/>
                  </a:lnTo>
                  <a:lnTo>
                    <a:pt x="27" y="0"/>
                  </a:lnTo>
                  <a:lnTo>
                    <a:pt x="55" y="1"/>
                  </a:lnTo>
                  <a:lnTo>
                    <a:pt x="83" y="3"/>
                  </a:lnTo>
                  <a:lnTo>
                    <a:pt x="111" y="5"/>
                  </a:lnTo>
                  <a:lnTo>
                    <a:pt x="138" y="8"/>
                  </a:lnTo>
                  <a:lnTo>
                    <a:pt x="166" y="12"/>
                  </a:lnTo>
                  <a:lnTo>
                    <a:pt x="193" y="16"/>
                  </a:lnTo>
                  <a:lnTo>
                    <a:pt x="221" y="22"/>
                  </a:lnTo>
                  <a:lnTo>
                    <a:pt x="248" y="27"/>
                  </a:lnTo>
                  <a:lnTo>
                    <a:pt x="275" y="34"/>
                  </a:lnTo>
                  <a:lnTo>
                    <a:pt x="302" y="41"/>
                  </a:lnTo>
                  <a:lnTo>
                    <a:pt x="329" y="49"/>
                  </a:lnTo>
                  <a:lnTo>
                    <a:pt x="355" y="57"/>
                  </a:lnTo>
                  <a:lnTo>
                    <a:pt x="381" y="66"/>
                  </a:lnTo>
                  <a:lnTo>
                    <a:pt x="395" y="71"/>
                  </a:lnTo>
                  <a:lnTo>
                    <a:pt x="408" y="76"/>
                  </a:lnTo>
                  <a:lnTo>
                    <a:pt x="433" y="86"/>
                  </a:lnTo>
                  <a:lnTo>
                    <a:pt x="459" y="97"/>
                  </a:lnTo>
                  <a:lnTo>
                    <a:pt x="484" y="109"/>
                  </a:lnTo>
                  <a:lnTo>
                    <a:pt x="509" y="121"/>
                  </a:lnTo>
                  <a:lnTo>
                    <a:pt x="534" y="133"/>
                  </a:lnTo>
                  <a:lnTo>
                    <a:pt x="558" y="147"/>
                  </a:lnTo>
                  <a:lnTo>
                    <a:pt x="584" y="161"/>
                  </a:lnTo>
                  <a:lnTo>
                    <a:pt x="607" y="175"/>
                  </a:lnTo>
                  <a:lnTo>
                    <a:pt x="631" y="190"/>
                  </a:lnTo>
                  <a:lnTo>
                    <a:pt x="654" y="206"/>
                  </a:lnTo>
                  <a:lnTo>
                    <a:pt x="676" y="222"/>
                  </a:lnTo>
                  <a:lnTo>
                    <a:pt x="698" y="239"/>
                  </a:lnTo>
                  <a:lnTo>
                    <a:pt x="720" y="257"/>
                  </a:lnTo>
                  <a:lnTo>
                    <a:pt x="741" y="275"/>
                  </a:lnTo>
                  <a:lnTo>
                    <a:pt x="762" y="293"/>
                  </a:lnTo>
                  <a:lnTo>
                    <a:pt x="772" y="303"/>
                  </a:lnTo>
                  <a:lnTo>
                    <a:pt x="782" y="312"/>
                  </a:lnTo>
                  <a:lnTo>
                    <a:pt x="802" y="332"/>
                  </a:lnTo>
                  <a:lnTo>
                    <a:pt x="822" y="352"/>
                  </a:lnTo>
                  <a:lnTo>
                    <a:pt x="841" y="372"/>
                  </a:lnTo>
                  <a:lnTo>
                    <a:pt x="859" y="393"/>
                  </a:lnTo>
                  <a:lnTo>
                    <a:pt x="877" y="414"/>
                  </a:lnTo>
                  <a:lnTo>
                    <a:pt x="894" y="436"/>
                  </a:lnTo>
                  <a:lnTo>
                    <a:pt x="911" y="458"/>
                  </a:lnTo>
                  <a:lnTo>
                    <a:pt x="928" y="481"/>
                  </a:lnTo>
                  <a:lnTo>
                    <a:pt x="943" y="504"/>
                  </a:lnTo>
                  <a:lnTo>
                    <a:pt x="958" y="527"/>
                  </a:lnTo>
                  <a:lnTo>
                    <a:pt x="973" y="551"/>
                  </a:lnTo>
                  <a:lnTo>
                    <a:pt x="987" y="575"/>
                  </a:lnTo>
                  <a:lnTo>
                    <a:pt x="1000" y="599"/>
                  </a:lnTo>
                  <a:lnTo>
                    <a:pt x="1013" y="624"/>
                  </a:lnTo>
                  <a:lnTo>
                    <a:pt x="1025" y="649"/>
                  </a:lnTo>
                  <a:lnTo>
                    <a:pt x="1037" y="674"/>
                  </a:lnTo>
                  <a:lnTo>
                    <a:pt x="1048" y="700"/>
                  </a:lnTo>
                  <a:lnTo>
                    <a:pt x="1058" y="726"/>
                  </a:lnTo>
                  <a:lnTo>
                    <a:pt x="1068" y="752"/>
                  </a:lnTo>
                  <a:lnTo>
                    <a:pt x="1077" y="778"/>
                  </a:lnTo>
                  <a:lnTo>
                    <a:pt x="1086" y="804"/>
                  </a:lnTo>
                  <a:lnTo>
                    <a:pt x="1094" y="831"/>
                  </a:lnTo>
                  <a:lnTo>
                    <a:pt x="1101" y="858"/>
                  </a:lnTo>
                  <a:lnTo>
                    <a:pt x="1107" y="885"/>
                  </a:lnTo>
                  <a:lnTo>
                    <a:pt x="1113" y="912"/>
                  </a:lnTo>
                  <a:lnTo>
                    <a:pt x="1118" y="940"/>
                  </a:lnTo>
                  <a:lnTo>
                    <a:pt x="1123" y="967"/>
                  </a:lnTo>
                  <a:lnTo>
                    <a:pt x="1126" y="995"/>
                  </a:lnTo>
                  <a:lnTo>
                    <a:pt x="1129" y="1022"/>
                  </a:lnTo>
                  <a:lnTo>
                    <a:pt x="1132" y="1050"/>
                  </a:lnTo>
                  <a:lnTo>
                    <a:pt x="1133" y="1078"/>
                  </a:lnTo>
                  <a:lnTo>
                    <a:pt x="1134" y="1106"/>
                  </a:lnTo>
                  <a:lnTo>
                    <a:pt x="1134" y="1134"/>
                  </a:lnTo>
                  <a:lnTo>
                    <a:pt x="1134" y="1162"/>
                  </a:lnTo>
                  <a:lnTo>
                    <a:pt x="1133" y="1190"/>
                  </a:lnTo>
                  <a:lnTo>
                    <a:pt x="1131" y="1218"/>
                  </a:lnTo>
                  <a:lnTo>
                    <a:pt x="1129" y="1246"/>
                  </a:lnTo>
                  <a:lnTo>
                    <a:pt x="1126" y="1273"/>
                  </a:lnTo>
                  <a:lnTo>
                    <a:pt x="1122" y="1301"/>
                  </a:lnTo>
                  <a:lnTo>
                    <a:pt x="1118" y="1328"/>
                  </a:lnTo>
                  <a:lnTo>
                    <a:pt x="1113" y="1356"/>
                  </a:lnTo>
                  <a:lnTo>
                    <a:pt x="1107" y="1383"/>
                  </a:lnTo>
                  <a:lnTo>
                    <a:pt x="1100" y="1410"/>
                  </a:lnTo>
                  <a:lnTo>
                    <a:pt x="1093" y="1437"/>
                  </a:lnTo>
                  <a:lnTo>
                    <a:pt x="1085" y="1464"/>
                  </a:lnTo>
                  <a:lnTo>
                    <a:pt x="1077" y="1490"/>
                  </a:lnTo>
                  <a:lnTo>
                    <a:pt x="1068" y="1517"/>
                  </a:lnTo>
                  <a:lnTo>
                    <a:pt x="1063" y="1530"/>
                  </a:lnTo>
                  <a:lnTo>
                    <a:pt x="1058" y="1543"/>
                  </a:lnTo>
                  <a:lnTo>
                    <a:pt x="1048" y="1569"/>
                  </a:lnTo>
                  <a:lnTo>
                    <a:pt x="1037" y="1594"/>
                  </a:lnTo>
                  <a:lnTo>
                    <a:pt x="1026" y="1619"/>
                  </a:lnTo>
                  <a:lnTo>
                    <a:pt x="1013" y="1644"/>
                  </a:lnTo>
                  <a:lnTo>
                    <a:pt x="1001" y="1669"/>
                  </a:lnTo>
                  <a:lnTo>
                    <a:pt x="987" y="1694"/>
                  </a:lnTo>
                  <a:lnTo>
                    <a:pt x="973" y="1718"/>
                  </a:lnTo>
                  <a:lnTo>
                    <a:pt x="959" y="1741"/>
                  </a:lnTo>
                  <a:lnTo>
                    <a:pt x="944" y="1765"/>
                  </a:lnTo>
                  <a:lnTo>
                    <a:pt x="928" y="1788"/>
                  </a:lnTo>
                  <a:lnTo>
                    <a:pt x="912" y="1810"/>
                  </a:lnTo>
                  <a:lnTo>
                    <a:pt x="895" y="1832"/>
                  </a:lnTo>
                  <a:lnTo>
                    <a:pt x="877" y="1854"/>
                  </a:lnTo>
                  <a:lnTo>
                    <a:pt x="859" y="1875"/>
                  </a:lnTo>
                  <a:lnTo>
                    <a:pt x="841" y="1896"/>
                  </a:lnTo>
                  <a:lnTo>
                    <a:pt x="831" y="1906"/>
                  </a:lnTo>
                  <a:lnTo>
                    <a:pt x="822" y="1917"/>
                  </a:lnTo>
                  <a:lnTo>
                    <a:pt x="802" y="1936"/>
                  </a:lnTo>
                  <a:lnTo>
                    <a:pt x="782" y="1956"/>
                  </a:lnTo>
                  <a:lnTo>
                    <a:pt x="762" y="1975"/>
                  </a:lnTo>
                  <a:lnTo>
                    <a:pt x="741" y="1993"/>
                  </a:lnTo>
                  <a:lnTo>
                    <a:pt x="720" y="2011"/>
                  </a:lnTo>
                  <a:lnTo>
                    <a:pt x="698" y="2029"/>
                  </a:lnTo>
                  <a:lnTo>
                    <a:pt x="676" y="2045"/>
                  </a:lnTo>
                  <a:lnTo>
                    <a:pt x="653" y="2062"/>
                  </a:lnTo>
                  <a:lnTo>
                    <a:pt x="630" y="2077"/>
                  </a:lnTo>
                  <a:lnTo>
                    <a:pt x="607" y="2093"/>
                  </a:lnTo>
                  <a:lnTo>
                    <a:pt x="583" y="2107"/>
                  </a:lnTo>
                  <a:lnTo>
                    <a:pt x="558" y="2121"/>
                  </a:lnTo>
                  <a:lnTo>
                    <a:pt x="534" y="2135"/>
                  </a:lnTo>
                  <a:lnTo>
                    <a:pt x="509" y="2147"/>
                  </a:lnTo>
                  <a:lnTo>
                    <a:pt x="484" y="2160"/>
                  </a:lnTo>
                  <a:lnTo>
                    <a:pt x="459" y="2171"/>
                  </a:lnTo>
                  <a:lnTo>
                    <a:pt x="433" y="2182"/>
                  </a:lnTo>
                  <a:lnTo>
                    <a:pt x="408" y="2193"/>
                  </a:lnTo>
                  <a:lnTo>
                    <a:pt x="382" y="2202"/>
                  </a:lnTo>
                  <a:lnTo>
                    <a:pt x="355" y="2211"/>
                  </a:lnTo>
                  <a:lnTo>
                    <a:pt x="329" y="2220"/>
                  </a:lnTo>
                  <a:lnTo>
                    <a:pt x="302" y="2228"/>
                  </a:lnTo>
                  <a:lnTo>
                    <a:pt x="275" y="2235"/>
                  </a:lnTo>
                  <a:lnTo>
                    <a:pt x="248" y="2241"/>
                  </a:lnTo>
                  <a:lnTo>
                    <a:pt x="221" y="2247"/>
                  </a:lnTo>
                  <a:lnTo>
                    <a:pt x="194" y="2252"/>
                  </a:lnTo>
                  <a:lnTo>
                    <a:pt x="166" y="2257"/>
                  </a:lnTo>
                  <a:lnTo>
                    <a:pt x="138" y="2260"/>
                  </a:lnTo>
                  <a:lnTo>
                    <a:pt x="111" y="2263"/>
                  </a:lnTo>
                  <a:lnTo>
                    <a:pt x="83" y="2266"/>
                  </a:lnTo>
                  <a:lnTo>
                    <a:pt x="55" y="2267"/>
                  </a:lnTo>
                  <a:lnTo>
                    <a:pt x="27" y="2268"/>
                  </a:lnTo>
                  <a:lnTo>
                    <a:pt x="0" y="2268"/>
                  </a:lnTo>
                  <a:lnTo>
                    <a:pt x="0" y="1701"/>
                  </a:lnTo>
                  <a:lnTo>
                    <a:pt x="0" y="1134"/>
                  </a:lnTo>
                  <a:close/>
                </a:path>
              </a:pathLst>
            </a:custGeom>
            <a:solidFill>
              <a:schemeClr val="accent3">
                <a:lumMod val="50000"/>
              </a:schemeClr>
            </a:solidFill>
            <a:ln w="6350" cmpd="sng">
              <a:noFill/>
              <a:round/>
            </a:ln>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de-DE" sz="1600" b="1"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59" name="Text Box 12"/>
            <p:cNvSpPr txBox="1">
              <a:spLocks noChangeArrowheads="1"/>
            </p:cNvSpPr>
            <p:nvPr/>
          </p:nvSpPr>
          <p:spPr bwMode="auto">
            <a:xfrm>
              <a:off x="2921881" y="3560264"/>
              <a:ext cx="3298587" cy="670305"/>
            </a:xfrm>
            <a:prstGeom prst="rect">
              <a:avLst/>
            </a:prstGeom>
            <a:noFill/>
            <a:ln w="6350">
              <a:noFill/>
              <a:miter lim="800000"/>
            </a:ln>
            <a:effectLst/>
          </p:spPr>
          <p:txBody>
            <a:bodyPr wrap="square" lIns="45720" rIns="45720" anchor="ctr"/>
            <a:lstStyle/>
            <a:p>
              <a:pPr lvl="0" algn="ctr" fontAlgn="base">
                <a:spcBef>
                  <a:spcPct val="0"/>
                </a:spcBef>
                <a:spcAft>
                  <a:spcPct val="0"/>
                </a:spcAft>
              </a:pPr>
              <a:r>
                <a:rPr lang="zh-CN" altLang="en-US" b="1" kern="0" dirty="0">
                  <a:solidFill>
                    <a:schemeClr val="bg1"/>
                  </a:solidFill>
                  <a:latin typeface="+mn-ea"/>
                  <a:cs typeface="Arial" panose="020B0604020202020204" pitchFamily="34" charset="0"/>
                </a:rPr>
                <a:t>建设成为数字化引领的企业</a:t>
              </a:r>
              <a:endParaRPr lang="en-GB" altLang="zh-CN" b="1" kern="0" dirty="0">
                <a:solidFill>
                  <a:schemeClr val="bg1"/>
                </a:solidFill>
                <a:latin typeface="+mn-ea"/>
                <a:cs typeface="Arial" panose="020B0604020202020204" pitchFamily="34" charset="0"/>
              </a:endParaRPr>
            </a:p>
          </p:txBody>
        </p:sp>
      </p:grpSp>
      <p:grpSp>
        <p:nvGrpSpPr>
          <p:cNvPr id="60" name="Group 51"/>
          <p:cNvGrpSpPr/>
          <p:nvPr/>
        </p:nvGrpSpPr>
        <p:grpSpPr>
          <a:xfrm>
            <a:off x="2420986" y="2303049"/>
            <a:ext cx="6888561" cy="665154"/>
            <a:chOff x="485568" y="3505200"/>
            <a:chExt cx="8203443" cy="1447800"/>
          </a:xfrm>
        </p:grpSpPr>
        <p:sp>
          <p:nvSpPr>
            <p:cNvPr id="61" name="Line 4"/>
            <p:cNvSpPr>
              <a:spLocks noChangeShapeType="1"/>
            </p:cNvSpPr>
            <p:nvPr/>
          </p:nvSpPr>
          <p:spPr bwMode="auto">
            <a:xfrm>
              <a:off x="485568" y="3505200"/>
              <a:ext cx="8203443" cy="0"/>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nvGrpSpPr>
            <p:cNvPr id="62" name="Group 5"/>
            <p:cNvGrpSpPr/>
            <p:nvPr/>
          </p:nvGrpSpPr>
          <p:grpSpPr bwMode="auto">
            <a:xfrm>
              <a:off x="537761" y="3508270"/>
              <a:ext cx="8088312" cy="882669"/>
              <a:chOff x="347" y="1356"/>
              <a:chExt cx="5497" cy="598"/>
            </a:xfrm>
          </p:grpSpPr>
          <p:sp>
            <p:nvSpPr>
              <p:cNvPr id="78" name="Line 6"/>
              <p:cNvSpPr>
                <a:spLocks noChangeShapeType="1"/>
              </p:cNvSpPr>
              <p:nvPr/>
            </p:nvSpPr>
            <p:spPr bwMode="auto">
              <a:xfrm flipV="1">
                <a:off x="347" y="1356"/>
                <a:ext cx="2761" cy="598"/>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9" name="Line 7"/>
              <p:cNvSpPr>
                <a:spLocks noChangeShapeType="1"/>
              </p:cNvSpPr>
              <p:nvPr/>
            </p:nvSpPr>
            <p:spPr bwMode="auto">
              <a:xfrm>
                <a:off x="3095" y="1363"/>
                <a:ext cx="2749" cy="589"/>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grpSp>
          <p:nvGrpSpPr>
            <p:cNvPr id="63" name="Group 50"/>
            <p:cNvGrpSpPr/>
            <p:nvPr/>
          </p:nvGrpSpPr>
          <p:grpSpPr>
            <a:xfrm>
              <a:off x="1828800" y="3517481"/>
              <a:ext cx="5439961" cy="1435519"/>
              <a:chOff x="1722839" y="3517481"/>
              <a:chExt cx="5718156" cy="2887477"/>
            </a:xfrm>
          </p:grpSpPr>
          <p:sp>
            <p:nvSpPr>
              <p:cNvPr id="76" name="Line 8"/>
              <p:cNvSpPr>
                <a:spLocks noChangeShapeType="1"/>
              </p:cNvSpPr>
              <p:nvPr/>
            </p:nvSpPr>
            <p:spPr bwMode="auto">
              <a:xfrm flipV="1">
                <a:off x="1722839" y="3517481"/>
                <a:ext cx="2864451" cy="2887477"/>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7" name="Line 9"/>
              <p:cNvSpPr>
                <a:spLocks noChangeShapeType="1"/>
              </p:cNvSpPr>
              <p:nvPr/>
            </p:nvSpPr>
            <p:spPr bwMode="auto">
              <a:xfrm>
                <a:off x="4587290" y="3517481"/>
                <a:ext cx="2853705" cy="2876731"/>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sp>
          <p:nvSpPr>
            <p:cNvPr id="64" name="Arc 10"/>
            <p:cNvSpPr/>
            <p:nvPr/>
          </p:nvSpPr>
          <p:spPr bwMode="auto">
            <a:xfrm>
              <a:off x="2946293" y="3505200"/>
              <a:ext cx="3323439" cy="285524"/>
            </a:xfrm>
            <a:custGeom>
              <a:avLst/>
              <a:gdLst>
                <a:gd name="G0" fmla="+- 21600 0 0"/>
                <a:gd name="G1" fmla="+- 460 0 0"/>
                <a:gd name="G2" fmla="+- 21600 0 0"/>
                <a:gd name="T0" fmla="*/ 43195 w 43200"/>
                <a:gd name="T1" fmla="*/ 0 h 22060"/>
                <a:gd name="T2" fmla="*/ 5 w 43200"/>
                <a:gd name="T3" fmla="*/ 1 h 22060"/>
                <a:gd name="T4" fmla="*/ 21600 w 43200"/>
                <a:gd name="T5" fmla="*/ 460 h 22060"/>
              </a:gdLst>
              <a:ahLst/>
              <a:cxnLst>
                <a:cxn ang="0">
                  <a:pos x="T0" y="T1"/>
                </a:cxn>
                <a:cxn ang="0">
                  <a:pos x="T2" y="T3"/>
                </a:cxn>
                <a:cxn ang="0">
                  <a:pos x="T4" y="T5"/>
                </a:cxn>
              </a:cxnLst>
              <a:rect l="0" t="0" r="r" b="b"/>
              <a:pathLst>
                <a:path w="43200" h="22060" fill="none" extrusionOk="0">
                  <a:moveTo>
                    <a:pt x="43195" y="-1"/>
                  </a:moveTo>
                  <a:cubicBezTo>
                    <a:pt x="43198" y="153"/>
                    <a:pt x="43200" y="306"/>
                    <a:pt x="43200" y="460"/>
                  </a:cubicBezTo>
                  <a:cubicBezTo>
                    <a:pt x="43200" y="12389"/>
                    <a:pt x="33529" y="22060"/>
                    <a:pt x="21600" y="22060"/>
                  </a:cubicBezTo>
                  <a:cubicBezTo>
                    <a:pt x="9670" y="22060"/>
                    <a:pt x="0" y="12389"/>
                    <a:pt x="0" y="460"/>
                  </a:cubicBezTo>
                  <a:cubicBezTo>
                    <a:pt x="-1" y="306"/>
                    <a:pt x="1" y="153"/>
                    <a:pt x="4" y="0"/>
                  </a:cubicBezTo>
                </a:path>
                <a:path w="43200" h="22060" stroke="0" extrusionOk="0">
                  <a:moveTo>
                    <a:pt x="43195" y="-1"/>
                  </a:moveTo>
                  <a:cubicBezTo>
                    <a:pt x="43198" y="153"/>
                    <a:pt x="43200" y="306"/>
                    <a:pt x="43200" y="460"/>
                  </a:cubicBezTo>
                  <a:cubicBezTo>
                    <a:pt x="43200" y="12389"/>
                    <a:pt x="33529" y="22060"/>
                    <a:pt x="21600" y="22060"/>
                  </a:cubicBezTo>
                  <a:cubicBezTo>
                    <a:pt x="9670" y="22060"/>
                    <a:pt x="0" y="12389"/>
                    <a:pt x="0" y="460"/>
                  </a:cubicBezTo>
                  <a:cubicBezTo>
                    <a:pt x="-1" y="306"/>
                    <a:pt x="1" y="153"/>
                    <a:pt x="4" y="0"/>
                  </a:cubicBezTo>
                  <a:lnTo>
                    <a:pt x="21600" y="460"/>
                  </a:lnTo>
                  <a:close/>
                </a:path>
              </a:pathLst>
            </a:custGeom>
            <a:noFill/>
            <a:ln w="6350" cap="rnd">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65" name="Arc 11"/>
            <p:cNvSpPr/>
            <p:nvPr/>
          </p:nvSpPr>
          <p:spPr bwMode="auto">
            <a:xfrm>
              <a:off x="998283" y="3517481"/>
              <a:ext cx="7205644" cy="742977"/>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6350" cap="rnd">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nvGrpSpPr>
            <p:cNvPr id="66" name="Group 44"/>
            <p:cNvGrpSpPr/>
            <p:nvPr/>
          </p:nvGrpSpPr>
          <p:grpSpPr>
            <a:xfrm>
              <a:off x="2855724" y="3748024"/>
              <a:ext cx="3414008" cy="310087"/>
              <a:chOff x="2855724" y="3748021"/>
              <a:chExt cx="3414008" cy="310088"/>
            </a:xfrm>
          </p:grpSpPr>
          <p:sp>
            <p:nvSpPr>
              <p:cNvPr id="73" name="Freeform 12"/>
              <p:cNvSpPr/>
              <p:nvPr/>
            </p:nvSpPr>
            <p:spPr bwMode="auto">
              <a:xfrm>
                <a:off x="4217336" y="3748026"/>
                <a:ext cx="753723" cy="310083"/>
              </a:xfrm>
              <a:custGeom>
                <a:avLst/>
                <a:gdLst/>
                <a:ahLst/>
                <a:cxnLst>
                  <a:cxn ang="0">
                    <a:pos x="51" y="208"/>
                  </a:cxn>
                  <a:cxn ang="0">
                    <a:pos x="467" y="208"/>
                  </a:cxn>
                  <a:cxn ang="0">
                    <a:pos x="346" y="40"/>
                  </a:cxn>
                  <a:cxn ang="0">
                    <a:pos x="511" y="40"/>
                  </a:cxn>
                  <a:cxn ang="0">
                    <a:pos x="268" y="0"/>
                  </a:cxn>
                  <a:cxn ang="0">
                    <a:pos x="0" y="40"/>
                  </a:cxn>
                  <a:cxn ang="0">
                    <a:pos x="164" y="40"/>
                  </a:cxn>
                  <a:cxn ang="0">
                    <a:pos x="51" y="208"/>
                  </a:cxn>
                </a:cxnLst>
                <a:rect l="0" t="0" r="r" b="b"/>
                <a:pathLst>
                  <a:path w="512" h="209">
                    <a:moveTo>
                      <a:pt x="51" y="208"/>
                    </a:moveTo>
                    <a:lnTo>
                      <a:pt x="467" y="208"/>
                    </a:lnTo>
                    <a:lnTo>
                      <a:pt x="346" y="40"/>
                    </a:lnTo>
                    <a:lnTo>
                      <a:pt x="511" y="40"/>
                    </a:lnTo>
                    <a:lnTo>
                      <a:pt x="268" y="0"/>
                    </a:lnTo>
                    <a:lnTo>
                      <a:pt x="0" y="40"/>
                    </a:lnTo>
                    <a:lnTo>
                      <a:pt x="164" y="40"/>
                    </a:lnTo>
                    <a:lnTo>
                      <a:pt x="51" y="208"/>
                    </a:lnTo>
                  </a:path>
                </a:pathLst>
              </a:custGeom>
              <a:solidFill>
                <a:srgbClr val="6688BB"/>
              </a:solidFill>
              <a:ln w="19050" cap="rnd" cmpd="sng">
                <a:noFill/>
                <a:round/>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4" name="Freeform 13"/>
              <p:cNvSpPr/>
              <p:nvPr/>
            </p:nvSpPr>
            <p:spPr bwMode="auto">
              <a:xfrm>
                <a:off x="2855724" y="3748021"/>
                <a:ext cx="1234201" cy="296269"/>
              </a:xfrm>
              <a:custGeom>
                <a:avLst/>
                <a:gdLst/>
                <a:ahLst/>
                <a:cxnLst>
                  <a:cxn ang="0">
                    <a:pos x="311" y="200"/>
                  </a:cxn>
                  <a:cxn ang="0">
                    <a:pos x="0" y="168"/>
                  </a:cxn>
                  <a:cxn ang="0">
                    <a:pos x="398" y="40"/>
                  </a:cxn>
                  <a:cxn ang="0">
                    <a:pos x="207" y="40"/>
                  </a:cxn>
                  <a:cxn ang="0">
                    <a:pos x="623" y="0"/>
                  </a:cxn>
                  <a:cxn ang="0">
                    <a:pos x="839" y="40"/>
                  </a:cxn>
                  <a:cxn ang="0">
                    <a:pos x="649" y="40"/>
                  </a:cxn>
                  <a:cxn ang="0">
                    <a:pos x="311" y="200"/>
                  </a:cxn>
                </a:cxnLst>
                <a:rect l="0" t="0" r="r" b="b"/>
                <a:pathLst>
                  <a:path w="840" h="201">
                    <a:moveTo>
                      <a:pt x="311" y="200"/>
                    </a:moveTo>
                    <a:lnTo>
                      <a:pt x="0" y="168"/>
                    </a:lnTo>
                    <a:lnTo>
                      <a:pt x="398" y="40"/>
                    </a:lnTo>
                    <a:lnTo>
                      <a:pt x="207" y="40"/>
                    </a:lnTo>
                    <a:lnTo>
                      <a:pt x="623" y="0"/>
                    </a:lnTo>
                    <a:lnTo>
                      <a:pt x="839" y="40"/>
                    </a:lnTo>
                    <a:lnTo>
                      <a:pt x="649" y="40"/>
                    </a:lnTo>
                    <a:lnTo>
                      <a:pt x="311" y="200"/>
                    </a:lnTo>
                  </a:path>
                </a:pathLst>
              </a:custGeom>
              <a:solidFill>
                <a:srgbClr val="6688BB"/>
              </a:solidFill>
              <a:ln w="19050" cap="rnd" cmpd="sng">
                <a:noFill/>
                <a:round/>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5" name="Freeform 14"/>
              <p:cNvSpPr/>
              <p:nvPr/>
            </p:nvSpPr>
            <p:spPr bwMode="auto">
              <a:xfrm>
                <a:off x="5033996" y="3748023"/>
                <a:ext cx="1235736" cy="296267"/>
              </a:xfrm>
              <a:custGeom>
                <a:avLst/>
                <a:gdLst/>
                <a:ahLst/>
                <a:cxnLst>
                  <a:cxn ang="0">
                    <a:pos x="527" y="200"/>
                  </a:cxn>
                  <a:cxn ang="0">
                    <a:pos x="839" y="168"/>
                  </a:cxn>
                  <a:cxn ang="0">
                    <a:pos x="440" y="40"/>
                  </a:cxn>
                  <a:cxn ang="0">
                    <a:pos x="622" y="40"/>
                  </a:cxn>
                  <a:cxn ang="0">
                    <a:pos x="215" y="0"/>
                  </a:cxn>
                  <a:cxn ang="0">
                    <a:pos x="0" y="40"/>
                  </a:cxn>
                  <a:cxn ang="0">
                    <a:pos x="189" y="40"/>
                  </a:cxn>
                  <a:cxn ang="0">
                    <a:pos x="527" y="200"/>
                  </a:cxn>
                </a:cxnLst>
                <a:rect l="0" t="0" r="r" b="b"/>
                <a:pathLst>
                  <a:path w="840" h="201">
                    <a:moveTo>
                      <a:pt x="527" y="200"/>
                    </a:moveTo>
                    <a:lnTo>
                      <a:pt x="839" y="168"/>
                    </a:lnTo>
                    <a:lnTo>
                      <a:pt x="440" y="40"/>
                    </a:lnTo>
                    <a:lnTo>
                      <a:pt x="622" y="40"/>
                    </a:lnTo>
                    <a:lnTo>
                      <a:pt x="215" y="0"/>
                    </a:lnTo>
                    <a:lnTo>
                      <a:pt x="0" y="40"/>
                    </a:lnTo>
                    <a:lnTo>
                      <a:pt x="189" y="40"/>
                    </a:lnTo>
                    <a:lnTo>
                      <a:pt x="527" y="200"/>
                    </a:lnTo>
                  </a:path>
                </a:pathLst>
              </a:custGeom>
              <a:solidFill>
                <a:srgbClr val="6688BB"/>
              </a:solidFill>
              <a:ln w="19050" cap="rnd" cmpd="sng">
                <a:noFill/>
                <a:round/>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grpSp>
          <p:nvGrpSpPr>
            <p:cNvPr id="67" name="Group 74"/>
            <p:cNvGrpSpPr/>
            <p:nvPr/>
          </p:nvGrpSpPr>
          <p:grpSpPr bwMode="auto">
            <a:xfrm>
              <a:off x="548506" y="3505200"/>
              <a:ext cx="8077567" cy="142762"/>
              <a:chOff x="355" y="1355"/>
              <a:chExt cx="5489" cy="96"/>
            </a:xfrm>
          </p:grpSpPr>
          <p:sp>
            <p:nvSpPr>
              <p:cNvPr id="71" name="Line 16"/>
              <p:cNvSpPr>
                <a:spLocks noChangeShapeType="1"/>
              </p:cNvSpPr>
              <p:nvPr/>
            </p:nvSpPr>
            <p:spPr bwMode="auto">
              <a:xfrm flipV="1">
                <a:off x="355" y="1355"/>
                <a:ext cx="2762" cy="96"/>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2" name="Line 17"/>
              <p:cNvSpPr>
                <a:spLocks noChangeShapeType="1"/>
              </p:cNvSpPr>
              <p:nvPr/>
            </p:nvSpPr>
            <p:spPr bwMode="auto">
              <a:xfrm>
                <a:off x="3099" y="1355"/>
                <a:ext cx="2745" cy="96"/>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grpSp>
          <p:nvGrpSpPr>
            <p:cNvPr id="68" name="Group 18"/>
            <p:cNvGrpSpPr/>
            <p:nvPr/>
          </p:nvGrpSpPr>
          <p:grpSpPr bwMode="auto">
            <a:xfrm>
              <a:off x="537761" y="3505200"/>
              <a:ext cx="8088312" cy="448242"/>
              <a:chOff x="347" y="1355"/>
              <a:chExt cx="5497" cy="303"/>
            </a:xfrm>
          </p:grpSpPr>
          <p:sp>
            <p:nvSpPr>
              <p:cNvPr id="69" name="Line 19"/>
              <p:cNvSpPr>
                <a:spLocks noChangeShapeType="1"/>
              </p:cNvSpPr>
              <p:nvPr/>
            </p:nvSpPr>
            <p:spPr bwMode="auto">
              <a:xfrm flipV="1">
                <a:off x="347" y="1355"/>
                <a:ext cx="2770" cy="303"/>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sp>
            <p:nvSpPr>
              <p:cNvPr id="70" name="Line 20"/>
              <p:cNvSpPr>
                <a:spLocks noChangeShapeType="1"/>
              </p:cNvSpPr>
              <p:nvPr/>
            </p:nvSpPr>
            <p:spPr bwMode="auto">
              <a:xfrm>
                <a:off x="3099" y="1355"/>
                <a:ext cx="2745" cy="303"/>
              </a:xfrm>
              <a:prstGeom prst="line">
                <a:avLst/>
              </a:prstGeom>
              <a:noFill/>
              <a:ln w="6350">
                <a:solidFill>
                  <a:srgbClr val="DD4411">
                    <a:lumMod val="40000"/>
                    <a:lumOff val="60000"/>
                  </a:srgbClr>
                </a:solidFill>
                <a:round/>
                <a:headEnd type="none" w="sm" len="sm"/>
                <a:tailEnd type="none" w="sm" len="sm"/>
              </a:ln>
              <a:effectLst/>
            </p:spPr>
            <p:txBody>
              <a:bodyPr lIns="45720" rIns="45720" anchor="ctr" anchorCtr="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mn-ea"/>
                  <a:cs typeface="Arial" panose="020B0604020202020204" pitchFamily="34" charset="0"/>
                </a:endParaRPr>
              </a:p>
            </p:txBody>
          </p:sp>
        </p:grpSp>
      </p:grpSp>
      <p:sp>
        <p:nvSpPr>
          <p:cNvPr id="80" name="Oval 5"/>
          <p:cNvSpPr>
            <a:spLocks noChangeArrowheads="1"/>
          </p:cNvSpPr>
          <p:nvPr/>
        </p:nvSpPr>
        <p:spPr bwMode="auto">
          <a:xfrm>
            <a:off x="5163242" y="2814058"/>
            <a:ext cx="1494551" cy="392028"/>
          </a:xfrm>
          <a:prstGeom prst="ellipse">
            <a:avLst/>
          </a:prstGeom>
          <a:solidFill>
            <a:schemeClr val="tx2"/>
          </a:solidFill>
          <a:ln w="6350">
            <a:noFill/>
            <a:round/>
          </a:ln>
          <a:effectLst/>
        </p:spPr>
        <p:txBody>
          <a:bodyPr wrap="none" lIns="45720" rIns="45720" anchor="ctr" anchorCtr="1"/>
          <a:lstStyle/>
          <a:p>
            <a:pPr eaLnBrk="0" fontAlgn="base" hangingPunct="0">
              <a:spcBef>
                <a:spcPct val="0"/>
              </a:spcBef>
              <a:spcAft>
                <a:spcPct val="0"/>
              </a:spcAft>
            </a:pPr>
            <a:r>
              <a:rPr lang="zh-CN" altLang="en-US" sz="1600" b="1" kern="0" dirty="0">
                <a:solidFill>
                  <a:prstClr val="white"/>
                </a:solidFill>
                <a:latin typeface="+mn-ea"/>
                <a:cs typeface="Arial" panose="020B0604020202020204" pitchFamily="34" charset="0"/>
              </a:rPr>
              <a:t>科技创新驱动</a:t>
            </a:r>
            <a:endParaRPr lang="en-US" sz="1600" b="1" kern="0" dirty="0">
              <a:solidFill>
                <a:prstClr val="white"/>
              </a:solidFill>
              <a:latin typeface="+mn-ea"/>
              <a:cs typeface="Arial" panose="020B0604020202020204" pitchFamily="34" charset="0"/>
            </a:endParaRPr>
          </a:p>
        </p:txBody>
      </p:sp>
      <p:sp>
        <p:nvSpPr>
          <p:cNvPr id="81" name="Oval 5"/>
          <p:cNvSpPr>
            <a:spLocks noChangeArrowheads="1"/>
          </p:cNvSpPr>
          <p:nvPr/>
        </p:nvSpPr>
        <p:spPr bwMode="auto">
          <a:xfrm>
            <a:off x="1503935" y="2134699"/>
            <a:ext cx="1494551" cy="392028"/>
          </a:xfrm>
          <a:prstGeom prst="ellipse">
            <a:avLst/>
          </a:prstGeom>
          <a:solidFill>
            <a:schemeClr val="tx2"/>
          </a:solidFill>
          <a:ln w="6350">
            <a:noFill/>
            <a:round/>
          </a:ln>
          <a:effectLst/>
        </p:spPr>
        <p:txBody>
          <a:bodyPr wrap="none" lIns="45720" rIns="45720" anchor="ctr" anchorCtr="1"/>
          <a:lstStyle/>
          <a:p>
            <a:pPr eaLnBrk="0" fontAlgn="base" hangingPunct="0">
              <a:spcBef>
                <a:spcPct val="0"/>
              </a:spcBef>
              <a:spcAft>
                <a:spcPct val="0"/>
              </a:spcAft>
            </a:pPr>
            <a:r>
              <a:rPr lang="zh-CN" altLang="en-US" sz="1600" b="1" kern="0" dirty="0">
                <a:solidFill>
                  <a:prstClr val="white"/>
                </a:solidFill>
                <a:latin typeface="+mn-ea"/>
                <a:cs typeface="Arial" panose="020B0604020202020204" pitchFamily="34" charset="0"/>
              </a:rPr>
              <a:t>客户价值引领</a:t>
            </a:r>
            <a:endParaRPr lang="en-US" sz="1600" b="1" kern="0" dirty="0">
              <a:solidFill>
                <a:prstClr val="white"/>
              </a:solidFill>
              <a:latin typeface="+mn-ea"/>
              <a:cs typeface="Arial" panose="020B0604020202020204" pitchFamily="34" charset="0"/>
            </a:endParaRPr>
          </a:p>
        </p:txBody>
      </p:sp>
      <p:sp>
        <p:nvSpPr>
          <p:cNvPr id="82" name="Oval 5"/>
          <p:cNvSpPr>
            <a:spLocks noChangeArrowheads="1"/>
          </p:cNvSpPr>
          <p:nvPr/>
        </p:nvSpPr>
        <p:spPr bwMode="auto">
          <a:xfrm>
            <a:off x="7453891" y="2638335"/>
            <a:ext cx="1494551" cy="392028"/>
          </a:xfrm>
          <a:prstGeom prst="ellipse">
            <a:avLst/>
          </a:prstGeom>
          <a:solidFill>
            <a:schemeClr val="tx2"/>
          </a:solidFill>
          <a:ln w="6350">
            <a:noFill/>
            <a:round/>
          </a:ln>
          <a:effectLst/>
        </p:spPr>
        <p:txBody>
          <a:bodyPr wrap="none" lIns="45720" rIns="45720" anchor="ctr" anchorCtr="1"/>
          <a:lstStyle/>
          <a:p>
            <a:pPr eaLnBrk="0" fontAlgn="base" hangingPunct="0">
              <a:spcBef>
                <a:spcPct val="0"/>
              </a:spcBef>
              <a:spcAft>
                <a:spcPct val="0"/>
              </a:spcAft>
            </a:pPr>
            <a:r>
              <a:rPr lang="zh-CN" altLang="en-US" sz="1600" b="1" kern="0" dirty="0">
                <a:solidFill>
                  <a:schemeClr val="bg1"/>
                </a:solidFill>
                <a:latin typeface="+mn-ea"/>
                <a:cs typeface="Arial" panose="020B0604020202020204" pitchFamily="34" charset="0"/>
              </a:rPr>
              <a:t>生态开放合作</a:t>
            </a:r>
            <a:endParaRPr lang="en-US" sz="1600" b="1" kern="0" dirty="0">
              <a:solidFill>
                <a:schemeClr val="bg1"/>
              </a:solidFill>
              <a:latin typeface="+mn-ea"/>
              <a:cs typeface="Arial" panose="020B0604020202020204" pitchFamily="34" charset="0"/>
            </a:endParaRPr>
          </a:p>
        </p:txBody>
      </p:sp>
      <p:sp>
        <p:nvSpPr>
          <p:cNvPr id="83" name="Oval 5"/>
          <p:cNvSpPr>
            <a:spLocks noChangeArrowheads="1"/>
          </p:cNvSpPr>
          <p:nvPr/>
        </p:nvSpPr>
        <p:spPr bwMode="auto">
          <a:xfrm>
            <a:off x="3042013" y="2638335"/>
            <a:ext cx="1494551" cy="392028"/>
          </a:xfrm>
          <a:prstGeom prst="ellipse">
            <a:avLst/>
          </a:prstGeom>
          <a:solidFill>
            <a:schemeClr val="tx2"/>
          </a:solidFill>
          <a:ln w="6350">
            <a:noFill/>
            <a:round/>
          </a:ln>
          <a:effectLst/>
        </p:spPr>
        <p:txBody>
          <a:bodyPr wrap="none" lIns="45720" rIns="45720" anchor="ctr" anchorCtr="1"/>
          <a:lstStyle/>
          <a:p>
            <a:pPr eaLnBrk="0" fontAlgn="base" hangingPunct="0">
              <a:spcBef>
                <a:spcPct val="0"/>
              </a:spcBef>
              <a:spcAft>
                <a:spcPct val="0"/>
              </a:spcAft>
            </a:pPr>
            <a:r>
              <a:rPr lang="zh-CN" altLang="en-US" sz="1600" b="1" kern="0" dirty="0">
                <a:solidFill>
                  <a:prstClr val="white"/>
                </a:solidFill>
                <a:latin typeface="+mn-ea"/>
                <a:cs typeface="Arial" panose="020B0604020202020204" pitchFamily="34" charset="0"/>
              </a:rPr>
              <a:t>内外资源统筹</a:t>
            </a:r>
            <a:endParaRPr lang="en-US" sz="1600" b="1" kern="0" dirty="0">
              <a:solidFill>
                <a:prstClr val="white"/>
              </a:solidFill>
              <a:latin typeface="+mn-ea"/>
              <a:cs typeface="Arial" panose="020B0604020202020204" pitchFamily="34" charset="0"/>
            </a:endParaRPr>
          </a:p>
        </p:txBody>
      </p:sp>
      <p:sp>
        <p:nvSpPr>
          <p:cNvPr id="84" name="Text Box 5"/>
          <p:cNvSpPr txBox="1">
            <a:spLocks noChangeArrowheads="1"/>
          </p:cNvSpPr>
          <p:nvPr/>
        </p:nvSpPr>
        <p:spPr bwMode="auto">
          <a:xfrm>
            <a:off x="2054343" y="4195298"/>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智能制造</a:t>
            </a:r>
            <a:endParaRPr lang="zh-CN" altLang="en-US" sz="1800" dirty="0"/>
          </a:p>
        </p:txBody>
      </p:sp>
      <p:sp>
        <p:nvSpPr>
          <p:cNvPr id="85" name="Text Box 5"/>
          <p:cNvSpPr txBox="1">
            <a:spLocks noChangeArrowheads="1"/>
          </p:cNvSpPr>
          <p:nvPr/>
        </p:nvSpPr>
        <p:spPr bwMode="auto">
          <a:xfrm>
            <a:off x="2054343" y="3412540"/>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algn="ctr" fontAlgn="base">
              <a:spcAft>
                <a:spcPts val="300"/>
              </a:spcAft>
              <a:defRPr sz="1400" b="1" kern="0">
                <a:solidFill>
                  <a:sysClr val="windowText" lastClr="000000"/>
                </a:solidFill>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规范管理</a:t>
            </a:r>
            <a:endParaRPr lang="zh-CN" altLang="en-US" sz="1800" dirty="0"/>
          </a:p>
        </p:txBody>
      </p:sp>
      <p:sp>
        <p:nvSpPr>
          <p:cNvPr id="86" name="Text Box 5"/>
          <p:cNvSpPr txBox="1">
            <a:spLocks noChangeArrowheads="1"/>
          </p:cNvSpPr>
          <p:nvPr/>
        </p:nvSpPr>
        <p:spPr bwMode="auto">
          <a:xfrm>
            <a:off x="8374868" y="3412540"/>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协同运作</a:t>
            </a:r>
            <a:endParaRPr lang="zh-CN" altLang="en-US" sz="1800" dirty="0"/>
          </a:p>
        </p:txBody>
      </p:sp>
      <p:sp>
        <p:nvSpPr>
          <p:cNvPr id="87" name="Text Box 5"/>
          <p:cNvSpPr txBox="1">
            <a:spLocks noChangeArrowheads="1"/>
          </p:cNvSpPr>
          <p:nvPr/>
        </p:nvSpPr>
        <p:spPr bwMode="auto">
          <a:xfrm>
            <a:off x="4161185" y="3412540"/>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防范风险</a:t>
            </a:r>
            <a:endParaRPr lang="zh-CN" altLang="en-US" sz="1800" dirty="0"/>
          </a:p>
        </p:txBody>
      </p:sp>
      <p:sp>
        <p:nvSpPr>
          <p:cNvPr id="88" name="Rectangle 4"/>
          <p:cNvSpPr/>
          <p:nvPr/>
        </p:nvSpPr>
        <p:spPr>
          <a:xfrm>
            <a:off x="4163363" y="4195298"/>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algn="ctr" fontAlgn="base">
              <a:spcAft>
                <a:spcPts val="300"/>
              </a:spcAft>
            </a:pPr>
            <a:r>
              <a:rPr lang="zh-CN" altLang="en-US" b="1" kern="0" dirty="0">
                <a:solidFill>
                  <a:sysClr val="windowText" lastClr="000000"/>
                </a:solidFill>
                <a:latin typeface="+mn-ea"/>
                <a:cs typeface="Arial" panose="020B0604020202020204" pitchFamily="34" charset="0"/>
              </a:rPr>
              <a:t>客户服务</a:t>
            </a:r>
            <a:endParaRPr lang="zh-CN" altLang="en-US" b="1" kern="0" dirty="0">
              <a:solidFill>
                <a:sysClr val="windowText" lastClr="000000"/>
              </a:solidFill>
              <a:latin typeface="+mn-ea"/>
              <a:cs typeface="Arial" panose="020B0604020202020204" pitchFamily="34" charset="0"/>
            </a:endParaRPr>
          </a:p>
        </p:txBody>
      </p:sp>
      <p:sp>
        <p:nvSpPr>
          <p:cNvPr id="89" name="Text Box 5"/>
          <p:cNvSpPr txBox="1">
            <a:spLocks noChangeArrowheads="1"/>
          </p:cNvSpPr>
          <p:nvPr/>
        </p:nvSpPr>
        <p:spPr bwMode="auto">
          <a:xfrm>
            <a:off x="6272383" y="4195298"/>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创新驱动</a:t>
            </a:r>
            <a:endParaRPr lang="zh-CN" altLang="en-US" sz="1800" dirty="0"/>
          </a:p>
        </p:txBody>
      </p:sp>
      <p:sp>
        <p:nvSpPr>
          <p:cNvPr id="90" name="矩形 75"/>
          <p:cNvSpPr/>
          <p:nvPr/>
        </p:nvSpPr>
        <p:spPr bwMode="gray">
          <a:xfrm>
            <a:off x="1468947" y="5612247"/>
            <a:ext cx="9207687" cy="864342"/>
          </a:xfrm>
          <a:prstGeom prst="rect">
            <a:avLst/>
          </a:prstGeom>
          <a:solidFill>
            <a:schemeClr val="accent3">
              <a:lumMod val="75000"/>
            </a:schemeClr>
          </a:solidFill>
          <a:ln w="12700">
            <a:solidFill>
              <a:schemeClr val="bg1"/>
            </a:solidFill>
            <a:prstDash val="sysDash"/>
          </a:ln>
          <a:effectLst>
            <a:innerShdw blurRad="63500" dist="508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algn="ctr" fontAlgn="base">
              <a:spcAft>
                <a:spcPts val="300"/>
              </a:spcAft>
            </a:pPr>
            <a:endParaRPr lang="zh-CN" altLang="en-US" sz="1400" b="1" kern="0" dirty="0">
              <a:solidFill>
                <a:sysClr val="windowText" lastClr="000000"/>
              </a:solidFill>
              <a:latin typeface="+mn-ea"/>
              <a:cs typeface="Arial" panose="020B0604020202020204" pitchFamily="34" charset="0"/>
            </a:endParaRPr>
          </a:p>
        </p:txBody>
      </p:sp>
      <p:sp>
        <p:nvSpPr>
          <p:cNvPr id="91" name="梯形 76"/>
          <p:cNvSpPr/>
          <p:nvPr/>
        </p:nvSpPr>
        <p:spPr bwMode="gray">
          <a:xfrm>
            <a:off x="1482731" y="5420493"/>
            <a:ext cx="9151402" cy="177285"/>
          </a:xfrm>
          <a:prstGeom prst="trapezoid">
            <a:avLst>
              <a:gd name="adj" fmla="val 183571"/>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t" anchorCtr="0" compatLnSpc="1">
            <a:noAutofit/>
          </a:bodyPr>
          <a:lstStyle/>
          <a:p>
            <a:pPr algn="ctr">
              <a:spcBef>
                <a:spcPts val="0"/>
              </a:spcBef>
              <a:spcAft>
                <a:spcPts val="300"/>
              </a:spcAft>
            </a:pPr>
            <a:endParaRPr lang="zh-CN" altLang="en-US" sz="1600" kern="0" dirty="0">
              <a:solidFill>
                <a:sysClr val="windowText" lastClr="000000"/>
              </a:solidFill>
              <a:latin typeface="+mn-ea"/>
              <a:cs typeface="Arial" panose="020B0604020202020204" pitchFamily="34" charset="0"/>
            </a:endParaRPr>
          </a:p>
        </p:txBody>
      </p:sp>
      <p:sp>
        <p:nvSpPr>
          <p:cNvPr id="92" name="圆角矩形 91"/>
          <p:cNvSpPr/>
          <p:nvPr/>
        </p:nvSpPr>
        <p:spPr bwMode="gray">
          <a:xfrm>
            <a:off x="1565603" y="5709799"/>
            <a:ext cx="2090709" cy="689800"/>
          </a:xfrm>
          <a:prstGeom prst="roundRect">
            <a:avLst>
              <a:gd name="adj" fmla="val 5912"/>
            </a:avLst>
          </a:prstGeom>
          <a:noFill/>
          <a:ln w="12700">
            <a:solidFill>
              <a:schemeClr val="bg1"/>
            </a:solidFill>
            <a:prstDash val="sysDash"/>
          </a:ln>
          <a:effectLst>
            <a:innerShdw blurRad="63500" dist="508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集成共享的</a:t>
            </a:r>
            <a:endParaRPr kumimoji="0" lang="en-US" altLang="zh-CN"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经营管理平台</a:t>
            </a:r>
            <a:endPar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p:txBody>
      </p:sp>
      <p:sp>
        <p:nvSpPr>
          <p:cNvPr id="93" name="圆角矩形 91"/>
          <p:cNvSpPr/>
          <p:nvPr/>
        </p:nvSpPr>
        <p:spPr bwMode="gray">
          <a:xfrm>
            <a:off x="3853468" y="5709799"/>
            <a:ext cx="2090709" cy="689800"/>
          </a:xfrm>
          <a:prstGeom prst="roundRect">
            <a:avLst>
              <a:gd name="adj" fmla="val 5912"/>
            </a:avLst>
          </a:prstGeom>
          <a:noFill/>
          <a:ln w="12700">
            <a:solidFill>
              <a:schemeClr val="bg1"/>
            </a:solidFill>
            <a:prstDash val="sysDash"/>
          </a:ln>
          <a:effectLst>
            <a:innerShdw blurRad="63500" dist="508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协同智能的</a:t>
            </a:r>
            <a:endParaRPr kumimoji="0" lang="en-US" altLang="zh-CN"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生产营运平台</a:t>
            </a:r>
            <a:endPar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p:txBody>
      </p:sp>
      <p:sp>
        <p:nvSpPr>
          <p:cNvPr id="94" name="圆角矩形 91"/>
          <p:cNvSpPr/>
          <p:nvPr/>
        </p:nvSpPr>
        <p:spPr bwMode="gray">
          <a:xfrm>
            <a:off x="6141333" y="5709799"/>
            <a:ext cx="2090709" cy="689800"/>
          </a:xfrm>
          <a:prstGeom prst="roundRect">
            <a:avLst>
              <a:gd name="adj" fmla="val 5912"/>
            </a:avLst>
          </a:prstGeom>
          <a:solidFill>
            <a:schemeClr val="accent3">
              <a:lumMod val="75000"/>
            </a:schemeClr>
          </a:solidFill>
          <a:ln w="12700">
            <a:solidFill>
              <a:schemeClr val="bg1"/>
            </a:solidFill>
            <a:prstDash val="sysDash"/>
          </a:ln>
          <a:effectLst>
            <a:innerShdw blurRad="63500" dist="508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互联高效的</a:t>
            </a:r>
            <a:endParaRPr kumimoji="0" lang="en-US" altLang="zh-CN"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客户服务平台</a:t>
            </a:r>
            <a:endPar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p:txBody>
      </p:sp>
      <p:sp>
        <p:nvSpPr>
          <p:cNvPr id="95" name="圆角矩形 91"/>
          <p:cNvSpPr/>
          <p:nvPr/>
        </p:nvSpPr>
        <p:spPr bwMode="gray">
          <a:xfrm>
            <a:off x="8429198" y="5709799"/>
            <a:ext cx="2090709" cy="689800"/>
          </a:xfrm>
          <a:prstGeom prst="roundRect">
            <a:avLst>
              <a:gd name="adj" fmla="val 5912"/>
            </a:avLst>
          </a:prstGeom>
          <a:noFill/>
          <a:ln w="12700">
            <a:solidFill>
              <a:schemeClr val="bg1"/>
            </a:solidFill>
            <a:prstDash val="sysDash"/>
          </a:ln>
          <a:effectLst>
            <a:innerShdw blurRad="63500" dist="508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敏捷安全的</a:t>
            </a:r>
            <a:endParaRPr kumimoji="0" lang="en-US" altLang="zh-CN"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a:p>
            <a:pPr marL="0" marR="0" indent="0" algn="ctr" defTabSz="914400" rtl="0" eaLnBrk="1" fontAlgn="base" latinLnBrk="0" hangingPunct="1">
              <a:lnSpc>
                <a:spcPct val="100000"/>
              </a:lnSpc>
              <a:spcBef>
                <a:spcPts val="0"/>
              </a:spcBef>
              <a:spcAft>
                <a:spcPts val="300"/>
              </a:spcAft>
              <a:buClrTx/>
              <a:buSzTx/>
              <a:buFontTx/>
              <a:buNone/>
            </a:pPr>
            <a:r>
              <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rPr>
              <a:t>基础技术平台</a:t>
            </a:r>
            <a:endParaRPr kumimoji="0" lang="zh-CN" altLang="en-US" sz="1400" b="1" i="0" u="none" strike="noStrike" kern="0" cap="none" spc="0" normalizeH="0" baseline="0" noProof="0" dirty="0">
              <a:ln>
                <a:noFill/>
              </a:ln>
              <a:solidFill>
                <a:sysClr val="windowText" lastClr="000000"/>
              </a:solidFill>
              <a:effectLst/>
              <a:uLnTx/>
              <a:uFillTx/>
              <a:latin typeface="+mn-ea"/>
              <a:cs typeface="Arial" panose="020B0604020202020204" pitchFamily="34" charset="0"/>
            </a:endParaRPr>
          </a:p>
        </p:txBody>
      </p:sp>
      <p:sp>
        <p:nvSpPr>
          <p:cNvPr id="96" name="下箭头 60"/>
          <p:cNvSpPr/>
          <p:nvPr/>
        </p:nvSpPr>
        <p:spPr>
          <a:xfrm flipV="1">
            <a:off x="2610956" y="5035411"/>
            <a:ext cx="612000" cy="482085"/>
          </a:xfrm>
          <a:prstGeom prst="downArrow">
            <a:avLst/>
          </a:prstGeom>
          <a:solidFill>
            <a:schemeClr val="accent2">
              <a:lumMod val="50000"/>
            </a:schemeClr>
          </a:solidFill>
        </p:spPr>
        <p:txBody>
          <a:bodyPr wrap="square" rtlCol="0" anchor="ctr">
            <a:spAutoFit/>
          </a:bodyPr>
          <a:lstStyle/>
          <a:p>
            <a:pPr algn="ctr">
              <a:lnSpc>
                <a:spcPct val="120000"/>
              </a:lnSpc>
              <a:spcBef>
                <a:spcPct val="60000"/>
              </a:spcBef>
              <a:spcAft>
                <a:spcPct val="0"/>
              </a:spcAft>
            </a:pPr>
            <a:endParaRPr lang="en-US" sz="1600" dirty="0">
              <a:latin typeface="+mn-ea"/>
            </a:endParaRPr>
          </a:p>
        </p:txBody>
      </p:sp>
      <p:sp>
        <p:nvSpPr>
          <p:cNvPr id="97" name="下箭头 61"/>
          <p:cNvSpPr/>
          <p:nvPr/>
        </p:nvSpPr>
        <p:spPr>
          <a:xfrm flipV="1">
            <a:off x="8768032" y="5035411"/>
            <a:ext cx="612000" cy="482085"/>
          </a:xfrm>
          <a:prstGeom prst="downArrow">
            <a:avLst/>
          </a:prstGeom>
          <a:solidFill>
            <a:schemeClr val="accent2">
              <a:lumMod val="50000"/>
            </a:schemeClr>
          </a:solidFill>
        </p:spPr>
        <p:txBody>
          <a:bodyPr wrap="square" rtlCol="0" anchor="ctr">
            <a:spAutoFit/>
          </a:bodyPr>
          <a:lstStyle/>
          <a:p>
            <a:pPr algn="ctr">
              <a:lnSpc>
                <a:spcPct val="120000"/>
              </a:lnSpc>
              <a:spcBef>
                <a:spcPct val="60000"/>
              </a:spcBef>
              <a:spcAft>
                <a:spcPct val="0"/>
              </a:spcAft>
            </a:pPr>
            <a:endParaRPr lang="en-US" sz="1600" dirty="0">
              <a:latin typeface="+mn-ea"/>
            </a:endParaRPr>
          </a:p>
        </p:txBody>
      </p:sp>
      <p:sp>
        <p:nvSpPr>
          <p:cNvPr id="98" name="下箭头 68"/>
          <p:cNvSpPr/>
          <p:nvPr/>
        </p:nvSpPr>
        <p:spPr>
          <a:xfrm flipV="1">
            <a:off x="5780089" y="5035411"/>
            <a:ext cx="612000" cy="482085"/>
          </a:xfrm>
          <a:prstGeom prst="downArrow">
            <a:avLst/>
          </a:prstGeom>
          <a:solidFill>
            <a:schemeClr val="accent2">
              <a:lumMod val="50000"/>
            </a:schemeClr>
          </a:solidFill>
        </p:spPr>
        <p:txBody>
          <a:bodyPr wrap="square" rtlCol="0" anchor="ctr">
            <a:spAutoFit/>
          </a:bodyPr>
          <a:lstStyle/>
          <a:p>
            <a:pPr algn="ctr">
              <a:lnSpc>
                <a:spcPct val="120000"/>
              </a:lnSpc>
              <a:spcBef>
                <a:spcPct val="60000"/>
              </a:spcBef>
              <a:spcAft>
                <a:spcPct val="0"/>
              </a:spcAft>
            </a:pPr>
            <a:endParaRPr lang="en-US" sz="1600" dirty="0">
              <a:latin typeface="+mn-ea"/>
            </a:endParaRPr>
          </a:p>
        </p:txBody>
      </p:sp>
      <p:sp>
        <p:nvSpPr>
          <p:cNvPr id="99" name="Text Box 5"/>
          <p:cNvSpPr txBox="1">
            <a:spLocks noChangeArrowheads="1"/>
          </p:cNvSpPr>
          <p:nvPr/>
        </p:nvSpPr>
        <p:spPr bwMode="auto">
          <a:xfrm>
            <a:off x="6268027" y="3412540"/>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资源优化</a:t>
            </a:r>
            <a:endParaRPr lang="zh-CN" altLang="en-US" sz="1800" dirty="0"/>
          </a:p>
        </p:txBody>
      </p:sp>
      <p:sp>
        <p:nvSpPr>
          <p:cNvPr id="100" name="Text Box 5"/>
          <p:cNvSpPr txBox="1">
            <a:spLocks noChangeArrowheads="1"/>
          </p:cNvSpPr>
          <p:nvPr/>
        </p:nvSpPr>
        <p:spPr bwMode="auto">
          <a:xfrm>
            <a:off x="8381402" y="4195298"/>
            <a:ext cx="1702800" cy="458182"/>
          </a:xfrm>
          <a:prstGeom prst="rect">
            <a:avLst/>
          </a:prstGeom>
          <a:solidFill>
            <a:schemeClr val="accent1">
              <a:lumMod val="20000"/>
              <a:lumOff val="80000"/>
            </a:schemeClr>
          </a:solidFill>
          <a:ln w="12700" cap="flat" cmpd="sng" algn="ctr">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ctr" anchorCtr="0" compatLnSpc="1">
            <a:noAutofit/>
          </a:bodyPr>
          <a:lstStyle>
            <a:defPPr>
              <a:defRPr lang="zh-CN"/>
            </a:defPPr>
            <a:lvl1pPr marR="0" indent="0" algn="ctr" fontAlgn="base">
              <a:lnSpc>
                <a:spcPct val="100000"/>
              </a:lnSpc>
              <a:spcBef>
                <a:spcPts val="0"/>
              </a:spcBef>
              <a:spcAft>
                <a:spcPts val="300"/>
              </a:spcAft>
              <a:buClrTx/>
              <a:buSzTx/>
              <a:buFontTx/>
              <a:buNone/>
              <a:defRPr kumimoji="0" sz="1400" b="1" i="0" u="none" strike="noStrike" kern="0" cap="none" spc="0" normalizeH="0" baseline="0">
                <a:ln>
                  <a:noFill/>
                </a:ln>
                <a:solidFill>
                  <a:sysClr val="windowText" lastClr="000000"/>
                </a:solidFill>
                <a:effectLst/>
                <a:uLnTx/>
                <a:uFillTx/>
                <a:latin typeface="+mn-ea"/>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1800" dirty="0"/>
              <a:t>安全环保</a:t>
            </a:r>
            <a:endParaRPr lang="zh-CN" altLang="en-US" sz="1800" dirty="0"/>
          </a:p>
        </p:txBody>
      </p:sp>
      <p:sp>
        <p:nvSpPr>
          <p:cNvPr id="101" name="Oval 5"/>
          <p:cNvSpPr>
            <a:spLocks noChangeArrowheads="1"/>
          </p:cNvSpPr>
          <p:nvPr/>
        </p:nvSpPr>
        <p:spPr bwMode="auto">
          <a:xfrm>
            <a:off x="9110075" y="2134699"/>
            <a:ext cx="1494551" cy="392028"/>
          </a:xfrm>
          <a:prstGeom prst="ellipse">
            <a:avLst/>
          </a:prstGeom>
          <a:solidFill>
            <a:schemeClr val="tx2"/>
          </a:solidFill>
          <a:ln w="6350">
            <a:noFill/>
            <a:round/>
          </a:ln>
          <a:effectLst/>
        </p:spPr>
        <p:txBody>
          <a:bodyPr wrap="none" lIns="45720" rIns="45720" anchor="ctr" anchorCtr="1"/>
          <a:lstStyle/>
          <a:p>
            <a:pPr eaLnBrk="0" fontAlgn="base" hangingPunct="0">
              <a:spcBef>
                <a:spcPct val="0"/>
              </a:spcBef>
              <a:spcAft>
                <a:spcPct val="0"/>
              </a:spcAft>
            </a:pPr>
            <a:r>
              <a:rPr lang="zh-CN" altLang="en-US" sz="1600" b="1" kern="0" dirty="0">
                <a:solidFill>
                  <a:schemeClr val="bg1"/>
                </a:solidFill>
                <a:latin typeface="+mn-ea"/>
                <a:cs typeface="Arial" panose="020B0604020202020204" pitchFamily="34" charset="0"/>
              </a:rPr>
              <a:t>打造智能管控</a:t>
            </a:r>
            <a:endParaRPr lang="en-US" altLang="zh-CN" sz="1600" b="1" kern="0" dirty="0">
              <a:solidFill>
                <a:schemeClr val="bg1"/>
              </a:solidFill>
              <a:latin typeface="+mn-ea"/>
              <a:cs typeface="Arial" panose="020B0604020202020204" pitchFamily="34" charset="0"/>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人工智能发展路线图</a:t>
            </a:r>
            <a:endParaRPr lang="zh-CN" altLang="en-US" dirty="0">
              <a:latin typeface="+mn-lt"/>
              <a:ea typeface="+mn-ea"/>
              <a:cs typeface="+mn-ea"/>
              <a:sym typeface="+mn-lt"/>
            </a:endParaRPr>
          </a:p>
        </p:txBody>
      </p:sp>
      <p:sp>
        <p:nvSpPr>
          <p:cNvPr id="4" name="矩形 3"/>
          <p:cNvSpPr/>
          <p:nvPr/>
        </p:nvSpPr>
        <p:spPr>
          <a:xfrm>
            <a:off x="731874" y="1679944"/>
            <a:ext cx="49973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现阶段</a:t>
            </a:r>
            <a:endParaRPr lang="zh-CN" altLang="en-US" sz="1600" b="1" dirty="0">
              <a:cs typeface="+mn-ea"/>
              <a:sym typeface="+mn-lt"/>
            </a:endParaRPr>
          </a:p>
        </p:txBody>
      </p:sp>
      <p:sp>
        <p:nvSpPr>
          <p:cNvPr id="6" name="矩形 5"/>
          <p:cNvSpPr/>
          <p:nvPr/>
        </p:nvSpPr>
        <p:spPr>
          <a:xfrm>
            <a:off x="731874" y="2913321"/>
            <a:ext cx="49973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3</a:t>
            </a:r>
            <a:endParaRPr lang="en-US" altLang="zh-CN" sz="1600" b="1" dirty="0">
              <a:cs typeface="+mn-ea"/>
              <a:sym typeface="+mn-lt"/>
            </a:endParaRPr>
          </a:p>
          <a:p>
            <a:pPr algn="ctr"/>
            <a:r>
              <a:rPr lang="zh-CN" altLang="en-US" sz="1600" b="1" dirty="0">
                <a:cs typeface="+mn-ea"/>
                <a:sym typeface="+mn-lt"/>
              </a:rPr>
              <a:t>至</a:t>
            </a:r>
            <a:r>
              <a:rPr lang="en-US" altLang="zh-CN" sz="1600" b="1" dirty="0">
                <a:cs typeface="+mn-ea"/>
                <a:sym typeface="+mn-lt"/>
              </a:rPr>
              <a:t>5</a:t>
            </a:r>
            <a:r>
              <a:rPr lang="zh-CN" altLang="en-US" sz="1600" b="1" dirty="0">
                <a:cs typeface="+mn-ea"/>
                <a:sym typeface="+mn-lt"/>
              </a:rPr>
              <a:t>年</a:t>
            </a:r>
            <a:endParaRPr lang="zh-CN" altLang="en-US" sz="1600" b="1" dirty="0">
              <a:cs typeface="+mn-ea"/>
              <a:sym typeface="+mn-lt"/>
            </a:endParaRPr>
          </a:p>
        </p:txBody>
      </p:sp>
      <p:sp>
        <p:nvSpPr>
          <p:cNvPr id="7" name="矩形 6"/>
          <p:cNvSpPr/>
          <p:nvPr/>
        </p:nvSpPr>
        <p:spPr>
          <a:xfrm>
            <a:off x="731874" y="4146698"/>
            <a:ext cx="49973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5</a:t>
            </a:r>
            <a:r>
              <a:rPr lang="zh-CN" altLang="en-US" sz="1600" b="1" dirty="0">
                <a:cs typeface="+mn-ea"/>
                <a:sym typeface="+mn-lt"/>
              </a:rPr>
              <a:t>至</a:t>
            </a:r>
            <a:r>
              <a:rPr lang="en-US" altLang="zh-CN" sz="1600" b="1" dirty="0">
                <a:cs typeface="+mn-ea"/>
                <a:sym typeface="+mn-lt"/>
              </a:rPr>
              <a:t>10</a:t>
            </a:r>
            <a:r>
              <a:rPr lang="zh-CN" altLang="en-US" sz="1600" b="1" dirty="0">
                <a:cs typeface="+mn-ea"/>
                <a:sym typeface="+mn-lt"/>
              </a:rPr>
              <a:t>年</a:t>
            </a:r>
            <a:endParaRPr lang="zh-CN" altLang="en-US" sz="1600" b="1" dirty="0">
              <a:cs typeface="+mn-ea"/>
              <a:sym typeface="+mn-lt"/>
            </a:endParaRPr>
          </a:p>
        </p:txBody>
      </p:sp>
      <p:sp>
        <p:nvSpPr>
          <p:cNvPr id="9" name="矩形 8"/>
          <p:cNvSpPr/>
          <p:nvPr/>
        </p:nvSpPr>
        <p:spPr>
          <a:xfrm>
            <a:off x="731874" y="5380075"/>
            <a:ext cx="49973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10</a:t>
            </a:r>
            <a:r>
              <a:rPr lang="zh-CN" altLang="en-US" sz="1600" b="1" dirty="0">
                <a:cs typeface="+mn-ea"/>
                <a:sym typeface="+mn-lt"/>
              </a:rPr>
              <a:t>年以上</a:t>
            </a:r>
            <a:endParaRPr lang="zh-CN" altLang="en-US" sz="1600" b="1" dirty="0">
              <a:cs typeface="+mn-ea"/>
              <a:sym typeface="+mn-lt"/>
            </a:endParaRPr>
          </a:p>
        </p:txBody>
      </p:sp>
      <p:sp>
        <p:nvSpPr>
          <p:cNvPr id="5" name="矩形 4"/>
          <p:cNvSpPr/>
          <p:nvPr/>
        </p:nvSpPr>
        <p:spPr>
          <a:xfrm>
            <a:off x="2286000" y="1180214"/>
            <a:ext cx="2016000" cy="372139"/>
          </a:xfrm>
          <a:prstGeom prst="rect">
            <a:avLst/>
          </a:prstGeom>
          <a:noFill/>
          <a:ln w="19050">
            <a:solidFill>
              <a:srgbClr val="EF7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大数据</a:t>
            </a:r>
            <a:endParaRPr lang="zh-CN" altLang="en-US" dirty="0">
              <a:solidFill>
                <a:schemeClr val="tx1"/>
              </a:solidFill>
              <a:cs typeface="+mn-ea"/>
              <a:sym typeface="+mn-lt"/>
            </a:endParaRPr>
          </a:p>
        </p:txBody>
      </p:sp>
      <p:sp>
        <p:nvSpPr>
          <p:cNvPr id="10" name="矩形 9"/>
          <p:cNvSpPr/>
          <p:nvPr/>
        </p:nvSpPr>
        <p:spPr>
          <a:xfrm>
            <a:off x="4767817" y="1180214"/>
            <a:ext cx="2016000" cy="37213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感知</a:t>
            </a:r>
            <a:endParaRPr lang="zh-CN" altLang="en-US" dirty="0">
              <a:solidFill>
                <a:schemeClr val="tx1"/>
              </a:solidFill>
              <a:cs typeface="+mn-ea"/>
              <a:sym typeface="+mn-lt"/>
            </a:endParaRPr>
          </a:p>
        </p:txBody>
      </p:sp>
      <p:sp>
        <p:nvSpPr>
          <p:cNvPr id="11" name="矩形 10"/>
          <p:cNvSpPr/>
          <p:nvPr/>
        </p:nvSpPr>
        <p:spPr>
          <a:xfrm>
            <a:off x="7249634" y="1180214"/>
            <a:ext cx="2016000" cy="37213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理解</a:t>
            </a:r>
            <a:endParaRPr lang="zh-CN" altLang="en-US" dirty="0">
              <a:solidFill>
                <a:schemeClr val="tx1"/>
              </a:solidFill>
              <a:cs typeface="+mn-ea"/>
              <a:sym typeface="+mn-lt"/>
            </a:endParaRPr>
          </a:p>
        </p:txBody>
      </p:sp>
      <p:sp>
        <p:nvSpPr>
          <p:cNvPr id="12" name="矩形 11"/>
          <p:cNvSpPr/>
          <p:nvPr/>
        </p:nvSpPr>
        <p:spPr>
          <a:xfrm>
            <a:off x="9731450" y="1180214"/>
            <a:ext cx="2016000" cy="372139"/>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机器人</a:t>
            </a:r>
            <a:endParaRPr lang="zh-CN" altLang="en-US" dirty="0">
              <a:solidFill>
                <a:schemeClr val="tx1"/>
              </a:solidFill>
              <a:cs typeface="+mn-ea"/>
              <a:sym typeface="+mn-lt"/>
            </a:endParaRPr>
          </a:p>
        </p:txBody>
      </p:sp>
      <p:sp>
        <p:nvSpPr>
          <p:cNvPr id="14" name="箭头: 下 13"/>
          <p:cNvSpPr/>
          <p:nvPr/>
        </p:nvSpPr>
        <p:spPr>
          <a:xfrm>
            <a:off x="1605516" y="1552353"/>
            <a:ext cx="214667" cy="5114261"/>
          </a:xfrm>
          <a:prstGeom prst="downArrow">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a:off x="1679944" y="2759944"/>
            <a:ext cx="10388009" cy="0"/>
          </a:xfrm>
          <a:prstGeom prst="line">
            <a:avLst/>
          </a:prstGeom>
          <a:ln w="9525">
            <a:solidFill>
              <a:srgbClr val="B3B3B3"/>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79944" y="4025220"/>
            <a:ext cx="10388009" cy="0"/>
          </a:xfrm>
          <a:prstGeom prst="line">
            <a:avLst/>
          </a:prstGeom>
          <a:ln w="9525">
            <a:solidFill>
              <a:srgbClr val="B3B3B3"/>
            </a:solidFill>
            <a:prstDash val="lg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732465" y="5336567"/>
            <a:ext cx="10388009" cy="0"/>
          </a:xfrm>
          <a:prstGeom prst="line">
            <a:avLst/>
          </a:prstGeom>
          <a:ln w="9525">
            <a:solidFill>
              <a:srgbClr val="B3B3B3"/>
            </a:solidFill>
            <a:prstDash val="lg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286000" y="1679944"/>
            <a:ext cx="850605" cy="1015223"/>
          </a:xfrm>
          <a:prstGeom prst="rect">
            <a:avLst/>
          </a:prstGeom>
          <a:solidFill>
            <a:srgbClr val="EF7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互联网应用</a:t>
            </a:r>
            <a:endParaRPr lang="zh-CN" altLang="en-US" sz="1400" dirty="0">
              <a:cs typeface="+mn-ea"/>
              <a:sym typeface="+mn-lt"/>
            </a:endParaRPr>
          </a:p>
        </p:txBody>
      </p:sp>
      <p:sp>
        <p:nvSpPr>
          <p:cNvPr id="20" name="矩形 19"/>
          <p:cNvSpPr/>
          <p:nvPr/>
        </p:nvSpPr>
        <p:spPr>
          <a:xfrm>
            <a:off x="3177119" y="1679944"/>
            <a:ext cx="1124881" cy="1015223"/>
          </a:xfrm>
          <a:prstGeom prst="rect">
            <a:avLst/>
          </a:prstGeom>
          <a:solidFill>
            <a:srgbClr val="EF7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cs typeface="+mn-ea"/>
                <a:sym typeface="+mn-lt"/>
              </a:rPr>
              <a:t>BI</a:t>
            </a:r>
            <a:r>
              <a:rPr lang="zh-CN" altLang="en-US" sz="1400" dirty="0">
                <a:cs typeface="+mn-ea"/>
                <a:sym typeface="+mn-lt"/>
              </a:rPr>
              <a:t>，</a:t>
            </a:r>
            <a:endParaRPr lang="en-US" altLang="zh-CN" sz="1400" dirty="0">
              <a:cs typeface="+mn-ea"/>
              <a:sym typeface="+mn-lt"/>
            </a:endParaRPr>
          </a:p>
          <a:p>
            <a:pPr algn="ctr">
              <a:lnSpc>
                <a:spcPct val="150000"/>
              </a:lnSpc>
            </a:pPr>
            <a:r>
              <a:rPr lang="zh-CN" altLang="en-US" sz="1400" dirty="0">
                <a:cs typeface="+mn-ea"/>
                <a:sym typeface="+mn-lt"/>
              </a:rPr>
              <a:t>商业流程自动化</a:t>
            </a:r>
            <a:endParaRPr lang="zh-CN" altLang="en-US" sz="1400" dirty="0">
              <a:cs typeface="+mn-ea"/>
              <a:sym typeface="+mn-lt"/>
            </a:endParaRPr>
          </a:p>
        </p:txBody>
      </p:sp>
      <p:sp>
        <p:nvSpPr>
          <p:cNvPr id="21" name="矩形 20"/>
          <p:cNvSpPr/>
          <p:nvPr/>
        </p:nvSpPr>
        <p:spPr>
          <a:xfrm>
            <a:off x="2286000" y="2817628"/>
            <a:ext cx="2016000" cy="1960100"/>
          </a:xfrm>
          <a:prstGeom prst="rect">
            <a:avLst/>
          </a:prstGeom>
          <a:solidFill>
            <a:srgbClr val="EF7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投资</a:t>
            </a:r>
            <a:endParaRPr lang="en-US" altLang="zh-CN" sz="1400" dirty="0">
              <a:cs typeface="+mn-ea"/>
              <a:sym typeface="+mn-lt"/>
            </a:endParaRPr>
          </a:p>
          <a:p>
            <a:pPr algn="ctr">
              <a:lnSpc>
                <a:spcPct val="150000"/>
              </a:lnSpc>
            </a:pPr>
            <a:r>
              <a:rPr lang="zh-CN" altLang="en-US" sz="1400" dirty="0">
                <a:cs typeface="+mn-ea"/>
                <a:sym typeface="+mn-lt"/>
              </a:rPr>
              <a:t>保险</a:t>
            </a:r>
            <a:endParaRPr lang="en-US" altLang="zh-CN" sz="1400" dirty="0">
              <a:cs typeface="+mn-ea"/>
              <a:sym typeface="+mn-lt"/>
            </a:endParaRPr>
          </a:p>
          <a:p>
            <a:pPr algn="ctr">
              <a:lnSpc>
                <a:spcPct val="150000"/>
              </a:lnSpc>
            </a:pPr>
            <a:r>
              <a:rPr lang="zh-CN" altLang="en-US" sz="1400" dirty="0">
                <a:cs typeface="+mn-ea"/>
                <a:sym typeface="+mn-lt"/>
              </a:rPr>
              <a:t>银行</a:t>
            </a:r>
            <a:endParaRPr lang="en-US" altLang="zh-CN" sz="1400" dirty="0">
              <a:cs typeface="+mn-ea"/>
              <a:sym typeface="+mn-lt"/>
            </a:endParaRPr>
          </a:p>
          <a:p>
            <a:pPr algn="ctr">
              <a:lnSpc>
                <a:spcPct val="150000"/>
              </a:lnSpc>
            </a:pPr>
            <a:r>
              <a:rPr lang="zh-CN" altLang="en-US" sz="1400" dirty="0">
                <a:cs typeface="+mn-ea"/>
                <a:sym typeface="+mn-lt"/>
              </a:rPr>
              <a:t>医疗健康</a:t>
            </a:r>
            <a:endParaRPr lang="en-US" altLang="zh-CN" sz="1400" dirty="0">
              <a:cs typeface="+mn-ea"/>
              <a:sym typeface="+mn-lt"/>
            </a:endParaRPr>
          </a:p>
          <a:p>
            <a:pPr algn="ctr">
              <a:lnSpc>
                <a:spcPct val="150000"/>
              </a:lnSpc>
            </a:pPr>
            <a:r>
              <a:rPr lang="zh-CN" altLang="en-US" sz="1400" dirty="0">
                <a:cs typeface="+mn-ea"/>
                <a:sym typeface="+mn-lt"/>
              </a:rPr>
              <a:t>教育</a:t>
            </a:r>
            <a:endParaRPr lang="en-US" altLang="zh-CN" sz="1400" dirty="0">
              <a:cs typeface="+mn-ea"/>
              <a:sym typeface="+mn-lt"/>
            </a:endParaRPr>
          </a:p>
          <a:p>
            <a:pPr algn="ctr">
              <a:lnSpc>
                <a:spcPct val="150000"/>
              </a:lnSpc>
            </a:pPr>
            <a:r>
              <a:rPr lang="zh-CN" altLang="en-US" sz="1400" dirty="0">
                <a:cs typeface="+mn-ea"/>
                <a:sym typeface="+mn-lt"/>
              </a:rPr>
              <a:t>拥有大数据的行业</a:t>
            </a:r>
            <a:endParaRPr lang="zh-CN" altLang="en-US" sz="1400" dirty="0">
              <a:cs typeface="+mn-ea"/>
              <a:sym typeface="+mn-lt"/>
            </a:endParaRPr>
          </a:p>
        </p:txBody>
      </p:sp>
      <p:sp>
        <p:nvSpPr>
          <p:cNvPr id="23" name="矩形 22"/>
          <p:cNvSpPr/>
          <p:nvPr/>
        </p:nvSpPr>
        <p:spPr>
          <a:xfrm>
            <a:off x="4767817" y="1676393"/>
            <a:ext cx="2016000" cy="12369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昂贵的传感器；</a:t>
            </a:r>
            <a:endParaRPr lang="en-US" altLang="zh-CN" sz="1400" dirty="0">
              <a:cs typeface="+mn-ea"/>
              <a:sym typeface="+mn-lt"/>
            </a:endParaRPr>
          </a:p>
          <a:p>
            <a:pPr algn="ctr">
              <a:lnSpc>
                <a:spcPct val="150000"/>
              </a:lnSpc>
            </a:pPr>
            <a:r>
              <a:rPr lang="zh-CN" altLang="en-US" sz="1400" dirty="0">
                <a:cs typeface="+mn-ea"/>
                <a:sym typeface="+mn-lt"/>
              </a:rPr>
              <a:t>红外、深度摄像头；</a:t>
            </a:r>
            <a:endParaRPr lang="en-US" altLang="zh-CN" sz="1400" dirty="0">
              <a:cs typeface="+mn-ea"/>
              <a:sym typeface="+mn-lt"/>
            </a:endParaRPr>
          </a:p>
          <a:p>
            <a:pPr algn="ctr">
              <a:lnSpc>
                <a:spcPct val="150000"/>
              </a:lnSpc>
            </a:pPr>
            <a:r>
              <a:rPr lang="zh-CN" altLang="en-US" sz="1400" dirty="0">
                <a:cs typeface="+mn-ea"/>
                <a:sym typeface="+mn-lt"/>
              </a:rPr>
              <a:t>陀螺仪</a:t>
            </a:r>
            <a:endParaRPr lang="en-US" altLang="zh-CN" sz="1400" dirty="0">
              <a:cs typeface="+mn-ea"/>
              <a:sym typeface="+mn-lt"/>
            </a:endParaRPr>
          </a:p>
          <a:p>
            <a:pPr algn="ctr">
              <a:lnSpc>
                <a:spcPct val="150000"/>
              </a:lnSpc>
            </a:pPr>
            <a:r>
              <a:rPr lang="zh-CN" altLang="en-US" sz="1400" dirty="0">
                <a:cs typeface="+mn-ea"/>
                <a:sym typeface="+mn-lt"/>
              </a:rPr>
              <a:t>激光探测</a:t>
            </a:r>
            <a:r>
              <a:rPr lang="en-US" altLang="zh-CN" sz="1400" dirty="0">
                <a:cs typeface="+mn-ea"/>
                <a:sym typeface="+mn-lt"/>
              </a:rPr>
              <a:t>…</a:t>
            </a:r>
            <a:endParaRPr lang="zh-CN" altLang="en-US" sz="1400" dirty="0">
              <a:cs typeface="+mn-ea"/>
              <a:sym typeface="+mn-lt"/>
            </a:endParaRPr>
          </a:p>
        </p:txBody>
      </p:sp>
      <p:sp>
        <p:nvSpPr>
          <p:cNvPr id="24" name="矩形 23"/>
          <p:cNvSpPr/>
          <p:nvPr/>
        </p:nvSpPr>
        <p:spPr>
          <a:xfrm>
            <a:off x="4767817" y="2964543"/>
            <a:ext cx="2016000" cy="792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量产的仿生传感器</a:t>
            </a:r>
            <a:endParaRPr lang="zh-CN" altLang="en-US" sz="1400" dirty="0">
              <a:cs typeface="+mn-ea"/>
              <a:sym typeface="+mn-lt"/>
            </a:endParaRPr>
          </a:p>
        </p:txBody>
      </p:sp>
      <p:sp>
        <p:nvSpPr>
          <p:cNvPr id="25" name="矩形 24"/>
          <p:cNvSpPr/>
          <p:nvPr/>
        </p:nvSpPr>
        <p:spPr>
          <a:xfrm>
            <a:off x="7249634" y="1676393"/>
            <a:ext cx="2016000" cy="12369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视觉</a:t>
            </a:r>
            <a:endParaRPr lang="en-US" altLang="zh-CN" sz="1400" dirty="0">
              <a:cs typeface="+mn-ea"/>
              <a:sym typeface="+mn-lt"/>
            </a:endParaRPr>
          </a:p>
          <a:p>
            <a:pPr algn="ctr">
              <a:lnSpc>
                <a:spcPct val="150000"/>
              </a:lnSpc>
            </a:pPr>
            <a:r>
              <a:rPr lang="zh-CN" altLang="en-US" sz="1400" dirty="0">
                <a:cs typeface="+mn-ea"/>
                <a:sym typeface="+mn-lt"/>
              </a:rPr>
              <a:t>语音</a:t>
            </a:r>
            <a:endParaRPr lang="en-US" altLang="zh-CN" sz="1400" dirty="0">
              <a:cs typeface="+mn-ea"/>
              <a:sym typeface="+mn-lt"/>
            </a:endParaRPr>
          </a:p>
          <a:p>
            <a:pPr algn="ctr">
              <a:lnSpc>
                <a:spcPct val="150000"/>
              </a:lnSpc>
            </a:pPr>
            <a:r>
              <a:rPr lang="zh-CN" altLang="en-US" sz="1400" dirty="0">
                <a:cs typeface="+mn-ea"/>
                <a:sym typeface="+mn-lt"/>
              </a:rPr>
              <a:t>语言、语义</a:t>
            </a:r>
            <a:endParaRPr lang="en-US" altLang="zh-CN" sz="1400" dirty="0">
              <a:cs typeface="+mn-ea"/>
              <a:sym typeface="+mn-lt"/>
            </a:endParaRPr>
          </a:p>
          <a:p>
            <a:pPr algn="ctr">
              <a:lnSpc>
                <a:spcPct val="150000"/>
              </a:lnSpc>
            </a:pPr>
            <a:r>
              <a:rPr lang="zh-CN" altLang="en-US" sz="1400" dirty="0">
                <a:cs typeface="+mn-ea"/>
                <a:sym typeface="+mn-lt"/>
              </a:rPr>
              <a:t>肢体语言</a:t>
            </a:r>
            <a:endParaRPr lang="zh-CN" altLang="en-US" sz="1400" dirty="0">
              <a:cs typeface="+mn-ea"/>
              <a:sym typeface="+mn-lt"/>
            </a:endParaRPr>
          </a:p>
        </p:txBody>
      </p:sp>
      <p:sp>
        <p:nvSpPr>
          <p:cNvPr id="26" name="矩形 25"/>
          <p:cNvSpPr/>
          <p:nvPr/>
        </p:nvSpPr>
        <p:spPr>
          <a:xfrm>
            <a:off x="7249634" y="2964543"/>
            <a:ext cx="2016000" cy="792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cs typeface="+mn-ea"/>
                <a:sym typeface="+mn-lt"/>
              </a:rPr>
              <a:t>AR</a:t>
            </a:r>
            <a:r>
              <a:rPr lang="zh-CN" altLang="en-US" sz="1400" dirty="0">
                <a:cs typeface="+mn-ea"/>
                <a:sym typeface="+mn-lt"/>
              </a:rPr>
              <a:t>、</a:t>
            </a:r>
            <a:r>
              <a:rPr lang="en-US" altLang="zh-CN" sz="1400" dirty="0">
                <a:cs typeface="+mn-ea"/>
                <a:sym typeface="+mn-lt"/>
              </a:rPr>
              <a:t>VR</a:t>
            </a:r>
            <a:r>
              <a:rPr lang="zh-CN" altLang="en-US" sz="1400" dirty="0">
                <a:cs typeface="+mn-ea"/>
                <a:sym typeface="+mn-lt"/>
              </a:rPr>
              <a:t>、</a:t>
            </a:r>
            <a:r>
              <a:rPr lang="en-US" altLang="zh-CN" sz="1400" dirty="0">
                <a:cs typeface="+mn-ea"/>
                <a:sym typeface="+mn-lt"/>
              </a:rPr>
              <a:t>MR</a:t>
            </a:r>
            <a:endParaRPr lang="en-US" altLang="zh-CN" sz="1400" dirty="0">
              <a:cs typeface="+mn-ea"/>
              <a:sym typeface="+mn-lt"/>
            </a:endParaRPr>
          </a:p>
          <a:p>
            <a:pPr algn="ctr">
              <a:lnSpc>
                <a:spcPct val="150000"/>
              </a:lnSpc>
            </a:pPr>
            <a:r>
              <a:rPr lang="zh-CN" altLang="en-US" sz="1400" dirty="0">
                <a:cs typeface="+mn-ea"/>
                <a:sym typeface="+mn-lt"/>
              </a:rPr>
              <a:t>自然语言界面</a:t>
            </a:r>
            <a:endParaRPr lang="zh-CN" altLang="en-US" sz="1400" dirty="0">
              <a:cs typeface="+mn-ea"/>
              <a:sym typeface="+mn-lt"/>
            </a:endParaRPr>
          </a:p>
        </p:txBody>
      </p:sp>
      <p:sp>
        <p:nvSpPr>
          <p:cNvPr id="27" name="矩形 26"/>
          <p:cNvSpPr/>
          <p:nvPr/>
        </p:nvSpPr>
        <p:spPr>
          <a:xfrm>
            <a:off x="9731450" y="1682196"/>
            <a:ext cx="2016000" cy="873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工业机器人</a:t>
            </a:r>
            <a:endParaRPr lang="zh-CN" altLang="en-US" sz="1400" dirty="0">
              <a:cs typeface="+mn-ea"/>
              <a:sym typeface="+mn-lt"/>
            </a:endParaRPr>
          </a:p>
        </p:txBody>
      </p:sp>
      <p:sp>
        <p:nvSpPr>
          <p:cNvPr id="28" name="矩形 27"/>
          <p:cNvSpPr/>
          <p:nvPr/>
        </p:nvSpPr>
        <p:spPr>
          <a:xfrm>
            <a:off x="9731450" y="2596116"/>
            <a:ext cx="2016000" cy="11605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商业机器人</a:t>
            </a:r>
            <a:endParaRPr lang="zh-CN" altLang="en-US" sz="1400" dirty="0">
              <a:cs typeface="+mn-ea"/>
              <a:sym typeface="+mn-lt"/>
            </a:endParaRPr>
          </a:p>
        </p:txBody>
      </p:sp>
      <p:sp>
        <p:nvSpPr>
          <p:cNvPr id="29" name="矩形 28"/>
          <p:cNvSpPr/>
          <p:nvPr/>
        </p:nvSpPr>
        <p:spPr>
          <a:xfrm>
            <a:off x="4767816" y="3809673"/>
            <a:ext cx="6979633" cy="688620"/>
          </a:xfrm>
          <a:prstGeom prst="rect">
            <a:avLst/>
          </a:prstGeom>
          <a:solidFill>
            <a:srgbClr val="A2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人工智能</a:t>
            </a:r>
            <a:r>
              <a:rPr lang="en-US" altLang="zh-CN" sz="1400" dirty="0">
                <a:cs typeface="+mn-ea"/>
                <a:sym typeface="+mn-lt"/>
              </a:rPr>
              <a:t>+</a:t>
            </a:r>
            <a:r>
              <a:rPr lang="zh-CN" altLang="en-US" sz="1400" dirty="0">
                <a:cs typeface="+mn-ea"/>
                <a:sym typeface="+mn-lt"/>
              </a:rPr>
              <a:t>计算架构</a:t>
            </a:r>
            <a:r>
              <a:rPr lang="en-US" altLang="zh-CN" sz="1400" dirty="0">
                <a:cs typeface="+mn-ea"/>
                <a:sym typeface="+mn-lt"/>
              </a:rPr>
              <a:t>+</a:t>
            </a:r>
            <a:r>
              <a:rPr lang="zh-CN" altLang="en-US" sz="1400" dirty="0">
                <a:cs typeface="+mn-ea"/>
                <a:sym typeface="+mn-lt"/>
              </a:rPr>
              <a:t>算法框架</a:t>
            </a:r>
            <a:r>
              <a:rPr lang="en-US" altLang="zh-CN" sz="1400" dirty="0">
                <a:cs typeface="+mn-ea"/>
                <a:sym typeface="+mn-lt"/>
              </a:rPr>
              <a:t>+</a:t>
            </a:r>
            <a:r>
              <a:rPr lang="zh-CN" altLang="en-US" sz="1400" dirty="0">
                <a:cs typeface="+mn-ea"/>
                <a:sym typeface="+mn-lt"/>
              </a:rPr>
              <a:t>传感平台</a:t>
            </a:r>
            <a:endParaRPr lang="zh-CN" altLang="en-US" sz="1400" dirty="0">
              <a:cs typeface="+mn-ea"/>
              <a:sym typeface="+mn-lt"/>
            </a:endParaRPr>
          </a:p>
        </p:txBody>
      </p:sp>
      <p:sp>
        <p:nvSpPr>
          <p:cNvPr id="30" name="矩形 29"/>
          <p:cNvSpPr/>
          <p:nvPr/>
        </p:nvSpPr>
        <p:spPr>
          <a:xfrm>
            <a:off x="7249634" y="4534107"/>
            <a:ext cx="2016000" cy="12294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自然语言交互，跨领域的“万能”助理</a:t>
            </a:r>
            <a:endParaRPr lang="zh-CN" altLang="en-US" sz="1400" dirty="0">
              <a:cs typeface="+mn-ea"/>
              <a:sym typeface="+mn-lt"/>
            </a:endParaRPr>
          </a:p>
        </p:txBody>
      </p:sp>
      <p:sp>
        <p:nvSpPr>
          <p:cNvPr id="31" name="矩形 30"/>
          <p:cNvSpPr/>
          <p:nvPr/>
        </p:nvSpPr>
        <p:spPr>
          <a:xfrm>
            <a:off x="9731450" y="4551243"/>
            <a:ext cx="949119" cy="1908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生活机器人</a:t>
            </a:r>
            <a:endParaRPr lang="zh-CN" altLang="en-US" sz="1400" dirty="0">
              <a:cs typeface="+mn-ea"/>
              <a:sym typeface="+mn-lt"/>
            </a:endParaRPr>
          </a:p>
        </p:txBody>
      </p:sp>
      <p:sp>
        <p:nvSpPr>
          <p:cNvPr id="32" name="矩形 31"/>
          <p:cNvSpPr/>
          <p:nvPr/>
        </p:nvSpPr>
        <p:spPr>
          <a:xfrm>
            <a:off x="10798330" y="4551243"/>
            <a:ext cx="949119" cy="1908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cs typeface="+mn-ea"/>
                <a:sym typeface="+mn-lt"/>
              </a:rPr>
              <a:t>人体增强机器人</a:t>
            </a:r>
            <a:endParaRPr lang="zh-CN" altLang="en-US" sz="1400" dirty="0">
              <a:cs typeface="+mn-ea"/>
              <a:sym typeface="+mn-lt"/>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人工智能领域的学科结构</a:t>
            </a:r>
            <a:endParaRPr lang="zh-CN" altLang="en-US" dirty="0">
              <a:latin typeface="+mn-lt"/>
              <a:ea typeface="+mn-ea"/>
              <a:cs typeface="+mn-ea"/>
              <a:sym typeface="+mn-lt"/>
            </a:endParaRPr>
          </a:p>
        </p:txBody>
      </p:sp>
      <p:graphicFrame>
        <p:nvGraphicFramePr>
          <p:cNvPr id="33" name="对象 64515"/>
          <p:cNvGraphicFramePr/>
          <p:nvPr/>
        </p:nvGraphicFramePr>
        <p:xfrm>
          <a:off x="190500" y="1089025"/>
          <a:ext cx="11811000" cy="5372100"/>
        </p:xfrm>
        <a:graphic>
          <a:graphicData uri="http://schemas.openxmlformats.org/presentationml/2006/ole">
            <mc:AlternateContent xmlns:mc="http://schemas.openxmlformats.org/markup-compatibility/2006">
              <mc:Choice xmlns:v="urn:schemas-microsoft-com:vml" Requires="v">
                <p:oleObj spid="_x0000_s39953" name="" r:id="rId1" imgW="5927090" imgH="2795270" progId="Visio.Drawing.6">
                  <p:embed/>
                </p:oleObj>
              </mc:Choice>
              <mc:Fallback>
                <p:oleObj name="" r:id="rId1" imgW="5927090" imgH="2795270" progId="Visio.Drawing.6">
                  <p:embed/>
                  <p:pic>
                    <p:nvPicPr>
                      <p:cNvPr id="0" name="对象 645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89025"/>
                        <a:ext cx="11811000" cy="5372100"/>
                      </a:xfrm>
                      <a:prstGeom prst="rect">
                        <a:avLst/>
                      </a:prstGeom>
                      <a:solidFill>
                        <a:schemeClr val="bg1"/>
                      </a:solidFill>
                      <a:ln>
                        <a:noFill/>
                      </a:ln>
                    </p:spPr>
                  </p:pic>
                </p:oleObj>
              </mc:Fallback>
            </mc:AlternateContent>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人工智能的生态</a:t>
            </a:r>
            <a:endParaRPr lang="zh-CN" altLang="en-US" dirty="0">
              <a:latin typeface="+mn-lt"/>
              <a:ea typeface="+mn-ea"/>
              <a:cs typeface="+mn-ea"/>
              <a:sym typeface="+mn-lt"/>
            </a:endParaRPr>
          </a:p>
        </p:txBody>
      </p:sp>
      <p:sp>
        <p:nvSpPr>
          <p:cNvPr id="6" name="文本占位符 5"/>
          <p:cNvSpPr>
            <a:spLocks noGrp="1"/>
          </p:cNvSpPr>
          <p:nvPr>
            <p:ph type="body" sz="quarter" idx="16"/>
          </p:nvPr>
        </p:nvSpPr>
        <p:spPr>
          <a:xfrm>
            <a:off x="584994" y="1238666"/>
            <a:ext cx="11022012" cy="423880"/>
          </a:xfrm>
        </p:spPr>
        <p:txBody>
          <a:bodyPr/>
          <a:lstStyle/>
          <a:p>
            <a:r>
              <a:rPr lang="zh-CN" altLang="en-US" dirty="0">
                <a:latin typeface="+mn-lt"/>
                <a:ea typeface="+mn-ea"/>
                <a:cs typeface="+mn-ea"/>
                <a:sym typeface="+mn-lt"/>
              </a:rPr>
              <a:t>人工智能产业生态的三层基本架构：基础资源</a:t>
            </a:r>
            <a:r>
              <a:rPr lang="en-US" altLang="zh-CN" dirty="0">
                <a:latin typeface="+mn-lt"/>
                <a:ea typeface="+mn-ea"/>
                <a:cs typeface="+mn-ea"/>
                <a:sym typeface="+mn-lt"/>
              </a:rPr>
              <a:t>+</a:t>
            </a:r>
            <a:r>
              <a:rPr lang="zh-CN" altLang="en-US" dirty="0">
                <a:latin typeface="+mn-lt"/>
                <a:ea typeface="+mn-ea"/>
                <a:cs typeface="+mn-ea"/>
                <a:sym typeface="+mn-lt"/>
              </a:rPr>
              <a:t>技术</a:t>
            </a:r>
            <a:r>
              <a:rPr lang="en-US" altLang="zh-CN" dirty="0">
                <a:latin typeface="+mn-lt"/>
                <a:ea typeface="+mn-ea"/>
                <a:cs typeface="+mn-ea"/>
                <a:sym typeface="+mn-lt"/>
              </a:rPr>
              <a:t>+</a:t>
            </a:r>
            <a:r>
              <a:rPr lang="zh-CN" altLang="en-US" dirty="0">
                <a:latin typeface="+mn-lt"/>
                <a:ea typeface="+mn-ea"/>
                <a:cs typeface="+mn-ea"/>
                <a:sym typeface="+mn-lt"/>
              </a:rPr>
              <a:t>应用</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13" name="矩形 27"/>
          <p:cNvSpPr/>
          <p:nvPr/>
        </p:nvSpPr>
        <p:spPr bwMode="auto">
          <a:xfrm>
            <a:off x="8495301" y="2250768"/>
            <a:ext cx="3354192" cy="33813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0960" tIns="60960" rIns="60960" bIns="60960" anchor="ctr"/>
          <a:lstStyle/>
          <a:p>
            <a:pPr defTabSz="948055">
              <a:lnSpc>
                <a:spcPct val="90000"/>
              </a:lnSpc>
            </a:pPr>
            <a:endParaRPr lang="en-US" altLang="zh-CN" b="1" dirty="0">
              <a:solidFill>
                <a:srgbClr val="0000FF"/>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r>
              <a:rPr lang="zh-CN" altLang="en-US" b="1" dirty="0">
                <a:solidFill>
                  <a:srgbClr val="FF0000"/>
                </a:solidFill>
                <a:cs typeface="+mn-ea"/>
                <a:sym typeface="+mn-lt"/>
              </a:rPr>
              <a:t>基础资源层</a:t>
            </a:r>
            <a:r>
              <a:rPr lang="zh-CN" altLang="en-US" b="1" dirty="0">
                <a:solidFill>
                  <a:schemeClr val="tx1"/>
                </a:solidFill>
                <a:cs typeface="+mn-ea"/>
                <a:sym typeface="+mn-lt"/>
              </a:rPr>
              <a:t>：主要是</a:t>
            </a:r>
            <a:r>
              <a:rPr lang="zh-CN" altLang="en-US" b="1" dirty="0">
                <a:solidFill>
                  <a:srgbClr val="FF0000"/>
                </a:solidFill>
                <a:cs typeface="+mn-ea"/>
                <a:sym typeface="+mn-lt"/>
              </a:rPr>
              <a:t>计算平台</a:t>
            </a:r>
            <a:r>
              <a:rPr lang="zh-CN" altLang="en-US" b="1" dirty="0">
                <a:solidFill>
                  <a:schemeClr val="tx1"/>
                </a:solidFill>
                <a:cs typeface="+mn-ea"/>
                <a:sym typeface="+mn-lt"/>
              </a:rPr>
              <a:t>和</a:t>
            </a:r>
            <a:r>
              <a:rPr lang="zh-CN" altLang="en-US" b="1" dirty="0">
                <a:solidFill>
                  <a:srgbClr val="FF0000"/>
                </a:solidFill>
                <a:cs typeface="+mn-ea"/>
                <a:sym typeface="+mn-lt"/>
              </a:rPr>
              <a:t>数据中心</a:t>
            </a:r>
            <a:r>
              <a:rPr lang="zh-CN" altLang="en-US" b="1" dirty="0">
                <a:solidFill>
                  <a:schemeClr val="tx1"/>
                </a:solidFill>
                <a:cs typeface="+mn-ea"/>
                <a:sym typeface="+mn-lt"/>
              </a:rPr>
              <a:t>，属于计算智能；</a:t>
            </a:r>
            <a:endParaRPr lang="en-US" altLang="zh-CN" b="1" dirty="0">
              <a:solidFill>
                <a:schemeClr val="tx1"/>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endParaRPr lang="en-US" altLang="zh-CN" b="1" dirty="0">
              <a:solidFill>
                <a:srgbClr val="0000FF"/>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r>
              <a:rPr lang="zh-CN" altLang="en-US" b="1" dirty="0">
                <a:solidFill>
                  <a:srgbClr val="FF0000"/>
                </a:solidFill>
                <a:cs typeface="+mn-ea"/>
                <a:sym typeface="+mn-lt"/>
              </a:rPr>
              <a:t>技术层</a:t>
            </a:r>
            <a:r>
              <a:rPr lang="zh-CN" altLang="en-US" b="1" dirty="0">
                <a:solidFill>
                  <a:schemeClr val="tx1"/>
                </a:solidFill>
                <a:cs typeface="+mn-ea"/>
                <a:sym typeface="+mn-lt"/>
              </a:rPr>
              <a:t>：通过机器学习建模，开发面向不同领域的</a:t>
            </a:r>
            <a:r>
              <a:rPr lang="zh-CN" altLang="en-US" b="1" dirty="0">
                <a:solidFill>
                  <a:srgbClr val="FF0000"/>
                </a:solidFill>
                <a:cs typeface="+mn-ea"/>
                <a:sym typeface="+mn-lt"/>
              </a:rPr>
              <a:t>算法</a:t>
            </a:r>
            <a:r>
              <a:rPr lang="zh-CN" altLang="en-US" b="1" dirty="0">
                <a:solidFill>
                  <a:schemeClr val="tx1"/>
                </a:solidFill>
                <a:cs typeface="+mn-ea"/>
                <a:sym typeface="+mn-lt"/>
              </a:rPr>
              <a:t>和</a:t>
            </a:r>
            <a:r>
              <a:rPr lang="zh-CN" altLang="en-US" b="1" dirty="0">
                <a:solidFill>
                  <a:srgbClr val="FF0000"/>
                </a:solidFill>
                <a:cs typeface="+mn-ea"/>
                <a:sym typeface="+mn-lt"/>
              </a:rPr>
              <a:t>技术</a:t>
            </a:r>
            <a:r>
              <a:rPr lang="zh-CN" altLang="en-US" b="1" dirty="0">
                <a:solidFill>
                  <a:schemeClr val="tx1"/>
                </a:solidFill>
                <a:cs typeface="+mn-ea"/>
                <a:sym typeface="+mn-lt"/>
              </a:rPr>
              <a:t>，包含</a:t>
            </a:r>
            <a:r>
              <a:rPr lang="zh-CN" altLang="en-US" b="1" dirty="0">
                <a:solidFill>
                  <a:srgbClr val="FF0000"/>
                </a:solidFill>
                <a:cs typeface="+mn-ea"/>
                <a:sym typeface="+mn-lt"/>
              </a:rPr>
              <a:t>感知智能</a:t>
            </a:r>
            <a:r>
              <a:rPr lang="zh-CN" altLang="en-US" b="1" dirty="0">
                <a:solidFill>
                  <a:schemeClr val="tx1"/>
                </a:solidFill>
                <a:cs typeface="+mn-ea"/>
                <a:sym typeface="+mn-lt"/>
              </a:rPr>
              <a:t>和</a:t>
            </a:r>
            <a:r>
              <a:rPr lang="zh-CN" altLang="en-US" b="1" dirty="0">
                <a:solidFill>
                  <a:srgbClr val="FF0000"/>
                </a:solidFill>
                <a:cs typeface="+mn-ea"/>
                <a:sym typeface="+mn-lt"/>
              </a:rPr>
              <a:t>认知智能</a:t>
            </a:r>
            <a:r>
              <a:rPr lang="zh-CN" altLang="en-US" b="1" dirty="0">
                <a:solidFill>
                  <a:schemeClr val="tx1"/>
                </a:solidFill>
                <a:cs typeface="+mn-ea"/>
                <a:sym typeface="+mn-lt"/>
              </a:rPr>
              <a:t>；</a:t>
            </a:r>
            <a:endParaRPr lang="en-US" altLang="zh-CN" b="1" dirty="0">
              <a:solidFill>
                <a:schemeClr val="tx1"/>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endParaRPr lang="en-US" altLang="zh-CN" b="1" dirty="0">
              <a:solidFill>
                <a:srgbClr val="0000FF"/>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r>
              <a:rPr lang="zh-CN" altLang="en-US" b="1" dirty="0">
                <a:solidFill>
                  <a:srgbClr val="FF0000"/>
                </a:solidFill>
                <a:cs typeface="+mn-ea"/>
                <a:sym typeface="+mn-lt"/>
              </a:rPr>
              <a:t>应用层</a:t>
            </a:r>
            <a:r>
              <a:rPr lang="zh-CN" altLang="en-US" b="1" dirty="0">
                <a:solidFill>
                  <a:schemeClr val="tx1"/>
                </a:solidFill>
                <a:cs typeface="+mn-ea"/>
                <a:sym typeface="+mn-lt"/>
              </a:rPr>
              <a:t>：主要实现人工智能在不同场景下的应用。</a:t>
            </a:r>
            <a:endParaRPr lang="zh-CN" altLang="en-US" dirty="0">
              <a:solidFill>
                <a:schemeClr val="tx1"/>
              </a:solidFill>
              <a:cs typeface="+mn-ea"/>
              <a:sym typeface="+mn-lt"/>
            </a:endParaRPr>
          </a:p>
          <a:p>
            <a:pPr marL="342900" indent="-342900" defTabSz="948055">
              <a:lnSpc>
                <a:spcPct val="90000"/>
              </a:lnSpc>
              <a:buClr>
                <a:schemeClr val="accent6">
                  <a:lumMod val="75000"/>
                </a:schemeClr>
              </a:buClr>
              <a:buFont typeface="Arial" panose="020B0604020202020204" pitchFamily="34" charset="0"/>
              <a:buChar char="•"/>
            </a:pPr>
            <a:endParaRPr lang="en-US" altLang="zh-CN" b="1" dirty="0">
              <a:solidFill>
                <a:srgbClr val="0000FF"/>
              </a:solidFill>
              <a:cs typeface="+mn-ea"/>
              <a:sym typeface="+mn-lt"/>
            </a:endParaRPr>
          </a:p>
          <a:p>
            <a:pPr defTabSz="948055">
              <a:lnSpc>
                <a:spcPct val="90000"/>
              </a:lnSpc>
              <a:buClr>
                <a:schemeClr val="accent6">
                  <a:lumMod val="75000"/>
                </a:schemeClr>
              </a:buClr>
            </a:pPr>
            <a:endParaRPr lang="en-US" altLang="zh-CN" dirty="0">
              <a:solidFill>
                <a:srgbClr val="595959"/>
              </a:solidFill>
              <a:cs typeface="+mn-ea"/>
              <a:sym typeface="+mn-lt"/>
            </a:endParaRPr>
          </a:p>
        </p:txBody>
      </p:sp>
      <p:sp>
        <p:nvSpPr>
          <p:cNvPr id="14" name="矩形: 圆角 13"/>
          <p:cNvSpPr/>
          <p:nvPr/>
        </p:nvSpPr>
        <p:spPr>
          <a:xfrm>
            <a:off x="709374" y="3664669"/>
            <a:ext cx="1677971" cy="2262433"/>
          </a:xfrm>
          <a:prstGeom prst="roundRect">
            <a:avLst/>
          </a:prstGeom>
          <a:gradFill flip="none" rotWithShape="1">
            <a:gsLst>
              <a:gs pos="0">
                <a:srgbClr val="AE0B2A">
                  <a:tint val="66000"/>
                  <a:satMod val="160000"/>
                </a:srgbClr>
              </a:gs>
              <a:gs pos="50000">
                <a:srgbClr val="AE0B2A">
                  <a:tint val="44500"/>
                  <a:satMod val="160000"/>
                </a:srgbClr>
              </a:gs>
              <a:gs pos="100000">
                <a:srgbClr val="AE0B2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cs typeface="+mn-ea"/>
                <a:sym typeface="+mn-lt"/>
              </a:rPr>
              <a:t>数据平台</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数据存储</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数据挖掘</a:t>
            </a:r>
            <a:endParaRPr lang="zh-CN" altLang="en-US" sz="1600" dirty="0">
              <a:solidFill>
                <a:schemeClr val="tx1"/>
              </a:solidFill>
              <a:cs typeface="+mn-ea"/>
              <a:sym typeface="+mn-lt"/>
            </a:endParaRPr>
          </a:p>
        </p:txBody>
      </p:sp>
      <p:sp>
        <p:nvSpPr>
          <p:cNvPr id="15" name="矩形: 圆角 14"/>
          <p:cNvSpPr/>
          <p:nvPr/>
        </p:nvSpPr>
        <p:spPr>
          <a:xfrm>
            <a:off x="2702882" y="3664669"/>
            <a:ext cx="1677971" cy="2262433"/>
          </a:xfrm>
          <a:prstGeom prst="roundRect">
            <a:avLst/>
          </a:prstGeom>
          <a:gradFill flip="none" rotWithShape="1">
            <a:gsLst>
              <a:gs pos="0">
                <a:srgbClr val="AE0B2A">
                  <a:tint val="66000"/>
                  <a:satMod val="160000"/>
                </a:srgbClr>
              </a:gs>
              <a:gs pos="50000">
                <a:srgbClr val="AE0B2A">
                  <a:tint val="44500"/>
                  <a:satMod val="160000"/>
                </a:srgbClr>
              </a:gs>
              <a:gs pos="100000">
                <a:srgbClr val="AE0B2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cs typeface="+mn-ea"/>
                <a:sym typeface="+mn-lt"/>
              </a:rPr>
              <a:t>语言识别</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自然语言处理</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图像识别</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生物识别</a:t>
            </a:r>
            <a:endParaRPr lang="zh-CN" altLang="en-US" sz="1600" dirty="0">
              <a:solidFill>
                <a:schemeClr val="tx1"/>
              </a:solidFill>
              <a:cs typeface="+mn-ea"/>
              <a:sym typeface="+mn-lt"/>
            </a:endParaRPr>
          </a:p>
        </p:txBody>
      </p:sp>
      <p:sp>
        <p:nvSpPr>
          <p:cNvPr id="16" name="矩形: 圆角 15"/>
          <p:cNvSpPr/>
          <p:nvPr/>
        </p:nvSpPr>
        <p:spPr>
          <a:xfrm>
            <a:off x="4696390" y="3664670"/>
            <a:ext cx="1677971" cy="2262433"/>
          </a:xfrm>
          <a:prstGeom prst="roundRect">
            <a:avLst/>
          </a:prstGeom>
          <a:gradFill flip="none" rotWithShape="1">
            <a:gsLst>
              <a:gs pos="0">
                <a:srgbClr val="AE0B2A">
                  <a:tint val="66000"/>
                  <a:satMod val="160000"/>
                </a:srgbClr>
              </a:gs>
              <a:gs pos="50000">
                <a:srgbClr val="AE0B2A">
                  <a:tint val="44500"/>
                  <a:satMod val="160000"/>
                </a:srgbClr>
              </a:gs>
              <a:gs pos="100000">
                <a:srgbClr val="AE0B2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cs typeface="+mn-ea"/>
                <a:sym typeface="+mn-lt"/>
              </a:rPr>
              <a:t>机器学习</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深度学习</a:t>
            </a:r>
            <a:endParaRPr lang="en-US" altLang="zh-CN" sz="1600" dirty="0">
              <a:solidFill>
                <a:schemeClr val="tx1"/>
              </a:solidFill>
              <a:cs typeface="+mn-ea"/>
              <a:sym typeface="+mn-lt"/>
            </a:endParaRPr>
          </a:p>
          <a:p>
            <a:pPr algn="ctr"/>
            <a:r>
              <a:rPr lang="zh-CN" altLang="en-US" sz="1600" dirty="0">
                <a:solidFill>
                  <a:schemeClr val="tx1"/>
                </a:solidFill>
                <a:cs typeface="+mn-ea"/>
                <a:sym typeface="+mn-lt"/>
              </a:rPr>
              <a:t>人工智能平台</a:t>
            </a:r>
            <a:endParaRPr lang="zh-CN" altLang="en-US" sz="1600" dirty="0">
              <a:solidFill>
                <a:schemeClr val="tx1"/>
              </a:solidFill>
              <a:cs typeface="+mn-ea"/>
              <a:sym typeface="+mn-lt"/>
            </a:endParaRPr>
          </a:p>
        </p:txBody>
      </p:sp>
      <p:sp>
        <p:nvSpPr>
          <p:cNvPr id="17" name="矩形: 圆角 16"/>
          <p:cNvSpPr/>
          <p:nvPr/>
        </p:nvSpPr>
        <p:spPr>
          <a:xfrm>
            <a:off x="6689897" y="2762054"/>
            <a:ext cx="1677971" cy="3165047"/>
          </a:xfrm>
          <a:prstGeom prst="roundRect">
            <a:avLst/>
          </a:prstGeom>
          <a:gradFill flip="none" rotWithShape="1">
            <a:gsLst>
              <a:gs pos="0">
                <a:srgbClr val="AE0B2A">
                  <a:tint val="66000"/>
                  <a:satMod val="160000"/>
                </a:srgbClr>
              </a:gs>
              <a:gs pos="50000">
                <a:srgbClr val="AE0B2A">
                  <a:tint val="44500"/>
                  <a:satMod val="160000"/>
                </a:srgbClr>
              </a:gs>
              <a:gs pos="100000">
                <a:srgbClr val="AE0B2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工业</a:t>
            </a:r>
            <a:r>
              <a:rPr lang="en-US" altLang="zh-CN" dirty="0">
                <a:solidFill>
                  <a:schemeClr val="tx1"/>
                </a:solidFill>
                <a:cs typeface="+mn-ea"/>
                <a:sym typeface="+mn-lt"/>
              </a:rPr>
              <a:t>4.0</a:t>
            </a:r>
            <a:endParaRPr lang="en-US" altLang="zh-CN" dirty="0">
              <a:solidFill>
                <a:schemeClr val="tx1"/>
              </a:solidFill>
              <a:cs typeface="+mn-ea"/>
              <a:sym typeface="+mn-lt"/>
            </a:endParaRPr>
          </a:p>
          <a:p>
            <a:pPr algn="ctr"/>
            <a:r>
              <a:rPr lang="zh-CN" altLang="en-US" dirty="0">
                <a:solidFill>
                  <a:schemeClr val="tx1"/>
                </a:solidFill>
                <a:cs typeface="+mn-ea"/>
                <a:sym typeface="+mn-lt"/>
              </a:rPr>
              <a:t>无人驾驶</a:t>
            </a:r>
            <a:endParaRPr lang="en-US" altLang="zh-CN" dirty="0">
              <a:solidFill>
                <a:schemeClr val="tx1"/>
              </a:solidFill>
              <a:cs typeface="+mn-ea"/>
              <a:sym typeface="+mn-lt"/>
            </a:endParaRPr>
          </a:p>
          <a:p>
            <a:pPr algn="ctr"/>
            <a:r>
              <a:rPr lang="zh-CN" altLang="en-US" dirty="0">
                <a:solidFill>
                  <a:schemeClr val="tx1"/>
                </a:solidFill>
                <a:cs typeface="+mn-ea"/>
                <a:sym typeface="+mn-lt"/>
              </a:rPr>
              <a:t>智慧工厂</a:t>
            </a:r>
            <a:endParaRPr lang="en-US" altLang="zh-CN" dirty="0">
              <a:solidFill>
                <a:schemeClr val="tx1"/>
              </a:solidFill>
              <a:cs typeface="+mn-ea"/>
              <a:sym typeface="+mn-lt"/>
            </a:endParaRPr>
          </a:p>
          <a:p>
            <a:pPr algn="ctr"/>
            <a:r>
              <a:rPr lang="zh-CN" altLang="en-US" dirty="0">
                <a:solidFill>
                  <a:schemeClr val="tx1"/>
                </a:solidFill>
                <a:cs typeface="+mn-ea"/>
                <a:sym typeface="+mn-lt"/>
              </a:rPr>
              <a:t>智慧企业</a:t>
            </a:r>
            <a:endParaRPr lang="en-US" altLang="zh-CN" dirty="0">
              <a:solidFill>
                <a:schemeClr val="tx1"/>
              </a:solidFill>
              <a:cs typeface="+mn-ea"/>
              <a:sym typeface="+mn-lt"/>
            </a:endParaRPr>
          </a:p>
          <a:p>
            <a:pPr algn="ctr"/>
            <a:r>
              <a:rPr lang="zh-CN" altLang="en-US" dirty="0">
                <a:solidFill>
                  <a:schemeClr val="tx1"/>
                </a:solidFill>
                <a:cs typeface="+mn-ea"/>
                <a:sym typeface="+mn-lt"/>
              </a:rPr>
              <a:t>智慧科研</a:t>
            </a:r>
            <a:endParaRPr lang="en-US" altLang="zh-CN" dirty="0">
              <a:solidFill>
                <a:schemeClr val="tx1"/>
              </a:solidFill>
              <a:cs typeface="+mn-ea"/>
              <a:sym typeface="+mn-lt"/>
            </a:endParaRPr>
          </a:p>
          <a:p>
            <a:pPr algn="ctr"/>
            <a:r>
              <a:rPr lang="zh-CN" altLang="en-US" dirty="0">
                <a:solidFill>
                  <a:schemeClr val="tx1"/>
                </a:solidFill>
                <a:cs typeface="+mn-ea"/>
                <a:sym typeface="+mn-lt"/>
              </a:rPr>
              <a:t>智慧勘探</a:t>
            </a:r>
            <a:endParaRPr lang="en-US" altLang="zh-CN" dirty="0">
              <a:solidFill>
                <a:schemeClr val="tx1"/>
              </a:solidFill>
              <a:cs typeface="+mn-ea"/>
              <a:sym typeface="+mn-lt"/>
            </a:endParaRPr>
          </a:p>
          <a:p>
            <a:pPr algn="ctr"/>
            <a:r>
              <a:rPr lang="zh-CN" altLang="en-US" dirty="0">
                <a:solidFill>
                  <a:schemeClr val="tx1"/>
                </a:solidFill>
                <a:cs typeface="+mn-ea"/>
                <a:sym typeface="+mn-lt"/>
              </a:rPr>
              <a:t>智慧安全</a:t>
            </a:r>
            <a:endParaRPr lang="en-US" altLang="zh-CN" dirty="0">
              <a:solidFill>
                <a:schemeClr val="tx1"/>
              </a:solidFill>
              <a:cs typeface="+mn-ea"/>
              <a:sym typeface="+mn-lt"/>
            </a:endParaRPr>
          </a:p>
          <a:p>
            <a:pPr algn="ctr"/>
            <a:r>
              <a:rPr lang="en-US" altLang="zh-CN" dirty="0">
                <a:solidFill>
                  <a:schemeClr val="tx1"/>
                </a:solidFill>
                <a:cs typeface="+mn-ea"/>
                <a:sym typeface="+mn-lt"/>
              </a:rPr>
              <a:t>…</a:t>
            </a:r>
            <a:endParaRPr lang="zh-CN" altLang="en-US" dirty="0">
              <a:solidFill>
                <a:schemeClr val="tx1"/>
              </a:solidFill>
              <a:cs typeface="+mn-ea"/>
              <a:sym typeface="+mn-lt"/>
            </a:endParaRPr>
          </a:p>
        </p:txBody>
      </p:sp>
      <p:sp>
        <p:nvSpPr>
          <p:cNvPr id="18" name="椭圆 17"/>
          <p:cNvSpPr/>
          <p:nvPr/>
        </p:nvSpPr>
        <p:spPr>
          <a:xfrm>
            <a:off x="709374" y="1985520"/>
            <a:ext cx="1677971" cy="565609"/>
          </a:xfrm>
          <a:prstGeom prst="ellipse">
            <a:avLst/>
          </a:prstGeom>
          <a:solidFill>
            <a:srgbClr val="C3D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cs typeface="+mn-ea"/>
                <a:sym typeface="+mn-lt"/>
              </a:rPr>
              <a:t>基础资源支撑</a:t>
            </a:r>
            <a:endParaRPr lang="zh-CN" altLang="en-US" sz="1600" b="1" dirty="0">
              <a:solidFill>
                <a:schemeClr val="tx1"/>
              </a:solidFill>
              <a:cs typeface="+mn-ea"/>
              <a:sym typeface="+mn-lt"/>
            </a:endParaRPr>
          </a:p>
        </p:txBody>
      </p:sp>
      <p:sp>
        <p:nvSpPr>
          <p:cNvPr id="19" name="椭圆 18"/>
          <p:cNvSpPr/>
          <p:nvPr/>
        </p:nvSpPr>
        <p:spPr>
          <a:xfrm>
            <a:off x="3699635" y="1985520"/>
            <a:ext cx="1677971" cy="565609"/>
          </a:xfrm>
          <a:prstGeom prst="ellipse">
            <a:avLst/>
          </a:prstGeom>
          <a:solidFill>
            <a:srgbClr val="C3D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cs typeface="+mn-ea"/>
                <a:sym typeface="+mn-lt"/>
              </a:rPr>
              <a:t>人工智能技术</a:t>
            </a:r>
            <a:endParaRPr lang="zh-CN" altLang="en-US" sz="1600" b="1" dirty="0">
              <a:solidFill>
                <a:schemeClr val="tx1"/>
              </a:solidFill>
              <a:cs typeface="+mn-ea"/>
              <a:sym typeface="+mn-lt"/>
            </a:endParaRPr>
          </a:p>
        </p:txBody>
      </p:sp>
      <p:sp>
        <p:nvSpPr>
          <p:cNvPr id="20" name="椭圆 19"/>
          <p:cNvSpPr/>
          <p:nvPr/>
        </p:nvSpPr>
        <p:spPr>
          <a:xfrm>
            <a:off x="6689896" y="1985520"/>
            <a:ext cx="1677971" cy="565609"/>
          </a:xfrm>
          <a:prstGeom prst="ellipse">
            <a:avLst/>
          </a:prstGeom>
          <a:solidFill>
            <a:srgbClr val="C3D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cs typeface="+mn-ea"/>
                <a:sym typeface="+mn-lt"/>
              </a:rPr>
              <a:t>人工智能应用</a:t>
            </a:r>
            <a:endParaRPr lang="zh-CN" altLang="en-US" sz="1600" b="1" dirty="0">
              <a:solidFill>
                <a:schemeClr val="tx1"/>
              </a:solidFill>
              <a:cs typeface="+mn-ea"/>
              <a:sym typeface="+mn-lt"/>
            </a:endParaRPr>
          </a:p>
        </p:txBody>
      </p:sp>
      <p:sp>
        <p:nvSpPr>
          <p:cNvPr id="21" name="矩形: 圆角 20"/>
          <p:cNvSpPr/>
          <p:nvPr/>
        </p:nvSpPr>
        <p:spPr>
          <a:xfrm>
            <a:off x="709374" y="2922310"/>
            <a:ext cx="1677971" cy="565609"/>
          </a:xfrm>
          <a:prstGeom prst="roundRect">
            <a:avLst/>
          </a:prstGeom>
          <a:noFill/>
          <a:ln w="190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cs typeface="+mn-ea"/>
                <a:sym typeface="+mn-lt"/>
              </a:rPr>
              <a:t>计算智能</a:t>
            </a:r>
            <a:endParaRPr lang="zh-CN" altLang="en-US" sz="1400" dirty="0">
              <a:solidFill>
                <a:schemeClr val="tx1"/>
              </a:solidFill>
              <a:cs typeface="+mn-ea"/>
              <a:sym typeface="+mn-lt"/>
            </a:endParaRPr>
          </a:p>
        </p:txBody>
      </p:sp>
      <p:sp>
        <p:nvSpPr>
          <p:cNvPr id="22" name="矩形: 圆角 21"/>
          <p:cNvSpPr/>
          <p:nvPr/>
        </p:nvSpPr>
        <p:spPr>
          <a:xfrm>
            <a:off x="2702882" y="2922309"/>
            <a:ext cx="1677971" cy="565609"/>
          </a:xfrm>
          <a:prstGeom prst="roundRect">
            <a:avLst/>
          </a:prstGeom>
          <a:noFill/>
          <a:ln w="190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cs typeface="+mn-ea"/>
                <a:sym typeface="+mn-lt"/>
              </a:rPr>
              <a:t>感知智能</a:t>
            </a:r>
            <a:endParaRPr lang="zh-CN" altLang="en-US" sz="1400" dirty="0">
              <a:solidFill>
                <a:schemeClr val="tx1"/>
              </a:solidFill>
              <a:cs typeface="+mn-ea"/>
              <a:sym typeface="+mn-lt"/>
            </a:endParaRPr>
          </a:p>
        </p:txBody>
      </p:sp>
      <p:sp>
        <p:nvSpPr>
          <p:cNvPr id="23" name="矩形: 圆角 22"/>
          <p:cNvSpPr/>
          <p:nvPr/>
        </p:nvSpPr>
        <p:spPr>
          <a:xfrm>
            <a:off x="4696390" y="2922309"/>
            <a:ext cx="1677971" cy="565609"/>
          </a:xfrm>
          <a:prstGeom prst="roundRect">
            <a:avLst/>
          </a:prstGeom>
          <a:noFill/>
          <a:ln w="19050">
            <a:solidFill>
              <a:srgbClr val="AE0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cs typeface="+mn-ea"/>
                <a:sym typeface="+mn-lt"/>
              </a:rPr>
              <a:t>认知智能</a:t>
            </a:r>
            <a:endParaRPr lang="zh-CN" altLang="en-US" sz="1400" dirty="0">
              <a:solidFill>
                <a:schemeClr val="tx1"/>
              </a:solidFill>
              <a:cs typeface="+mn-ea"/>
              <a:sym typeface="+mn-lt"/>
            </a:endParaRPr>
          </a:p>
        </p:txBody>
      </p:sp>
      <p:sp>
        <p:nvSpPr>
          <p:cNvPr id="24" name="矩形 23"/>
          <p:cNvSpPr/>
          <p:nvPr/>
        </p:nvSpPr>
        <p:spPr>
          <a:xfrm>
            <a:off x="584994" y="2762054"/>
            <a:ext cx="1924116" cy="335594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634799" y="2762054"/>
            <a:ext cx="3805287" cy="335594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a:stCxn id="18" idx="4"/>
            <a:endCxn id="24" idx="0"/>
          </p:cNvCxnSpPr>
          <p:nvPr/>
        </p:nvCxnSpPr>
        <p:spPr>
          <a:xfrm flipH="1">
            <a:off x="1547052" y="2551129"/>
            <a:ext cx="1308" cy="210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4"/>
            <a:endCxn id="25" idx="0"/>
          </p:cNvCxnSpPr>
          <p:nvPr/>
        </p:nvCxnSpPr>
        <p:spPr>
          <a:xfrm flipH="1">
            <a:off x="4537443" y="2551129"/>
            <a:ext cx="1178" cy="210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4"/>
            <a:endCxn id="17" idx="0"/>
          </p:cNvCxnSpPr>
          <p:nvPr/>
        </p:nvCxnSpPr>
        <p:spPr>
          <a:xfrm>
            <a:off x="7528882" y="2551129"/>
            <a:ext cx="1" cy="210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509110" y="2281286"/>
            <a:ext cx="1055801" cy="0"/>
          </a:xfrm>
          <a:prstGeom prst="straightConnector1">
            <a:avLst/>
          </a:prstGeom>
          <a:ln w="19050">
            <a:solidFill>
              <a:srgbClr val="C3D8F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517832" y="2292283"/>
            <a:ext cx="1055801" cy="0"/>
          </a:xfrm>
          <a:prstGeom prst="straightConnector1">
            <a:avLst/>
          </a:prstGeom>
          <a:ln w="19050">
            <a:solidFill>
              <a:srgbClr val="C3D8FE"/>
            </a:solidFill>
            <a:tailEnd type="triangle"/>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HK" altLang="en-US" dirty="0"/>
              <a:t>人工智能</a:t>
            </a:r>
            <a:r>
              <a:rPr lang="en-US" altLang="zh-HK" dirty="0"/>
              <a:t>+</a:t>
            </a:r>
            <a:r>
              <a:rPr lang="zh-HK" altLang="en-US" dirty="0"/>
              <a:t>制造</a:t>
            </a:r>
            <a:endParaRPr lang="zh-HK" altLang="en-US" dirty="0"/>
          </a:p>
        </p:txBody>
      </p:sp>
      <p:sp>
        <p:nvSpPr>
          <p:cNvPr id="3" name="文本框 2"/>
          <p:cNvSpPr txBox="1"/>
          <p:nvPr/>
        </p:nvSpPr>
        <p:spPr>
          <a:xfrm>
            <a:off x="6596640" y="1857106"/>
            <a:ext cx="4419600" cy="3970318"/>
          </a:xfrm>
          <a:prstGeom prst="rect">
            <a:avLst/>
          </a:prstGeom>
          <a:noFill/>
        </p:spPr>
        <p:txBody>
          <a:bodyPr wrap="square" rtlCol="0">
            <a:spAutoFit/>
          </a:bodyPr>
          <a:lstStyle/>
          <a:p>
            <a:r>
              <a:rPr lang="zh-CN" altLang="en-US" b="1" dirty="0"/>
              <a:t>智能制造？</a:t>
            </a:r>
            <a:endParaRPr lang="en-US" altLang="zh-CN" b="1" dirty="0"/>
          </a:p>
          <a:p>
            <a:pPr marL="285750" indent="-285750">
              <a:buFont typeface="Arial" panose="020B0604020202020204" pitchFamily="34" charset="0"/>
              <a:buChar char="•"/>
            </a:pPr>
            <a:r>
              <a:rPr lang="zh-CN" altLang="en-US" dirty="0"/>
              <a:t>将传统工业软件应用到制造业</a:t>
            </a:r>
            <a:endParaRPr lang="en-US" altLang="zh-CN" dirty="0"/>
          </a:p>
          <a:p>
            <a:pPr marL="285750" indent="-285750">
              <a:buFont typeface="Arial" panose="020B0604020202020204" pitchFamily="34" charset="0"/>
              <a:buChar char="•"/>
            </a:pPr>
            <a:r>
              <a:rPr lang="zh-CN" altLang="en-US" dirty="0"/>
              <a:t>实际上是数字化</a:t>
            </a:r>
            <a:r>
              <a:rPr lang="en-US" altLang="zh-CN" dirty="0"/>
              <a:t>+</a:t>
            </a:r>
            <a:r>
              <a:rPr lang="zh-CN" altLang="en-US" dirty="0"/>
              <a:t>自动化</a:t>
            </a:r>
            <a:endParaRPr lang="en-US" altLang="zh-CN" dirty="0"/>
          </a:p>
          <a:p>
            <a:pPr marL="285750" indent="-285750">
              <a:buFont typeface="Arial" panose="020B0604020202020204" pitchFamily="34" charset="0"/>
              <a:buChar char="•"/>
            </a:pPr>
            <a:r>
              <a:rPr lang="zh-CN" altLang="en-US" dirty="0"/>
              <a:t>强调机器的自动化功能</a:t>
            </a:r>
            <a:endParaRPr lang="en-US" altLang="zh-CN" dirty="0"/>
          </a:p>
          <a:p>
            <a:pPr marL="285750" indent="-285750">
              <a:buFont typeface="Arial" panose="020B0604020202020204" pitchFamily="34" charset="0"/>
              <a:buChar char="•"/>
            </a:pPr>
            <a:endParaRPr lang="en-US" altLang="zh-HK" dirty="0"/>
          </a:p>
          <a:p>
            <a:r>
              <a:rPr lang="zh-CN" altLang="en-US" b="1" dirty="0"/>
              <a:t>工业互联网</a:t>
            </a:r>
            <a:r>
              <a:rPr lang="en-US" altLang="zh-CN" b="1" dirty="0"/>
              <a:t>?</a:t>
            </a:r>
            <a:endParaRPr lang="en-US" altLang="zh-CN" b="1" dirty="0"/>
          </a:p>
          <a:p>
            <a:pPr marL="285750" indent="-285750">
              <a:buFont typeface="Arial" panose="020B0604020202020204" pitchFamily="34" charset="0"/>
              <a:buChar char="•"/>
            </a:pPr>
            <a:r>
              <a:rPr lang="zh-CN" altLang="en-US" dirty="0"/>
              <a:t>将互联网工具应用到制造业</a:t>
            </a:r>
            <a:endParaRPr lang="en-US" altLang="zh-CN" dirty="0"/>
          </a:p>
          <a:p>
            <a:pPr marL="285750" indent="-285750">
              <a:buFont typeface="Arial" panose="020B0604020202020204" pitchFamily="34" charset="0"/>
              <a:buChar char="•"/>
            </a:pPr>
            <a:r>
              <a:rPr lang="zh-CN" altLang="en-US" dirty="0"/>
              <a:t>强调供需的对接</a:t>
            </a:r>
            <a:endParaRPr lang="en-US" altLang="zh-CN" dirty="0"/>
          </a:p>
          <a:p>
            <a:pPr marL="285750" indent="-285750">
              <a:buFont typeface="Arial" panose="020B0604020202020204" pitchFamily="34" charset="0"/>
              <a:buChar char="•"/>
            </a:pPr>
            <a:r>
              <a:rPr lang="zh-CN" altLang="en-US" dirty="0"/>
              <a:t>工业互联网是工业角度的互联网</a:t>
            </a:r>
            <a:r>
              <a:rPr lang="en-US" altLang="zh-CN" dirty="0"/>
              <a:t>+</a:t>
            </a:r>
            <a:r>
              <a:rPr lang="zh-CN" altLang="en-US" dirty="0"/>
              <a:t>模式</a:t>
            </a:r>
            <a:endParaRPr lang="en-US" altLang="zh-CN" dirty="0"/>
          </a:p>
          <a:p>
            <a:endParaRPr lang="en-US" altLang="zh-HK" dirty="0"/>
          </a:p>
          <a:p>
            <a:r>
              <a:rPr lang="zh-CN" altLang="en-US" b="1" dirty="0"/>
              <a:t>人工智能</a:t>
            </a:r>
            <a:r>
              <a:rPr lang="en-US" altLang="zh-CN" b="1" dirty="0"/>
              <a:t>+</a:t>
            </a:r>
            <a:r>
              <a:rPr lang="zh-CN" altLang="en-US" b="1" dirty="0"/>
              <a:t>制造</a:t>
            </a:r>
            <a:r>
              <a:rPr lang="en-US" altLang="zh-CN" b="1" dirty="0"/>
              <a:t>?</a:t>
            </a:r>
            <a:endParaRPr lang="en-US" altLang="zh-CN" b="1" dirty="0"/>
          </a:p>
          <a:p>
            <a:r>
              <a:rPr lang="zh-CN" altLang="en-US" dirty="0"/>
              <a:t>将人工智能技术应用到制造业</a:t>
            </a:r>
            <a:endParaRPr lang="en-US" altLang="zh-CN" dirty="0"/>
          </a:p>
          <a:p>
            <a:r>
              <a:rPr lang="zh-CN" altLang="en-US" dirty="0"/>
              <a:t>是在数字化、智能化基础上，实现自主</a:t>
            </a:r>
            <a:endParaRPr lang="en-US" altLang="zh-CN" dirty="0"/>
          </a:p>
          <a:p>
            <a:r>
              <a:rPr lang="zh-CN" altLang="en-US" dirty="0"/>
              <a:t>核心在于机器是否能够自动反馈及调整</a:t>
            </a:r>
            <a:endParaRPr lang="en-US" altLang="zh-HK" dirty="0"/>
          </a:p>
        </p:txBody>
      </p:sp>
      <p:cxnSp>
        <p:nvCxnSpPr>
          <p:cNvPr id="5" name="直接箭头连接符 4"/>
          <p:cNvCxnSpPr/>
          <p:nvPr/>
        </p:nvCxnSpPr>
        <p:spPr>
          <a:xfrm>
            <a:off x="1028700" y="3657600"/>
            <a:ext cx="38957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rot="16200000">
            <a:off x="952500" y="3657599"/>
            <a:ext cx="38957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文本框 5"/>
          <p:cNvSpPr txBox="1"/>
          <p:nvPr/>
        </p:nvSpPr>
        <p:spPr>
          <a:xfrm>
            <a:off x="2538412" y="1382484"/>
            <a:ext cx="723900" cy="369332"/>
          </a:xfrm>
          <a:prstGeom prst="rect">
            <a:avLst/>
          </a:prstGeom>
          <a:noFill/>
        </p:spPr>
        <p:txBody>
          <a:bodyPr wrap="square" rtlCol="0">
            <a:spAutoFit/>
          </a:bodyPr>
          <a:lstStyle/>
          <a:p>
            <a:pPr algn="ctr"/>
            <a:r>
              <a:rPr lang="zh-CN" altLang="en-US" dirty="0"/>
              <a:t>在线</a:t>
            </a:r>
            <a:endParaRPr lang="zh-HK" altLang="en-US" dirty="0"/>
          </a:p>
        </p:txBody>
      </p:sp>
      <p:sp>
        <p:nvSpPr>
          <p:cNvPr id="15" name="文本框 14"/>
          <p:cNvSpPr txBox="1"/>
          <p:nvPr/>
        </p:nvSpPr>
        <p:spPr>
          <a:xfrm>
            <a:off x="451860" y="3472933"/>
            <a:ext cx="723900" cy="369332"/>
          </a:xfrm>
          <a:prstGeom prst="rect">
            <a:avLst/>
          </a:prstGeom>
          <a:noFill/>
        </p:spPr>
        <p:txBody>
          <a:bodyPr wrap="square" rtlCol="0">
            <a:spAutoFit/>
          </a:bodyPr>
          <a:lstStyle/>
          <a:p>
            <a:r>
              <a:rPr lang="zh-CN" altLang="en-US" dirty="0"/>
              <a:t>人工</a:t>
            </a:r>
            <a:endParaRPr lang="zh-HK" altLang="en-US" dirty="0"/>
          </a:p>
        </p:txBody>
      </p:sp>
      <p:sp>
        <p:nvSpPr>
          <p:cNvPr id="16" name="文本框 15"/>
          <p:cNvSpPr txBox="1"/>
          <p:nvPr/>
        </p:nvSpPr>
        <p:spPr>
          <a:xfrm>
            <a:off x="2538412" y="5605463"/>
            <a:ext cx="723900" cy="369332"/>
          </a:xfrm>
          <a:prstGeom prst="rect">
            <a:avLst/>
          </a:prstGeom>
          <a:noFill/>
        </p:spPr>
        <p:txBody>
          <a:bodyPr wrap="square" rtlCol="0">
            <a:spAutoFit/>
          </a:bodyPr>
          <a:lstStyle/>
          <a:p>
            <a:pPr algn="ctr"/>
            <a:r>
              <a:rPr lang="zh-CN" altLang="en-US" dirty="0"/>
              <a:t>离线</a:t>
            </a:r>
            <a:endParaRPr lang="zh-HK" altLang="en-US" dirty="0"/>
          </a:p>
        </p:txBody>
      </p:sp>
      <p:sp>
        <p:nvSpPr>
          <p:cNvPr id="17" name="文本框 16"/>
          <p:cNvSpPr txBox="1"/>
          <p:nvPr/>
        </p:nvSpPr>
        <p:spPr>
          <a:xfrm>
            <a:off x="4924424" y="3472933"/>
            <a:ext cx="1000125" cy="646331"/>
          </a:xfrm>
          <a:prstGeom prst="rect">
            <a:avLst/>
          </a:prstGeom>
          <a:noFill/>
        </p:spPr>
        <p:txBody>
          <a:bodyPr wrap="square" rtlCol="0">
            <a:spAutoFit/>
          </a:bodyPr>
          <a:lstStyle/>
          <a:p>
            <a:pPr algn="ctr"/>
            <a:r>
              <a:rPr lang="zh-CN" altLang="en-US" dirty="0"/>
              <a:t> 机器（自主）</a:t>
            </a:r>
            <a:endParaRPr lang="zh-HK" altLang="en-US" dirty="0"/>
          </a:p>
        </p:txBody>
      </p:sp>
      <p:sp>
        <p:nvSpPr>
          <p:cNvPr id="9" name="矩形: 圆角 8"/>
          <p:cNvSpPr/>
          <p:nvPr/>
        </p:nvSpPr>
        <p:spPr>
          <a:xfrm>
            <a:off x="1175760" y="1990725"/>
            <a:ext cx="1576953" cy="1482203"/>
          </a:xfrm>
          <a:prstGeom prst="round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互联网</a:t>
            </a:r>
            <a:endParaRPr lang="en-US" altLang="zh-CN" dirty="0">
              <a:solidFill>
                <a:schemeClr val="tx1"/>
              </a:solidFill>
            </a:endParaRPr>
          </a:p>
          <a:p>
            <a:pPr algn="ctr"/>
            <a:r>
              <a:rPr lang="en-US" altLang="zh-CN" dirty="0">
                <a:solidFill>
                  <a:schemeClr val="tx1"/>
                </a:solidFill>
              </a:rPr>
              <a:t>+</a:t>
            </a:r>
            <a:r>
              <a:rPr lang="zh-CN" altLang="en-US" dirty="0">
                <a:solidFill>
                  <a:schemeClr val="tx1"/>
                </a:solidFill>
              </a:rPr>
              <a:t>制造</a:t>
            </a:r>
            <a:endParaRPr lang="zh-HK" altLang="en-US" dirty="0">
              <a:solidFill>
                <a:schemeClr val="tx1"/>
              </a:solidFill>
            </a:endParaRPr>
          </a:p>
        </p:txBody>
      </p:sp>
      <p:sp>
        <p:nvSpPr>
          <p:cNvPr id="18" name="矩形: 圆角 17"/>
          <p:cNvSpPr/>
          <p:nvPr/>
        </p:nvSpPr>
        <p:spPr>
          <a:xfrm>
            <a:off x="3050091" y="1990725"/>
            <a:ext cx="1576953" cy="1482203"/>
          </a:xfrm>
          <a:prstGeom prst="round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人工智能</a:t>
            </a:r>
            <a:r>
              <a:rPr lang="en-US" altLang="zh-CN" dirty="0">
                <a:solidFill>
                  <a:schemeClr val="tx1"/>
                </a:solidFill>
              </a:rPr>
              <a:t>+</a:t>
            </a:r>
            <a:r>
              <a:rPr lang="zh-CN" altLang="en-US" dirty="0">
                <a:solidFill>
                  <a:schemeClr val="tx1"/>
                </a:solidFill>
              </a:rPr>
              <a:t>制造</a:t>
            </a:r>
            <a:endParaRPr lang="zh-HK" altLang="en-US" dirty="0">
              <a:solidFill>
                <a:schemeClr val="tx1"/>
              </a:solidFill>
            </a:endParaRPr>
          </a:p>
        </p:txBody>
      </p:sp>
      <p:sp>
        <p:nvSpPr>
          <p:cNvPr id="19" name="矩形: 圆角 18"/>
          <p:cNvSpPr/>
          <p:nvPr/>
        </p:nvSpPr>
        <p:spPr>
          <a:xfrm>
            <a:off x="3050090" y="3842265"/>
            <a:ext cx="1576953" cy="1482203"/>
          </a:xfrm>
          <a:prstGeom prst="round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智能制造</a:t>
            </a:r>
            <a:endParaRPr lang="zh-HK" altLang="en-US" dirty="0">
              <a:solidFill>
                <a:schemeClr val="tx1"/>
              </a:solidFill>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HK" altLang="en-US" dirty="0"/>
              <a:t>人工智能如何“</a:t>
            </a:r>
            <a:r>
              <a:rPr lang="en-US" altLang="zh-HK" dirty="0"/>
              <a:t>+”</a:t>
            </a:r>
            <a:r>
              <a:rPr lang="zh-HK" altLang="en-US" dirty="0"/>
              <a:t>制造</a:t>
            </a:r>
            <a:endParaRPr lang="zh-HK" altLang="en-US" dirty="0"/>
          </a:p>
        </p:txBody>
      </p:sp>
      <p:sp>
        <p:nvSpPr>
          <p:cNvPr id="7" name="矩形 6"/>
          <p:cNvSpPr/>
          <p:nvPr/>
        </p:nvSpPr>
        <p:spPr>
          <a:xfrm>
            <a:off x="1438806" y="1418528"/>
            <a:ext cx="3587842" cy="369332"/>
          </a:xfrm>
          <a:prstGeom prst="rect">
            <a:avLst/>
          </a:prstGeom>
        </p:spPr>
        <p:txBody>
          <a:bodyPr wrap="none">
            <a:spAutoFit/>
          </a:bodyPr>
          <a:lstStyle/>
          <a:p>
            <a:r>
              <a:rPr lang="zh-HK" altLang="en-US" dirty="0"/>
              <a:t>“人工智能</a:t>
            </a:r>
            <a:r>
              <a:rPr lang="en-US" altLang="zh-HK" dirty="0"/>
              <a:t>+</a:t>
            </a:r>
            <a:r>
              <a:rPr lang="zh-HK" altLang="en-US" dirty="0"/>
              <a:t>制造”魔方体系模型</a:t>
            </a:r>
            <a:endParaRPr lang="zh-HK" altLang="en-US" dirty="0"/>
          </a:p>
        </p:txBody>
      </p:sp>
      <p:pic>
        <p:nvPicPr>
          <p:cNvPr id="8" name="图片 7"/>
          <p:cNvPicPr>
            <a:picLocks noChangeAspect="1"/>
          </p:cNvPicPr>
          <p:nvPr/>
        </p:nvPicPr>
        <p:blipFill>
          <a:blip r:embed="rId1"/>
          <a:stretch>
            <a:fillRect/>
          </a:stretch>
        </p:blipFill>
        <p:spPr>
          <a:xfrm>
            <a:off x="816212" y="2117003"/>
            <a:ext cx="4695825" cy="3990975"/>
          </a:xfrm>
          <a:prstGeom prst="rect">
            <a:avLst/>
          </a:prstGeom>
        </p:spPr>
      </p:pic>
      <p:sp>
        <p:nvSpPr>
          <p:cNvPr id="10" name="矩形 9"/>
          <p:cNvSpPr/>
          <p:nvPr/>
        </p:nvSpPr>
        <p:spPr>
          <a:xfrm>
            <a:off x="7030939" y="1787860"/>
            <a:ext cx="3722255" cy="3970318"/>
          </a:xfrm>
          <a:prstGeom prst="rect">
            <a:avLst/>
          </a:prstGeom>
        </p:spPr>
        <p:txBody>
          <a:bodyPr wrap="square">
            <a:spAutoFit/>
          </a:bodyPr>
          <a:lstStyle/>
          <a:p>
            <a:r>
              <a:rPr lang="zh-CN" altLang="en-US" b="1" dirty="0"/>
              <a:t>技术范式</a:t>
            </a:r>
            <a:endParaRPr lang="en-US" altLang="zh-CN" b="1" dirty="0"/>
          </a:p>
          <a:p>
            <a:pPr marL="285750" indent="-285750">
              <a:buFont typeface="Arial" panose="020B0604020202020204" pitchFamily="34" charset="0"/>
              <a:buChar char="•"/>
            </a:pPr>
            <a:r>
              <a:rPr lang="zh-CN" altLang="en-US" dirty="0"/>
              <a:t>数字化：可编程</a:t>
            </a:r>
            <a:endParaRPr lang="zh-CN" altLang="en-US" dirty="0"/>
          </a:p>
          <a:p>
            <a:pPr marL="285750" indent="-285750">
              <a:buFont typeface="Arial" panose="020B0604020202020204" pitchFamily="34" charset="0"/>
              <a:buChar char="•"/>
            </a:pPr>
            <a:r>
              <a:rPr lang="zh-CN" altLang="en-US" dirty="0"/>
              <a:t>网络化：可协同</a:t>
            </a:r>
            <a:endParaRPr lang="zh-CN" altLang="en-US" dirty="0"/>
          </a:p>
          <a:p>
            <a:pPr marL="285750" indent="-285750">
              <a:buFont typeface="Arial" panose="020B0604020202020204" pitchFamily="34" charset="0"/>
              <a:buChar char="•"/>
            </a:pPr>
            <a:r>
              <a:rPr lang="zh-CN" altLang="en-US" dirty="0"/>
              <a:t>智能化：可自主</a:t>
            </a:r>
            <a:endParaRPr lang="en-US" altLang="zh-CN" dirty="0"/>
          </a:p>
          <a:p>
            <a:endParaRPr lang="en-US" altLang="zh-CN" dirty="0"/>
          </a:p>
          <a:p>
            <a:r>
              <a:rPr lang="zh-CN" altLang="en-US" b="1" dirty="0"/>
              <a:t>生产组织</a:t>
            </a:r>
            <a:endParaRPr lang="en-US" altLang="zh-CN" b="1" dirty="0"/>
          </a:p>
          <a:p>
            <a:pPr marL="285750" indent="-285750">
              <a:buFont typeface="Arial" panose="020B0604020202020204" pitchFamily="34" charset="0"/>
              <a:buChar char="•"/>
            </a:pPr>
            <a:r>
              <a:rPr lang="zh-CN" altLang="en-US" dirty="0"/>
              <a:t>工厂：生产单元自主</a:t>
            </a:r>
            <a:endParaRPr lang="zh-CN" altLang="en-US" dirty="0"/>
          </a:p>
          <a:p>
            <a:pPr marL="285750" indent="-285750">
              <a:buFont typeface="Arial" panose="020B0604020202020204" pitchFamily="34" charset="0"/>
              <a:buChar char="•"/>
            </a:pPr>
            <a:r>
              <a:rPr lang="zh-CN" altLang="en-US" dirty="0"/>
              <a:t>企业：企业各部门协同</a:t>
            </a:r>
            <a:endParaRPr lang="zh-CN" altLang="en-US" dirty="0"/>
          </a:p>
          <a:p>
            <a:pPr marL="285750" indent="-285750">
              <a:buFont typeface="Arial" panose="020B0604020202020204" pitchFamily="34" charset="0"/>
              <a:buChar char="•"/>
            </a:pPr>
            <a:r>
              <a:rPr lang="zh-CN" altLang="en-US" dirty="0"/>
              <a:t>生态：供应链</a:t>
            </a:r>
            <a:r>
              <a:rPr lang="en-US" altLang="zh-CN" dirty="0"/>
              <a:t>+</a:t>
            </a:r>
            <a:r>
              <a:rPr lang="zh-CN" altLang="en-US" dirty="0"/>
              <a:t>客群连接</a:t>
            </a:r>
            <a:endParaRPr lang="zh-CN" altLang="en-US" dirty="0"/>
          </a:p>
          <a:p>
            <a:endParaRPr lang="en-US" altLang="zh-CN" dirty="0"/>
          </a:p>
          <a:p>
            <a:r>
              <a:rPr lang="zh-CN" altLang="en-US" b="1" dirty="0"/>
              <a:t>价值形态</a:t>
            </a:r>
            <a:endParaRPr lang="en-US" altLang="zh-CN" b="1" dirty="0"/>
          </a:p>
          <a:p>
            <a:pPr marL="285750" indent="-285750">
              <a:buFont typeface="Arial" panose="020B0604020202020204" pitchFamily="34" charset="0"/>
              <a:buChar char="•"/>
            </a:pPr>
            <a:r>
              <a:rPr lang="zh-CN" altLang="en-US" dirty="0"/>
              <a:t>产品：人性化功能</a:t>
            </a:r>
            <a:endParaRPr lang="zh-CN" altLang="en-US" dirty="0"/>
          </a:p>
          <a:p>
            <a:pPr marL="285750" indent="-285750">
              <a:buFont typeface="Arial" panose="020B0604020202020204" pitchFamily="34" charset="0"/>
              <a:buChar char="•"/>
            </a:pPr>
            <a:r>
              <a:rPr lang="zh-CN" altLang="en-US" dirty="0"/>
              <a:t>制造：人机协同生产</a:t>
            </a:r>
            <a:endParaRPr lang="zh-CN" altLang="en-US" dirty="0"/>
          </a:p>
          <a:p>
            <a:pPr marL="285750" indent="-285750">
              <a:buFont typeface="Arial" panose="020B0604020202020204" pitchFamily="34" charset="0"/>
              <a:buChar char="•"/>
            </a:pPr>
            <a:r>
              <a:rPr lang="zh-CN" altLang="en-US" dirty="0"/>
              <a:t>服务：个性化服务</a:t>
            </a:r>
            <a:endParaRPr lang="zh-CN" altLang="en-US"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HK" altLang="en-US" dirty="0"/>
              <a:t>人工智能</a:t>
            </a:r>
            <a:r>
              <a:rPr lang="en-US" altLang="zh-CN" dirty="0"/>
              <a:t>+</a:t>
            </a:r>
            <a:r>
              <a:rPr lang="zh-CN" altLang="en-US" dirty="0"/>
              <a:t>制造的六个典型领域</a:t>
            </a:r>
            <a:endParaRPr lang="zh-HK" altLang="en-US" dirty="0"/>
          </a:p>
        </p:txBody>
      </p:sp>
      <p:sp>
        <p:nvSpPr>
          <p:cNvPr id="3" name="矩形 2"/>
          <p:cNvSpPr/>
          <p:nvPr/>
        </p:nvSpPr>
        <p:spPr>
          <a:xfrm>
            <a:off x="1616362" y="4784437"/>
            <a:ext cx="9374909" cy="1440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基础</a:t>
            </a:r>
            <a:endParaRPr lang="zh-HK" altLang="en-US" sz="2000" b="1" dirty="0"/>
          </a:p>
        </p:txBody>
      </p:sp>
      <p:sp>
        <p:nvSpPr>
          <p:cNvPr id="35" name="矩形 34"/>
          <p:cNvSpPr/>
          <p:nvPr/>
        </p:nvSpPr>
        <p:spPr>
          <a:xfrm>
            <a:off x="1616362" y="3126510"/>
            <a:ext cx="9374909" cy="1440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平台</a:t>
            </a:r>
            <a:endParaRPr lang="zh-HK" altLang="en-US" sz="2000" b="1" dirty="0"/>
          </a:p>
        </p:txBody>
      </p:sp>
      <p:sp>
        <p:nvSpPr>
          <p:cNvPr id="36" name="矩形 35"/>
          <p:cNvSpPr/>
          <p:nvPr/>
        </p:nvSpPr>
        <p:spPr>
          <a:xfrm>
            <a:off x="1616362" y="1468583"/>
            <a:ext cx="9374909" cy="1440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应用</a:t>
            </a:r>
            <a:endParaRPr lang="zh-HK" altLang="en-US" sz="2000" b="1" dirty="0"/>
          </a:p>
        </p:txBody>
      </p:sp>
      <p:sp>
        <p:nvSpPr>
          <p:cNvPr id="4" name="矩形 3"/>
          <p:cNvSpPr/>
          <p:nvPr/>
        </p:nvSpPr>
        <p:spPr>
          <a:xfrm>
            <a:off x="2937164" y="5126182"/>
            <a:ext cx="3094182"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工业机器人</a:t>
            </a:r>
            <a:endParaRPr lang="zh-HK" altLang="en-US" b="1" dirty="0">
              <a:solidFill>
                <a:schemeClr val="tx1"/>
              </a:solidFill>
            </a:endParaRPr>
          </a:p>
        </p:txBody>
      </p:sp>
      <p:sp>
        <p:nvSpPr>
          <p:cNvPr id="37" name="矩形 36"/>
          <p:cNvSpPr/>
          <p:nvPr/>
        </p:nvSpPr>
        <p:spPr>
          <a:xfrm>
            <a:off x="7077363" y="5126182"/>
            <a:ext cx="3094182"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制造物联网</a:t>
            </a:r>
            <a:endParaRPr lang="zh-HK" altLang="en-US" b="1" dirty="0">
              <a:solidFill>
                <a:schemeClr val="tx1"/>
              </a:solidFill>
            </a:endParaRPr>
          </a:p>
        </p:txBody>
      </p:sp>
      <p:sp>
        <p:nvSpPr>
          <p:cNvPr id="38" name="矩形 37"/>
          <p:cNvSpPr/>
          <p:nvPr/>
        </p:nvSpPr>
        <p:spPr>
          <a:xfrm>
            <a:off x="2937164" y="3429000"/>
            <a:ext cx="2262909"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制造云</a:t>
            </a:r>
            <a:endParaRPr lang="zh-HK" altLang="en-US" b="1" dirty="0">
              <a:solidFill>
                <a:schemeClr val="tx1"/>
              </a:solidFill>
            </a:endParaRPr>
          </a:p>
        </p:txBody>
      </p:sp>
      <p:sp>
        <p:nvSpPr>
          <p:cNvPr id="39" name="矩形 38"/>
          <p:cNvSpPr/>
          <p:nvPr/>
        </p:nvSpPr>
        <p:spPr>
          <a:xfrm>
            <a:off x="5422900" y="3429000"/>
            <a:ext cx="2262909"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制造业大数据及</a:t>
            </a:r>
            <a:r>
              <a:rPr lang="en-US" altLang="zh-CN" b="1" dirty="0">
                <a:solidFill>
                  <a:schemeClr val="tx1"/>
                </a:solidFill>
              </a:rPr>
              <a:t>BI</a:t>
            </a:r>
            <a:endParaRPr lang="zh-HK" altLang="en-US" b="1" dirty="0">
              <a:solidFill>
                <a:schemeClr val="tx1"/>
              </a:solidFill>
            </a:endParaRPr>
          </a:p>
        </p:txBody>
      </p:sp>
      <p:sp>
        <p:nvSpPr>
          <p:cNvPr id="40" name="矩形 39"/>
          <p:cNvSpPr/>
          <p:nvPr/>
        </p:nvSpPr>
        <p:spPr>
          <a:xfrm>
            <a:off x="7908636" y="3429000"/>
            <a:ext cx="2262909"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制造业</a:t>
            </a:r>
            <a:r>
              <a:rPr lang="en-US" altLang="zh-CN" b="1" dirty="0">
                <a:solidFill>
                  <a:schemeClr val="tx1"/>
                </a:solidFill>
              </a:rPr>
              <a:t>AI</a:t>
            </a:r>
            <a:endParaRPr lang="zh-HK" altLang="en-US" b="1" dirty="0">
              <a:solidFill>
                <a:schemeClr val="tx1"/>
              </a:solidFill>
            </a:endParaRPr>
          </a:p>
        </p:txBody>
      </p:sp>
      <p:sp>
        <p:nvSpPr>
          <p:cNvPr id="41" name="矩形 40"/>
          <p:cNvSpPr/>
          <p:nvPr/>
        </p:nvSpPr>
        <p:spPr>
          <a:xfrm>
            <a:off x="2937163" y="1669473"/>
            <a:ext cx="7234382" cy="1029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chemeClr val="tx1"/>
                </a:solidFill>
              </a:rPr>
              <a:t>制造业</a:t>
            </a:r>
            <a:r>
              <a:rPr lang="en-US" altLang="zh-CN" b="1" dirty="0">
                <a:solidFill>
                  <a:schemeClr val="tx1"/>
                </a:solidFill>
              </a:rPr>
              <a:t>AI</a:t>
            </a:r>
            <a:r>
              <a:rPr lang="zh-CN" altLang="en-US" b="1" dirty="0">
                <a:solidFill>
                  <a:schemeClr val="tx1"/>
                </a:solidFill>
              </a:rPr>
              <a:t>应用</a:t>
            </a:r>
            <a:endParaRPr lang="en-US" altLang="zh-CN" b="1" dirty="0">
              <a:solidFill>
                <a:schemeClr val="tx1"/>
              </a:solidFill>
            </a:endParaRPr>
          </a:p>
        </p:txBody>
      </p:sp>
      <p:sp>
        <p:nvSpPr>
          <p:cNvPr id="5" name="箭头: 五边形 4"/>
          <p:cNvSpPr/>
          <p:nvPr/>
        </p:nvSpPr>
        <p:spPr>
          <a:xfrm>
            <a:off x="3267365" y="2115129"/>
            <a:ext cx="1320252" cy="406400"/>
          </a:xfrm>
          <a:prstGeom prst="homePlat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DCS</a:t>
            </a:r>
            <a:endParaRPr lang="zh-HK" altLang="en-US" dirty="0">
              <a:solidFill>
                <a:schemeClr val="tx1"/>
              </a:solidFill>
            </a:endParaRPr>
          </a:p>
        </p:txBody>
      </p:sp>
      <p:sp>
        <p:nvSpPr>
          <p:cNvPr id="7" name="箭头: V 形 6"/>
          <p:cNvSpPr/>
          <p:nvPr/>
        </p:nvSpPr>
        <p:spPr>
          <a:xfrm>
            <a:off x="4520046" y="2115129"/>
            <a:ext cx="1399308" cy="4064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tx1"/>
                </a:solidFill>
              </a:rPr>
              <a:t>WMS</a:t>
            </a:r>
            <a:endParaRPr lang="zh-HK" altLang="en-US" dirty="0">
              <a:solidFill>
                <a:schemeClr val="tx1"/>
              </a:solidFill>
            </a:endParaRPr>
          </a:p>
        </p:txBody>
      </p:sp>
      <p:sp>
        <p:nvSpPr>
          <p:cNvPr id="43" name="箭头: V 形 42"/>
          <p:cNvSpPr/>
          <p:nvPr/>
        </p:nvSpPr>
        <p:spPr>
          <a:xfrm>
            <a:off x="5865092" y="2115129"/>
            <a:ext cx="1399308" cy="4064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tx1"/>
                </a:solidFill>
              </a:rPr>
              <a:t>MES</a:t>
            </a:r>
            <a:endParaRPr lang="zh-HK" altLang="en-US" dirty="0">
              <a:solidFill>
                <a:schemeClr val="tx1"/>
              </a:solidFill>
            </a:endParaRPr>
          </a:p>
        </p:txBody>
      </p:sp>
      <p:sp>
        <p:nvSpPr>
          <p:cNvPr id="44" name="箭头: V 形 43"/>
          <p:cNvSpPr/>
          <p:nvPr/>
        </p:nvSpPr>
        <p:spPr>
          <a:xfrm>
            <a:off x="7210138" y="2115129"/>
            <a:ext cx="1399308" cy="4064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tx1"/>
                </a:solidFill>
              </a:rPr>
              <a:t>ERP</a:t>
            </a:r>
            <a:endParaRPr lang="zh-HK" altLang="en-US" dirty="0">
              <a:solidFill>
                <a:schemeClr val="tx1"/>
              </a:solidFill>
            </a:endParaRPr>
          </a:p>
        </p:txBody>
      </p:sp>
      <p:sp>
        <p:nvSpPr>
          <p:cNvPr id="45" name="箭头: V 形 44"/>
          <p:cNvSpPr/>
          <p:nvPr/>
        </p:nvSpPr>
        <p:spPr>
          <a:xfrm>
            <a:off x="8555183" y="2115129"/>
            <a:ext cx="1399308" cy="4064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chemeClr val="tx1"/>
                </a:solidFill>
              </a:rPr>
              <a:t>…</a:t>
            </a:r>
            <a:endParaRPr lang="zh-HK" altLang="en-US" dirty="0">
              <a:solidFill>
                <a:schemeClr val="tx1"/>
              </a:solidFill>
            </a:endParaRPr>
          </a:p>
        </p:txBody>
      </p:sp>
      <p:sp>
        <p:nvSpPr>
          <p:cNvPr id="6" name="日期占位符 5"/>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HK" altLang="en-US" dirty="0"/>
              <a:t>人工智能</a:t>
            </a:r>
            <a:r>
              <a:rPr lang="en-US" altLang="zh-CN" dirty="0"/>
              <a:t>+</a:t>
            </a:r>
            <a:r>
              <a:rPr lang="zh-CN" altLang="en-US" dirty="0"/>
              <a:t>制造的六个典型领域的特点</a:t>
            </a:r>
            <a:endParaRPr lang="zh-HK" altLang="en-US" dirty="0"/>
          </a:p>
        </p:txBody>
      </p:sp>
      <p:graphicFrame>
        <p:nvGraphicFramePr>
          <p:cNvPr id="6" name="表格 7"/>
          <p:cNvGraphicFramePr>
            <a:graphicFrameLocks noGrp="1"/>
          </p:cNvGraphicFramePr>
          <p:nvPr/>
        </p:nvGraphicFramePr>
        <p:xfrm>
          <a:off x="692727" y="1089385"/>
          <a:ext cx="11018982" cy="5357596"/>
        </p:xfrm>
        <a:graphic>
          <a:graphicData uri="http://schemas.openxmlformats.org/drawingml/2006/table">
            <a:tbl>
              <a:tblPr firstRow="1" bandRow="1">
                <a:tableStyleId>{5C22544A-7EE6-4342-B048-85BDC9FD1C3A}</a:tableStyleId>
              </a:tblPr>
              <a:tblGrid>
                <a:gridCol w="2244437"/>
                <a:gridCol w="4064000"/>
                <a:gridCol w="4710545"/>
              </a:tblGrid>
              <a:tr h="466815">
                <a:tc>
                  <a:txBody>
                    <a:bodyPr/>
                    <a:lstStyle/>
                    <a:p>
                      <a:r>
                        <a:rPr lang="zh-CN" altLang="en-US" dirty="0">
                          <a:latin typeface="+mn-lt"/>
                        </a:rPr>
                        <a:t>领域</a:t>
                      </a:r>
                      <a:endParaRPr lang="zh-HK" altLang="en-US" dirty="0">
                        <a:latin typeface="+mn-lt"/>
                      </a:endParaRPr>
                    </a:p>
                  </a:txBody>
                  <a:tcPr anchor="ctr"/>
                </a:tc>
                <a:tc>
                  <a:txBody>
                    <a:bodyPr/>
                    <a:lstStyle/>
                    <a:p>
                      <a:r>
                        <a:rPr lang="zh-CN" altLang="en-US" dirty="0">
                          <a:latin typeface="+mn-lt"/>
                        </a:rPr>
                        <a:t>典型技术</a:t>
                      </a:r>
                      <a:r>
                        <a:rPr lang="en-US" altLang="zh-CN" dirty="0">
                          <a:latin typeface="+mn-lt"/>
                        </a:rPr>
                        <a:t>/</a:t>
                      </a:r>
                      <a:r>
                        <a:rPr lang="zh-CN" altLang="en-US" dirty="0">
                          <a:latin typeface="+mn-lt"/>
                        </a:rPr>
                        <a:t>产品</a:t>
                      </a:r>
                      <a:endParaRPr lang="zh-CN" altLang="en-US" dirty="0">
                        <a:latin typeface="+mn-lt"/>
                      </a:endParaRPr>
                    </a:p>
                  </a:txBody>
                  <a:tcPr anchor="ctr"/>
                </a:tc>
                <a:tc>
                  <a:txBody>
                    <a:bodyPr/>
                    <a:lstStyle/>
                    <a:p>
                      <a:r>
                        <a:rPr lang="zh-CN" altLang="en-US" dirty="0">
                          <a:latin typeface="+mn-lt"/>
                        </a:rPr>
                        <a:t>典型适用行业</a:t>
                      </a:r>
                      <a:endParaRPr lang="zh-CN" altLang="en-US" dirty="0">
                        <a:latin typeface="+mn-lt"/>
                      </a:endParaRPr>
                    </a:p>
                  </a:txBody>
                  <a:tcPr anchor="ctr"/>
                </a:tc>
              </a:tr>
              <a:tr h="583077">
                <a:tc>
                  <a:txBody>
                    <a:bodyPr/>
                    <a:lstStyle/>
                    <a:p>
                      <a:r>
                        <a:rPr lang="zh-CN" altLang="en-US" dirty="0">
                          <a:latin typeface="+mn-lt"/>
                        </a:rPr>
                        <a:t>工业机器人</a:t>
                      </a:r>
                      <a:endParaRPr lang="zh-HK" altLang="en-US"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传统机器人仍然占据市场主体</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协作机器人将会呈现高速增长</a:t>
                      </a:r>
                      <a:endParaRPr lang="zh-HK" altLang="en-US" sz="140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金属和机械行业应用增速最显著；</a:t>
                      </a:r>
                      <a:endParaRPr lang="zh-CN" altLang="en-US" sz="1400" dirty="0">
                        <a:latin typeface="+mn-lt"/>
                      </a:endParaRPr>
                    </a:p>
                    <a:p>
                      <a:pPr marL="285750" indent="-285750">
                        <a:buFont typeface="Arial" panose="020B0604020202020204" pitchFamily="34" charset="0"/>
                        <a:buChar char="•"/>
                      </a:pPr>
                      <a:r>
                        <a:rPr lang="zh-CN" altLang="en-US" sz="1400" dirty="0">
                          <a:latin typeface="+mn-lt"/>
                        </a:rPr>
                        <a:t>包装、物料处理和自动化机械工具等较多</a:t>
                      </a:r>
                      <a:endParaRPr lang="zh-HK" altLang="en-US" sz="1400" dirty="0">
                        <a:latin typeface="+mn-lt"/>
                      </a:endParaRPr>
                    </a:p>
                  </a:txBody>
                  <a:tcPr anchor="ctr"/>
                </a:tc>
              </a:tr>
              <a:tr h="675683">
                <a:tc>
                  <a:txBody>
                    <a:bodyPr/>
                    <a:lstStyle/>
                    <a:p>
                      <a:r>
                        <a:rPr lang="zh-CN" altLang="en-US" dirty="0">
                          <a:latin typeface="+mn-lt"/>
                        </a:rPr>
                        <a:t>制造物联网</a:t>
                      </a:r>
                      <a:endParaRPr lang="zh-HK" altLang="en-US" dirty="0">
                        <a:latin typeface="+mn-lt"/>
                      </a:endParaRPr>
                    </a:p>
                  </a:txBody>
                  <a:tcPr anchor="ctr"/>
                </a:tc>
                <a:tc>
                  <a:txBody>
                    <a:bodyPr/>
                    <a:lstStyle/>
                    <a:p>
                      <a:pPr marL="285750" indent="-285750">
                        <a:lnSpc>
                          <a:spcPts val="2100"/>
                        </a:lnSpc>
                        <a:buFont typeface="Arial" panose="020B0604020202020204" pitchFamily="34" charset="0"/>
                        <a:buChar char="•"/>
                      </a:pPr>
                      <a:r>
                        <a:rPr lang="en-US" altLang="zh-CN" sz="1400" dirty="0" err="1">
                          <a:solidFill>
                            <a:srgbClr val="000000"/>
                          </a:solidFill>
                          <a:latin typeface="+mn-lt"/>
                          <a:ea typeface="微软雅黑" panose="020B0503020204020204" pitchFamily="34" charset="-122"/>
                        </a:rPr>
                        <a:t>广义包括基础-平台-应用-方案</a:t>
                      </a:r>
                      <a:endParaRPr lang="en-US" altLang="zh-CN" sz="1400" dirty="0">
                        <a:solidFill>
                          <a:srgbClr val="000000"/>
                        </a:solidFill>
                        <a:latin typeface="+mn-lt"/>
                        <a:ea typeface="微软雅黑" panose="020B0503020204020204" pitchFamily="34" charset="-122"/>
                      </a:endParaRPr>
                    </a:p>
                    <a:p>
                      <a:pPr marL="285750" indent="-285750">
                        <a:lnSpc>
                          <a:spcPts val="2100"/>
                        </a:lnSpc>
                        <a:buFont typeface="Arial" panose="020B0604020202020204" pitchFamily="34" charset="0"/>
                        <a:buChar char="•"/>
                      </a:pPr>
                      <a:r>
                        <a:rPr lang="en-US" altLang="zh-CN" sz="1400" b="0" dirty="0" err="1">
                          <a:solidFill>
                            <a:srgbClr val="000000"/>
                          </a:solidFill>
                          <a:latin typeface="+mn-lt"/>
                          <a:ea typeface="微软雅黑" panose="020B0503020204020204" pitchFamily="34" charset="-122"/>
                        </a:rPr>
                        <a:t>具体分为托管服务和专业服务</a:t>
                      </a:r>
                      <a:endParaRPr lang="zh-HK" altLang="en-US" sz="1400" b="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各子行业、全流程都将广泛适用</a:t>
                      </a:r>
                      <a:endParaRPr lang="zh-HK" altLang="en-US" sz="1400" dirty="0">
                        <a:latin typeface="+mn-lt"/>
                      </a:endParaRPr>
                    </a:p>
                  </a:txBody>
                  <a:tcPr anchor="ctr"/>
                </a:tc>
              </a:tr>
              <a:tr h="411583">
                <a:tc>
                  <a:txBody>
                    <a:bodyPr/>
                    <a:lstStyle/>
                    <a:p>
                      <a:r>
                        <a:rPr lang="zh-CN" altLang="en-US" dirty="0">
                          <a:latin typeface="+mn-lt"/>
                        </a:rPr>
                        <a:t>制造云</a:t>
                      </a:r>
                      <a:endParaRPr lang="zh-HK" altLang="en-US" dirty="0">
                        <a:latin typeface="+mn-lt"/>
                      </a:endParaRPr>
                    </a:p>
                  </a:txBody>
                  <a:tcPr anchor="ctr"/>
                </a:tc>
                <a:tc>
                  <a:txBody>
                    <a:bodyPr/>
                    <a:lstStyle/>
                    <a:p>
                      <a:pPr marL="285750" indent="-285750">
                        <a:buFont typeface="Arial" panose="020B0604020202020204" pitchFamily="34" charset="0"/>
                        <a:buChar char="•"/>
                      </a:pPr>
                      <a:r>
                        <a:rPr lang="en-US" altLang="zh-HK" sz="1400" dirty="0">
                          <a:latin typeface="+mn-lt"/>
                        </a:rPr>
                        <a:t>IaaS/PaaS</a:t>
                      </a:r>
                      <a:r>
                        <a:rPr lang="zh-HK" altLang="en-US" sz="1400" dirty="0">
                          <a:latin typeface="+mn-lt"/>
                        </a:rPr>
                        <a:t>是未来主要增长</a:t>
                      </a:r>
                      <a:endParaRPr lang="zh-HK" altLang="en-US" sz="140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离散型由于环境分散、过程复杂</a:t>
                      </a:r>
                      <a:r>
                        <a:rPr lang="en-US" altLang="zh-CN" sz="1400" dirty="0">
                          <a:latin typeface="+mn-lt"/>
                        </a:rPr>
                        <a:t>,</a:t>
                      </a:r>
                      <a:r>
                        <a:rPr lang="zh-CN" altLang="en-US" sz="1400" dirty="0">
                          <a:latin typeface="+mn-lt"/>
                        </a:rPr>
                        <a:t>更需要</a:t>
                      </a:r>
                      <a:endParaRPr lang="zh-HK" altLang="en-US" sz="1400" dirty="0">
                        <a:latin typeface="+mn-lt"/>
                      </a:endParaRPr>
                    </a:p>
                  </a:txBody>
                  <a:tcPr anchor="ctr"/>
                </a:tc>
              </a:tr>
              <a:tr h="823167">
                <a:tc>
                  <a:txBody>
                    <a:bodyPr/>
                    <a:lstStyle/>
                    <a:p>
                      <a:r>
                        <a:rPr lang="zh-CN" altLang="en-US" dirty="0">
                          <a:latin typeface="+mn-lt"/>
                        </a:rPr>
                        <a:t>制造业大数据及</a:t>
                      </a:r>
                      <a:r>
                        <a:rPr lang="en-US" altLang="zh-CN" dirty="0">
                          <a:latin typeface="+mn-lt"/>
                        </a:rPr>
                        <a:t>BI</a:t>
                      </a:r>
                      <a:endParaRPr lang="zh-HK" altLang="en-US"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非关系型数据存储和认知软件平台增长最强劲</a:t>
                      </a:r>
                      <a:endParaRPr lang="zh-CN" altLang="en-US" sz="1400" dirty="0">
                        <a:latin typeface="+mn-lt"/>
                      </a:endParaRPr>
                    </a:p>
                    <a:p>
                      <a:pPr marL="285750" indent="-285750">
                        <a:buFont typeface="Arial" panose="020B0604020202020204" pitchFamily="34" charset="0"/>
                        <a:buChar char="•"/>
                      </a:pPr>
                      <a:r>
                        <a:rPr lang="zh-CN" altLang="en-US" sz="1400" dirty="0">
                          <a:latin typeface="+mn-lt"/>
                        </a:rPr>
                        <a:t>其他：内容分析、搜索系统、</a:t>
                      </a:r>
                      <a:r>
                        <a:rPr lang="en-US" altLang="zh-CN" sz="1400" dirty="0">
                          <a:latin typeface="+mn-lt"/>
                        </a:rPr>
                        <a:t>IT</a:t>
                      </a:r>
                      <a:r>
                        <a:rPr lang="zh-CN" altLang="en-US" sz="1400" dirty="0">
                          <a:latin typeface="+mn-lt"/>
                        </a:rPr>
                        <a:t>和商业服务等</a:t>
                      </a:r>
                      <a:endParaRPr lang="zh-CN" altLang="en-US" sz="140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资产型制造（如机器装备，资产跟踪和管理）</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品牌型制造（如快消品，实时精准营销）</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技术型制造（如电子产品，供应链监测和管理）</a:t>
                      </a:r>
                      <a:endParaRPr lang="zh-HK" altLang="en-US" sz="1400" dirty="0">
                        <a:latin typeface="+mn-lt"/>
                      </a:endParaRPr>
                    </a:p>
                  </a:txBody>
                  <a:tcPr anchor="ctr"/>
                </a:tc>
              </a:tr>
              <a:tr h="853834">
                <a:tc>
                  <a:txBody>
                    <a:bodyPr/>
                    <a:lstStyle/>
                    <a:p>
                      <a:r>
                        <a:rPr lang="zh-CN" altLang="en-US" dirty="0">
                          <a:latin typeface="+mn-lt"/>
                        </a:rPr>
                        <a:t>制造业人工智能</a:t>
                      </a:r>
                      <a:endParaRPr lang="zh-HK" altLang="en-US"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技术：计算机视觉目前占比最大</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产品：预测性维护和机械检查目前占比最大</a:t>
                      </a:r>
                      <a:endParaRPr lang="zh-HK" altLang="en-US" sz="140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主要应用于工序复杂的行业</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目前汽车行业人工智能技术应用最多</a:t>
                      </a:r>
                      <a:endParaRPr lang="zh-CN" altLang="en-US" sz="1400" dirty="0">
                        <a:latin typeface="+mn-lt"/>
                      </a:endParaRPr>
                    </a:p>
                  </a:txBody>
                  <a:tcPr anchor="ctr"/>
                </a:tc>
              </a:tr>
              <a:tr h="1543437">
                <a:tc>
                  <a:txBody>
                    <a:bodyPr/>
                    <a:lstStyle/>
                    <a:p>
                      <a:r>
                        <a:rPr lang="zh-CN" altLang="en-US" dirty="0">
                          <a:latin typeface="+mn-lt"/>
                        </a:rPr>
                        <a:t>制造业</a:t>
                      </a:r>
                      <a:r>
                        <a:rPr lang="en-US" altLang="zh-CN" dirty="0">
                          <a:latin typeface="+mn-lt"/>
                        </a:rPr>
                        <a:t>AI</a:t>
                      </a:r>
                      <a:r>
                        <a:rPr lang="zh-CN" altLang="en-US" dirty="0">
                          <a:latin typeface="+mn-lt"/>
                        </a:rPr>
                        <a:t>应用</a:t>
                      </a:r>
                      <a:endParaRPr lang="zh-HK" altLang="en-US"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分布式控制系统（</a:t>
                      </a:r>
                      <a:r>
                        <a:rPr lang="en-US" altLang="zh-CN" sz="1400" dirty="0">
                          <a:latin typeface="+mn-lt"/>
                        </a:rPr>
                        <a:t>DCS</a:t>
                      </a:r>
                      <a:r>
                        <a:rPr lang="zh-CN" altLang="en-US" sz="1400" dirty="0">
                          <a:latin typeface="+mn-lt"/>
                        </a:rPr>
                        <a:t>）目前占最比最大。结合大数据和人工智能可有效实现预测性防护和优化</a:t>
                      </a:r>
                      <a:endParaRPr lang="zh-CN" altLang="en-US" sz="1400" dirty="0">
                        <a:latin typeface="+mn-lt"/>
                      </a:endParaRPr>
                    </a:p>
                    <a:p>
                      <a:pPr marL="285750" indent="-285750">
                        <a:buFont typeface="Arial" panose="020B0604020202020204" pitchFamily="34" charset="0"/>
                        <a:buChar char="•"/>
                      </a:pPr>
                      <a:r>
                        <a:rPr lang="zh-CN" altLang="en-US" sz="1400" dirty="0">
                          <a:latin typeface="+mn-lt"/>
                        </a:rPr>
                        <a:t>制造执行系统（</a:t>
                      </a:r>
                      <a:r>
                        <a:rPr lang="en-US" altLang="zh-CN" sz="1400" dirty="0">
                          <a:latin typeface="+mn-lt"/>
                        </a:rPr>
                        <a:t>MES</a:t>
                      </a:r>
                      <a:r>
                        <a:rPr lang="zh-CN" altLang="en-US" sz="1400" dirty="0">
                          <a:latin typeface="+mn-lt"/>
                        </a:rPr>
                        <a:t>）预计未来增速最快。生产执行操作和管理，能够有效缩时、提产</a:t>
                      </a:r>
                      <a:endParaRPr lang="zh-CN" altLang="en-US" sz="1400" dirty="0">
                        <a:latin typeface="+mn-lt"/>
                      </a:endParaRPr>
                    </a:p>
                  </a:txBody>
                  <a:tcPr anchor="ctr"/>
                </a:tc>
                <a:tc>
                  <a:txBody>
                    <a:bodyPr/>
                    <a:lstStyle/>
                    <a:p>
                      <a:pPr marL="285750" indent="-285750">
                        <a:buFont typeface="Arial" panose="020B0604020202020204" pitchFamily="34" charset="0"/>
                        <a:buChar char="•"/>
                      </a:pPr>
                      <a:r>
                        <a:rPr lang="zh-CN" altLang="en-US" sz="1400" dirty="0">
                          <a:latin typeface="+mn-lt"/>
                        </a:rPr>
                        <a:t>汽车行业将占全球智能工厂市场最高份额</a:t>
                      </a:r>
                      <a:r>
                        <a:rPr lang="en-US" altLang="zh-CN" sz="1400" dirty="0">
                          <a:latin typeface="+mn-lt"/>
                        </a:rPr>
                        <a:t>,</a:t>
                      </a:r>
                      <a:r>
                        <a:rPr lang="zh-CN" altLang="en-US" sz="1400" dirty="0">
                          <a:latin typeface="+mn-lt"/>
                        </a:rPr>
                        <a:t>因新一代电动和智能汽车规模发展</a:t>
                      </a:r>
                      <a:endParaRPr lang="en-US" altLang="zh-CN" sz="1400" dirty="0">
                        <a:latin typeface="+mn-lt"/>
                      </a:endParaRPr>
                    </a:p>
                    <a:p>
                      <a:pPr marL="285750" indent="-285750">
                        <a:buFont typeface="Arial" panose="020B0604020202020204" pitchFamily="34" charset="0"/>
                        <a:buChar char="•"/>
                      </a:pPr>
                      <a:r>
                        <a:rPr lang="zh-CN" altLang="en-US" sz="1400" dirty="0">
                          <a:latin typeface="+mn-lt"/>
                        </a:rPr>
                        <a:t>石油天然气工厂对安全性和可靠性需求日益增加，因此采用智能工厂预计会最高</a:t>
                      </a:r>
                      <a:endParaRPr lang="zh-CN" altLang="en-US" sz="1400" dirty="0">
                        <a:latin typeface="+mn-lt"/>
                      </a:endParaRPr>
                    </a:p>
                  </a:txBody>
                  <a:tcPr anchor="ctr"/>
                </a:tc>
              </a:tr>
            </a:tbl>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660" y="114300"/>
            <a:ext cx="9844755" cy="975086"/>
          </a:xfrm>
        </p:spPr>
        <p:txBody>
          <a:bodyPr/>
          <a:lstStyle/>
          <a:p>
            <a:r>
              <a:rPr lang="zh-CN" altLang="en-US" dirty="0"/>
              <a:t>人工智能</a:t>
            </a:r>
            <a:r>
              <a:rPr lang="en-US" altLang="zh-CN" dirty="0"/>
              <a:t>+</a:t>
            </a:r>
            <a:r>
              <a:rPr lang="zh-CN" altLang="en-US" dirty="0"/>
              <a:t>制造对不同制造业的影响差异比较</a:t>
            </a:r>
            <a:endParaRPr lang="zh-CN" altLang="en-US" dirty="0"/>
          </a:p>
        </p:txBody>
      </p:sp>
      <p:graphicFrame>
        <p:nvGraphicFramePr>
          <p:cNvPr id="3" name="表格 3"/>
          <p:cNvGraphicFramePr>
            <a:graphicFrameLocks noGrp="1"/>
          </p:cNvGraphicFramePr>
          <p:nvPr/>
        </p:nvGraphicFramePr>
        <p:xfrm>
          <a:off x="983672" y="1569410"/>
          <a:ext cx="10224655" cy="4312152"/>
        </p:xfrm>
        <a:graphic>
          <a:graphicData uri="http://schemas.openxmlformats.org/drawingml/2006/table">
            <a:tbl>
              <a:tblPr firstRow="1" bandRow="1">
                <a:tableStyleId>{5C22544A-7EE6-4342-B048-85BDC9FD1C3A}</a:tableStyleId>
              </a:tblPr>
              <a:tblGrid>
                <a:gridCol w="1625600"/>
                <a:gridCol w="2096654"/>
                <a:gridCol w="2412539"/>
                <a:gridCol w="2044931"/>
                <a:gridCol w="2044931"/>
              </a:tblGrid>
              <a:tr h="0">
                <a:tc>
                  <a:txBody>
                    <a:bodyPr/>
                    <a:lstStyle/>
                    <a:p>
                      <a:r>
                        <a:rPr lang="zh-HK" altLang="en-US" dirty="0"/>
                        <a:t>行业类型</a:t>
                      </a:r>
                      <a:endParaRPr lang="zh-HK" altLang="en-US" dirty="0"/>
                    </a:p>
                  </a:txBody>
                  <a:tcPr/>
                </a:tc>
                <a:tc>
                  <a:txBody>
                    <a:bodyPr/>
                    <a:lstStyle/>
                    <a:p>
                      <a:r>
                        <a:rPr lang="zh-CN" altLang="en-US" dirty="0"/>
                        <a:t>特征</a:t>
                      </a:r>
                      <a:endParaRPr lang="zh-HK" altLang="en-US" dirty="0"/>
                    </a:p>
                  </a:txBody>
                  <a:tcPr/>
                </a:tc>
                <a:tc>
                  <a:txBody>
                    <a:bodyPr/>
                    <a:lstStyle/>
                    <a:p>
                      <a:r>
                        <a:rPr lang="zh-CN" altLang="en-US" dirty="0"/>
                        <a:t>典型行业</a:t>
                      </a:r>
                      <a:endParaRPr lang="zh-HK" altLang="en-US" dirty="0"/>
                    </a:p>
                  </a:txBody>
                  <a:tcPr/>
                </a:tc>
                <a:tc>
                  <a:txBody>
                    <a:bodyPr/>
                    <a:lstStyle/>
                    <a:p>
                      <a:r>
                        <a:rPr lang="zh-CN" altLang="en-US" dirty="0"/>
                        <a:t>发展瓶颈</a:t>
                      </a:r>
                      <a:endParaRPr lang="zh-HK" altLang="en-US" dirty="0"/>
                    </a:p>
                  </a:txBody>
                  <a:tcPr/>
                </a:tc>
                <a:tc>
                  <a:txBody>
                    <a:bodyPr/>
                    <a:lstStyle/>
                    <a:p>
                      <a:r>
                        <a:rPr lang="zh-HK" altLang="en-US" dirty="0"/>
                        <a:t>人工智能作用</a:t>
                      </a:r>
                      <a:endParaRPr lang="zh-HK" altLang="en-US" dirty="0"/>
                    </a:p>
                  </a:txBody>
                  <a:tcPr/>
                </a:tc>
              </a:tr>
              <a:tr h="986598">
                <a:tc>
                  <a:txBody>
                    <a:bodyPr/>
                    <a:lstStyle/>
                    <a:p>
                      <a:r>
                        <a:rPr lang="zh-HK" altLang="en-US" b="1" dirty="0"/>
                        <a:t>劳动密集型</a:t>
                      </a:r>
                      <a:endParaRPr lang="zh-HK" altLang="en-US" b="1" dirty="0"/>
                    </a:p>
                  </a:txBody>
                  <a:tcPr anchor="ctr"/>
                </a:tc>
                <a:tc>
                  <a:txBody>
                    <a:bodyPr/>
                    <a:lstStyle/>
                    <a:p>
                      <a:r>
                        <a:rPr lang="zh-CN" altLang="en-US" sz="1600" dirty="0"/>
                        <a:t>低劳动力成本为核心竞争力</a:t>
                      </a:r>
                      <a:endParaRPr lang="zh-HK" altLang="en-US" sz="1600" dirty="0"/>
                    </a:p>
                  </a:txBody>
                  <a:tcPr anchor="ctr"/>
                </a:tc>
                <a:tc>
                  <a:txBody>
                    <a:bodyPr/>
                    <a:lstStyle/>
                    <a:p>
                      <a:pPr algn="ctr"/>
                      <a:r>
                        <a:rPr lang="zh-CN" altLang="en-US" sz="1600" dirty="0"/>
                        <a:t>加工组装</a:t>
                      </a:r>
                      <a:endParaRPr lang="en-US" altLang="zh-CN" sz="1600" dirty="0"/>
                    </a:p>
                    <a:p>
                      <a:pPr algn="ctr"/>
                      <a:r>
                        <a:rPr lang="zh-CN" altLang="en-US" sz="1600" dirty="0"/>
                        <a:t>（家电、电子产品）</a:t>
                      </a:r>
                      <a:endParaRPr lang="zh-HK" altLang="en-US" sz="1600" dirty="0"/>
                    </a:p>
                  </a:txBody>
                  <a:tcPr anchor="ctr"/>
                </a:tc>
                <a:tc>
                  <a:txBody>
                    <a:bodyPr/>
                    <a:lstStyle/>
                    <a:p>
                      <a:r>
                        <a:rPr lang="zh-CN" altLang="en-US" sz="1600" dirty="0"/>
                        <a:t>人工成本不断提高，工人不稳定性影响品质</a:t>
                      </a:r>
                      <a:endParaRPr lang="zh-HK" altLang="en-US" sz="1600" dirty="0"/>
                    </a:p>
                  </a:txBody>
                  <a:tcPr anchor="ctr"/>
                </a:tc>
                <a:tc>
                  <a:txBody>
                    <a:bodyPr/>
                    <a:lstStyle/>
                    <a:p>
                      <a:r>
                        <a:rPr lang="zh-CN" altLang="en-US" sz="1600" b="1" dirty="0"/>
                        <a:t>减少人工</a:t>
                      </a:r>
                      <a:endParaRPr lang="zh-CN" altLang="en-US" sz="1600" b="1" dirty="0"/>
                    </a:p>
                    <a:p>
                      <a:r>
                        <a:rPr lang="zh-CN" altLang="en-US" sz="1600" dirty="0"/>
                        <a:t>降低人工造成的品质不稳定</a:t>
                      </a:r>
                      <a:endParaRPr lang="zh-CN" altLang="en-US" sz="1600" dirty="0"/>
                    </a:p>
                  </a:txBody>
                  <a:tcPr anchor="ctr"/>
                </a:tc>
              </a:tr>
              <a:tr h="986598">
                <a:tc>
                  <a:txBody>
                    <a:bodyPr/>
                    <a:lstStyle/>
                    <a:p>
                      <a:r>
                        <a:rPr lang="zh-HK" altLang="en-US" b="1" dirty="0"/>
                        <a:t>资本密集型</a:t>
                      </a:r>
                      <a:endParaRPr lang="zh-HK" altLang="en-US" b="1" dirty="0"/>
                    </a:p>
                  </a:txBody>
                  <a:tcPr anchor="ctr"/>
                </a:tc>
                <a:tc>
                  <a:txBody>
                    <a:bodyPr/>
                    <a:lstStyle/>
                    <a:p>
                      <a:r>
                        <a:rPr lang="zh-CN" altLang="en-US" sz="1600" dirty="0"/>
                        <a:t>固定成本比较高</a:t>
                      </a:r>
                      <a:endParaRPr lang="zh-HK" altLang="en-US" sz="1600" dirty="0"/>
                    </a:p>
                  </a:txBody>
                  <a:tcPr anchor="ctr"/>
                </a:tc>
                <a:tc>
                  <a:txBody>
                    <a:bodyPr/>
                    <a:lstStyle/>
                    <a:p>
                      <a:pPr algn="ctr"/>
                      <a:r>
                        <a:rPr lang="zh-CN" altLang="en-US" sz="1600" dirty="0"/>
                        <a:t>材料</a:t>
                      </a:r>
                      <a:endParaRPr lang="en-US" altLang="zh-CN" sz="1600" dirty="0"/>
                    </a:p>
                    <a:p>
                      <a:pPr algn="ctr"/>
                      <a:r>
                        <a:rPr lang="zh-CN" altLang="en-US" sz="1600" dirty="0"/>
                        <a:t>（冶金、化工）</a:t>
                      </a:r>
                      <a:endParaRPr lang="zh-HK" altLang="en-US" sz="1600" dirty="0"/>
                    </a:p>
                  </a:txBody>
                  <a:tcPr anchor="ctr"/>
                </a:tc>
                <a:tc>
                  <a:txBody>
                    <a:bodyPr/>
                    <a:lstStyle/>
                    <a:p>
                      <a:r>
                        <a:rPr lang="zh-CN" altLang="en-US" sz="1600" dirty="0"/>
                        <a:t>柔性化程度低不能满足定制需求</a:t>
                      </a:r>
                      <a:endParaRPr lang="zh-CN" altLang="en-US" sz="1600" dirty="0"/>
                    </a:p>
                  </a:txBody>
                  <a:tcPr anchor="ctr"/>
                </a:tc>
                <a:tc>
                  <a:txBody>
                    <a:bodyPr/>
                    <a:lstStyle/>
                    <a:p>
                      <a:r>
                        <a:rPr lang="zh-CN" altLang="en-US" sz="1600" dirty="0"/>
                        <a:t>实现</a:t>
                      </a:r>
                      <a:r>
                        <a:rPr lang="zh-CN" altLang="en-US" sz="1600" b="1" dirty="0"/>
                        <a:t>低成本定制化</a:t>
                      </a:r>
                      <a:endParaRPr lang="zh-CN" altLang="en-US" sz="1600" b="1" dirty="0"/>
                    </a:p>
                    <a:p>
                      <a:r>
                        <a:rPr lang="zh-CN" altLang="en-US" sz="1600" dirty="0"/>
                        <a:t>生产</a:t>
                      </a:r>
                      <a:endParaRPr lang="zh-CN" altLang="en-US" sz="1600" dirty="0"/>
                    </a:p>
                  </a:txBody>
                  <a:tcPr anchor="ctr"/>
                </a:tc>
              </a:tr>
              <a:tr h="986598">
                <a:tc>
                  <a:txBody>
                    <a:bodyPr/>
                    <a:lstStyle/>
                    <a:p>
                      <a:r>
                        <a:rPr lang="zh-HK" altLang="en-US" b="1" dirty="0"/>
                        <a:t>技术引领型</a:t>
                      </a:r>
                      <a:endParaRPr lang="zh-HK" altLang="en-US" b="1" dirty="0"/>
                    </a:p>
                  </a:txBody>
                  <a:tcPr anchor="ctr"/>
                </a:tc>
                <a:tc>
                  <a:txBody>
                    <a:bodyPr/>
                    <a:lstStyle/>
                    <a:p>
                      <a:r>
                        <a:rPr lang="zh-CN" altLang="en-US" sz="1600" dirty="0"/>
                        <a:t>依靠技术进步获得竞争力</a:t>
                      </a:r>
                      <a:endParaRPr lang="zh-HK" altLang="en-US" sz="1600" dirty="0"/>
                    </a:p>
                  </a:txBody>
                  <a:tcPr anchor="ctr"/>
                </a:tc>
                <a:tc>
                  <a:txBody>
                    <a:bodyPr/>
                    <a:lstStyle/>
                    <a:p>
                      <a:pPr algn="ctr"/>
                      <a:r>
                        <a:rPr lang="zh-CN" altLang="en-US" sz="1600" dirty="0"/>
                        <a:t>高新</a:t>
                      </a:r>
                      <a:endParaRPr lang="en-US" altLang="zh-CN" sz="1600" dirty="0"/>
                    </a:p>
                    <a:p>
                      <a:pPr algn="ctr"/>
                      <a:r>
                        <a:rPr lang="zh-CN" altLang="en-US" sz="1600" dirty="0"/>
                        <a:t>（生物医药、航空航天）</a:t>
                      </a:r>
                      <a:endParaRPr lang="zh-HK" altLang="en-US" sz="1600" dirty="0"/>
                    </a:p>
                  </a:txBody>
                  <a:tcPr anchor="ctr"/>
                </a:tc>
                <a:tc>
                  <a:txBody>
                    <a:bodyPr/>
                    <a:lstStyle/>
                    <a:p>
                      <a:r>
                        <a:rPr lang="zh-CN" altLang="en-US" sz="1600" dirty="0"/>
                        <a:t>技术研发的风险、不可控和长周期</a:t>
                      </a:r>
                      <a:endParaRPr lang="zh-CN" altLang="en-US" sz="1600" dirty="0"/>
                    </a:p>
                  </a:txBody>
                  <a:tcPr anchor="ctr"/>
                </a:tc>
                <a:tc>
                  <a:txBody>
                    <a:bodyPr/>
                    <a:lstStyle/>
                    <a:p>
                      <a:r>
                        <a:rPr lang="zh-CN" altLang="en-US" sz="1600" dirty="0"/>
                        <a:t>提高技术研发成功率，</a:t>
                      </a:r>
                      <a:r>
                        <a:rPr lang="zh-CN" altLang="en-US" sz="1600" b="1" dirty="0"/>
                        <a:t>缩短研发周期</a:t>
                      </a:r>
                      <a:endParaRPr lang="zh-CN" altLang="en-US" sz="1600" b="1" dirty="0"/>
                    </a:p>
                  </a:txBody>
                  <a:tcPr anchor="ctr"/>
                </a:tc>
              </a:tr>
              <a:tr h="986598">
                <a:tc>
                  <a:txBody>
                    <a:bodyPr/>
                    <a:lstStyle/>
                    <a:p>
                      <a:r>
                        <a:rPr lang="zh-HK" altLang="en-US" b="1" dirty="0"/>
                        <a:t>市场变动型</a:t>
                      </a:r>
                      <a:endParaRPr lang="zh-HK" altLang="en-US" b="1" dirty="0"/>
                    </a:p>
                  </a:txBody>
                  <a:tcPr anchor="ctr"/>
                </a:tc>
                <a:tc>
                  <a:txBody>
                    <a:bodyPr/>
                    <a:lstStyle/>
                    <a:p>
                      <a:r>
                        <a:rPr lang="zh-CN" altLang="en-US" sz="1600" dirty="0"/>
                        <a:t>产品生命周期短</a:t>
                      </a:r>
                      <a:endParaRPr lang="zh-HK" altLang="en-US" sz="1600" dirty="0"/>
                    </a:p>
                  </a:txBody>
                  <a:tcPr anchor="ctr"/>
                </a:tc>
                <a:tc>
                  <a:txBody>
                    <a:bodyPr/>
                    <a:lstStyle/>
                    <a:p>
                      <a:pPr algn="ctr"/>
                      <a:r>
                        <a:rPr lang="zh-CN" altLang="en-US" sz="1600" dirty="0"/>
                        <a:t>快消品</a:t>
                      </a:r>
                      <a:endParaRPr lang="en-US" altLang="zh-CN" sz="1600" dirty="0"/>
                    </a:p>
                    <a:p>
                      <a:pPr algn="ctr"/>
                      <a:r>
                        <a:rPr lang="zh-CN" altLang="en-US" sz="1600" dirty="0"/>
                        <a:t>（服装、食品）</a:t>
                      </a:r>
                      <a:endParaRPr lang="zh-HK" altLang="en-US" sz="1600" dirty="0"/>
                    </a:p>
                  </a:txBody>
                  <a:tcPr anchor="ctr"/>
                </a:tc>
                <a:tc>
                  <a:txBody>
                    <a:bodyPr/>
                    <a:lstStyle/>
                    <a:p>
                      <a:r>
                        <a:rPr lang="zh-CN" altLang="en-US" sz="1600" dirty="0"/>
                        <a:t>难以准确预测市场走向</a:t>
                      </a:r>
                      <a:endParaRPr lang="zh-CN" altLang="en-US" sz="1600" dirty="0"/>
                    </a:p>
                  </a:txBody>
                  <a:tcPr anchor="ctr"/>
                </a:tc>
                <a:tc>
                  <a:txBody>
                    <a:bodyPr/>
                    <a:lstStyle/>
                    <a:p>
                      <a:r>
                        <a:rPr lang="zh-CN" altLang="en-US" sz="1600" dirty="0"/>
                        <a:t>准确预测和</a:t>
                      </a:r>
                      <a:r>
                        <a:rPr lang="zh-CN" altLang="en-US" sz="1600" b="1" dirty="0"/>
                        <a:t>快速响应市场</a:t>
                      </a:r>
                      <a:endParaRPr lang="zh-CN" altLang="en-US" sz="1600" b="1" dirty="0"/>
                    </a:p>
                  </a:txBody>
                  <a:tcPr anchor="ctr"/>
                </a:tc>
              </a:tr>
            </a:tbl>
          </a:graphicData>
        </a:graphic>
      </p:graphicFrame>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人工智能对于制造行业的主要影响</a:t>
            </a:r>
            <a:endParaRPr lang="zh-HK" altLang="en-US" dirty="0"/>
          </a:p>
        </p:txBody>
      </p:sp>
      <p:sp>
        <p:nvSpPr>
          <p:cNvPr id="4" name="矩形 3"/>
          <p:cNvSpPr/>
          <p:nvPr/>
        </p:nvSpPr>
        <p:spPr>
          <a:xfrm>
            <a:off x="589660" y="1089386"/>
            <a:ext cx="5164595" cy="4942507"/>
          </a:xfrm>
          <a:prstGeom prst="rect">
            <a:avLst/>
          </a:prstGeom>
        </p:spPr>
        <p:txBody>
          <a:bodyPr wrap="square">
            <a:spAutoFit/>
          </a:bodyPr>
          <a:lstStyle/>
          <a:p>
            <a:pPr>
              <a:lnSpc>
                <a:spcPct val="150000"/>
              </a:lnSpc>
            </a:pPr>
            <a:r>
              <a:rPr lang="zh-CN" altLang="en-US" b="1" dirty="0"/>
              <a:t>提高生产效率</a:t>
            </a:r>
            <a:endParaRPr lang="zh-CN" altLang="en-US" b="1" dirty="0"/>
          </a:p>
          <a:p>
            <a:pPr marL="285750" indent="-285750">
              <a:lnSpc>
                <a:spcPct val="150000"/>
              </a:lnSpc>
              <a:buFont typeface="Arial" panose="020B0604020202020204" pitchFamily="34" charset="0"/>
              <a:buChar char="•"/>
            </a:pPr>
            <a:r>
              <a:rPr lang="zh-CN" altLang="en-US" sz="1600" dirty="0"/>
              <a:t>增效：柔性生产、全天候生产</a:t>
            </a:r>
            <a:endParaRPr lang="zh-CN" altLang="en-US" sz="1600" dirty="0"/>
          </a:p>
          <a:p>
            <a:pPr marL="285750" indent="-285750">
              <a:lnSpc>
                <a:spcPct val="150000"/>
              </a:lnSpc>
              <a:buFont typeface="Arial" panose="020B0604020202020204" pitchFamily="34" charset="0"/>
              <a:buChar char="•"/>
            </a:pPr>
            <a:r>
              <a:rPr lang="zh-CN" altLang="en-US" sz="1600" dirty="0"/>
              <a:t>提质：降低人为错误、持续工艺改善，提</a:t>
            </a:r>
            <a:endParaRPr lang="zh-CN" altLang="en-US" sz="1600" dirty="0"/>
          </a:p>
          <a:p>
            <a:pPr marL="285750" indent="-285750">
              <a:lnSpc>
                <a:spcPct val="150000"/>
              </a:lnSpc>
              <a:buFont typeface="Arial" panose="020B0604020202020204" pitchFamily="34" charset="0"/>
              <a:buChar char="•"/>
            </a:pPr>
            <a:r>
              <a:rPr lang="zh-CN" altLang="en-US" sz="1600" dirty="0"/>
              <a:t>	升成品率</a:t>
            </a:r>
            <a:endParaRPr lang="zh-CN" altLang="en-US" sz="1600" dirty="0"/>
          </a:p>
          <a:p>
            <a:pPr marL="285750" indent="-285750">
              <a:lnSpc>
                <a:spcPct val="150000"/>
              </a:lnSpc>
              <a:buFont typeface="Arial" panose="020B0604020202020204" pitchFamily="34" charset="0"/>
              <a:buChar char="•"/>
            </a:pPr>
            <a:r>
              <a:rPr lang="zh-CN" altLang="en-US" sz="1600" dirty="0"/>
              <a:t>降本：重复性、危险性工作机器替人；生</a:t>
            </a:r>
            <a:endParaRPr lang="zh-CN" altLang="en-US" sz="1600" dirty="0"/>
          </a:p>
          <a:p>
            <a:pPr marL="285750" indent="-285750">
              <a:lnSpc>
                <a:spcPct val="150000"/>
              </a:lnSpc>
              <a:buFont typeface="Arial" panose="020B0604020202020204" pitchFamily="34" charset="0"/>
              <a:buChar char="•"/>
            </a:pPr>
            <a:r>
              <a:rPr lang="zh-CN" altLang="en-US" sz="1600" dirty="0"/>
              <a:t>	产废料、时间等成本节约</a:t>
            </a:r>
            <a:endParaRPr lang="en-US" altLang="zh-CN" sz="1600" dirty="0"/>
          </a:p>
          <a:p>
            <a:pPr>
              <a:lnSpc>
                <a:spcPct val="150000"/>
              </a:lnSpc>
            </a:pPr>
            <a:endParaRPr lang="en-US" altLang="zh-CN" sz="1600" dirty="0"/>
          </a:p>
          <a:p>
            <a:pPr>
              <a:lnSpc>
                <a:spcPct val="150000"/>
              </a:lnSpc>
            </a:pPr>
            <a:r>
              <a:rPr lang="zh-CN" altLang="en-US" b="1" dirty="0"/>
              <a:t>改变就业市场</a:t>
            </a:r>
            <a:endParaRPr lang="zh-CN" altLang="en-US" b="1" dirty="0"/>
          </a:p>
          <a:p>
            <a:pPr marL="285750" indent="-285750">
              <a:lnSpc>
                <a:spcPct val="150000"/>
              </a:lnSpc>
              <a:buFont typeface="Arial" panose="020B0604020202020204" pitchFamily="34" charset="0"/>
              <a:buChar char="•"/>
            </a:pPr>
            <a:r>
              <a:rPr lang="zh-CN" altLang="en-US" sz="1600" dirty="0"/>
              <a:t>结构性失业：</a:t>
            </a:r>
            <a:r>
              <a:rPr lang="en-US" altLang="zh-CN" sz="1600" dirty="0"/>
              <a:t>50%</a:t>
            </a:r>
            <a:r>
              <a:rPr lang="zh-CN" altLang="en-US" sz="1600" dirty="0"/>
              <a:t>的现有工作可能被替代，制造业就业人口缩减</a:t>
            </a:r>
            <a:endParaRPr lang="zh-CN" altLang="en-US" sz="1600" dirty="0"/>
          </a:p>
          <a:p>
            <a:pPr marL="285750" indent="-285750">
              <a:lnSpc>
                <a:spcPct val="150000"/>
              </a:lnSpc>
              <a:buFont typeface="Arial" panose="020B0604020202020204" pitchFamily="34" charset="0"/>
              <a:buChar char="•"/>
            </a:pPr>
            <a:r>
              <a:rPr lang="zh-CN" altLang="en-US" sz="1600" dirty="0"/>
              <a:t>创造新职业</a:t>
            </a:r>
            <a:r>
              <a:rPr lang="en-US" altLang="zh-CN" sz="1600" dirty="0"/>
              <a:t>/</a:t>
            </a:r>
            <a:r>
              <a:rPr lang="zh-CN" altLang="en-US" sz="1600" dirty="0"/>
              <a:t>岗位：针对机器的开发、管理、维护等岗位增加</a:t>
            </a:r>
            <a:endParaRPr lang="zh-CN" altLang="en-US" sz="1600" dirty="0"/>
          </a:p>
          <a:p>
            <a:pPr marL="285750" indent="-285750">
              <a:lnSpc>
                <a:spcPct val="150000"/>
              </a:lnSpc>
              <a:buFont typeface="Arial" panose="020B0604020202020204" pitchFamily="34" charset="0"/>
              <a:buChar char="•"/>
            </a:pPr>
            <a:r>
              <a:rPr lang="zh-CN" altLang="en-US" sz="1600" dirty="0"/>
              <a:t>人机赛跑的拐点？就业数量绝对减少的拐点可能到来</a:t>
            </a:r>
            <a:endParaRPr lang="zh-CN" altLang="en-US" sz="1600" dirty="0"/>
          </a:p>
        </p:txBody>
      </p:sp>
      <p:sp>
        <p:nvSpPr>
          <p:cNvPr id="9" name="矩形 8"/>
          <p:cNvSpPr/>
          <p:nvPr/>
        </p:nvSpPr>
        <p:spPr>
          <a:xfrm>
            <a:off x="6437747" y="1089386"/>
            <a:ext cx="5164595" cy="4988673"/>
          </a:xfrm>
          <a:prstGeom prst="rect">
            <a:avLst/>
          </a:prstGeom>
        </p:spPr>
        <p:txBody>
          <a:bodyPr wrap="square">
            <a:spAutoFit/>
          </a:bodyPr>
          <a:lstStyle/>
          <a:p>
            <a:pPr>
              <a:lnSpc>
                <a:spcPct val="150000"/>
              </a:lnSpc>
            </a:pPr>
            <a:r>
              <a:rPr lang="zh-CN" altLang="en-US" b="1" dirty="0"/>
              <a:t>优化产业结构</a:t>
            </a:r>
            <a:endParaRPr lang="zh-CN" altLang="en-US" b="1" dirty="0"/>
          </a:p>
          <a:p>
            <a:pPr marL="285750" indent="-285750">
              <a:lnSpc>
                <a:spcPct val="150000"/>
              </a:lnSpc>
              <a:buFont typeface="Arial" panose="020B0604020202020204" pitchFamily="34" charset="0"/>
              <a:buChar char="•"/>
            </a:pPr>
            <a:r>
              <a:rPr lang="zh-CN" altLang="en-US" sz="1600" dirty="0"/>
              <a:t>淘汰：大部分传统“非智能”产品，尤其是电子制品</a:t>
            </a:r>
            <a:endParaRPr lang="zh-CN" altLang="en-US" sz="1600" dirty="0"/>
          </a:p>
          <a:p>
            <a:pPr marL="285750" indent="-285750">
              <a:lnSpc>
                <a:spcPct val="150000"/>
              </a:lnSpc>
              <a:buFont typeface="Arial" panose="020B0604020202020204" pitchFamily="34" charset="0"/>
              <a:buChar char="•"/>
            </a:pPr>
            <a:r>
              <a:rPr lang="zh-CN" altLang="en-US" sz="1600" dirty="0"/>
              <a:t>改造：部分产品被逐渐“注智”，变成新产业，如自动驾驶汽车</a:t>
            </a:r>
            <a:endParaRPr lang="zh-CN" altLang="en-US" sz="1600" dirty="0"/>
          </a:p>
          <a:p>
            <a:pPr marL="285750" indent="-285750">
              <a:lnSpc>
                <a:spcPct val="150000"/>
              </a:lnSpc>
              <a:buFont typeface="Arial" panose="020B0604020202020204" pitchFamily="34" charset="0"/>
              <a:buChar char="•"/>
            </a:pPr>
            <a:r>
              <a:rPr lang="zh-CN" altLang="en-US" sz="1600" dirty="0"/>
              <a:t>孕育：新的智能产业，如算法公司</a:t>
            </a:r>
            <a:endParaRPr lang="en-US" altLang="zh-CN" sz="1600" dirty="0"/>
          </a:p>
          <a:p>
            <a:pPr marL="285750" indent="-285750">
              <a:lnSpc>
                <a:spcPct val="150000"/>
              </a:lnSpc>
              <a:buFont typeface="Arial" panose="020B0604020202020204" pitchFamily="34" charset="0"/>
              <a:buChar char="•"/>
            </a:pPr>
            <a:endParaRPr lang="en-US" altLang="zh-CN" sz="1600" dirty="0"/>
          </a:p>
          <a:p>
            <a:pPr>
              <a:lnSpc>
                <a:spcPct val="150000"/>
              </a:lnSpc>
            </a:pPr>
            <a:endParaRPr lang="en-US" altLang="zh-CN" b="1" dirty="0"/>
          </a:p>
          <a:p>
            <a:pPr>
              <a:lnSpc>
                <a:spcPct val="150000"/>
              </a:lnSpc>
            </a:pPr>
            <a:r>
              <a:rPr lang="zh-CN" altLang="en-US" b="1" dirty="0"/>
              <a:t>重构行业分工</a:t>
            </a:r>
            <a:endParaRPr lang="zh-CN" altLang="en-US" b="1" dirty="0"/>
          </a:p>
          <a:p>
            <a:pPr>
              <a:lnSpc>
                <a:spcPct val="150000"/>
              </a:lnSpc>
            </a:pPr>
            <a:r>
              <a:rPr lang="en-US" altLang="zh-CN" sz="1600" dirty="0"/>
              <a:t>•    </a:t>
            </a:r>
            <a:r>
              <a:rPr lang="zh-CN" altLang="en-US" sz="1600" dirty="0"/>
              <a:t>削弱传统劳动力比较优势</a:t>
            </a:r>
            <a:endParaRPr lang="zh-CN" altLang="en-US" sz="1600" dirty="0"/>
          </a:p>
          <a:p>
            <a:pPr>
              <a:lnSpc>
                <a:spcPct val="150000"/>
              </a:lnSpc>
            </a:pPr>
            <a:r>
              <a:rPr lang="en-US" altLang="zh-CN" sz="1600" dirty="0"/>
              <a:t>•    </a:t>
            </a:r>
            <a:r>
              <a:rPr lang="zh-CN" altLang="en-US" sz="1600" dirty="0"/>
              <a:t>行业龙头向下游、行业中游向上游，争夺更多价值空间</a:t>
            </a:r>
            <a:endParaRPr lang="zh-CN" altLang="en-US" sz="1600" dirty="0"/>
          </a:p>
          <a:p>
            <a:pPr>
              <a:lnSpc>
                <a:spcPct val="150000"/>
              </a:lnSpc>
            </a:pPr>
            <a:r>
              <a:rPr lang="en-US" altLang="zh-CN" sz="1600" dirty="0"/>
              <a:t>•    </a:t>
            </a:r>
            <a:r>
              <a:rPr lang="zh-CN" altLang="en-US" sz="1600" dirty="0"/>
              <a:t>地理上的生产分工，可能进一步形成新跨区域平台间的竞争与合作</a:t>
            </a:r>
            <a:endParaRPr lang="zh-CN" altLang="en-US" sz="160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人工智能</a:t>
            </a:r>
            <a:r>
              <a:rPr lang="en-US" altLang="zh-CN" dirty="0"/>
              <a:t>+</a:t>
            </a:r>
            <a:r>
              <a:rPr lang="zh-CN" altLang="en-US" dirty="0"/>
              <a:t>制造面临的主要挑战</a:t>
            </a:r>
            <a:endParaRPr lang="zh-HK" altLang="en-US" dirty="0"/>
          </a:p>
        </p:txBody>
      </p:sp>
      <p:sp>
        <p:nvSpPr>
          <p:cNvPr id="4" name="矩形 3"/>
          <p:cNvSpPr/>
          <p:nvPr/>
        </p:nvSpPr>
        <p:spPr>
          <a:xfrm>
            <a:off x="589660" y="1089386"/>
            <a:ext cx="5164595" cy="5034840"/>
          </a:xfrm>
          <a:prstGeom prst="rect">
            <a:avLst/>
          </a:prstGeom>
        </p:spPr>
        <p:txBody>
          <a:bodyPr wrap="square">
            <a:spAutoFit/>
          </a:bodyPr>
          <a:lstStyle/>
          <a:p>
            <a:pPr>
              <a:lnSpc>
                <a:spcPct val="150000"/>
              </a:lnSpc>
            </a:pPr>
            <a:r>
              <a:rPr lang="zh-CN" altLang="en-US" b="1" dirty="0"/>
              <a:t>技术有缺口</a:t>
            </a:r>
            <a:endParaRPr lang="zh-CN" altLang="en-US" b="1" dirty="0"/>
          </a:p>
          <a:p>
            <a:pPr marL="285750" indent="-285750">
              <a:lnSpc>
                <a:spcPct val="150000"/>
              </a:lnSpc>
              <a:buFont typeface="Arial" panose="020B0604020202020204" pitchFamily="34" charset="0"/>
              <a:buChar char="•"/>
            </a:pPr>
            <a:r>
              <a:rPr lang="zh-CN" altLang="en-US" sz="1600" dirty="0"/>
              <a:t>缺关键自主技术（如芯片、核心装备部件、软件</a:t>
            </a:r>
            <a:r>
              <a:rPr lang="en-US" altLang="zh-CN" sz="1600" dirty="0"/>
              <a:t>/</a:t>
            </a:r>
            <a:r>
              <a:rPr lang="zh-CN" altLang="en-US" sz="1600" dirty="0"/>
              <a:t>算法等）</a:t>
            </a:r>
            <a:endParaRPr lang="zh-CN" altLang="en-US" sz="1600" dirty="0"/>
          </a:p>
          <a:p>
            <a:pPr marL="285750" indent="-285750">
              <a:lnSpc>
                <a:spcPct val="150000"/>
              </a:lnSpc>
              <a:buFont typeface="Arial" panose="020B0604020202020204" pitchFamily="34" charset="0"/>
              <a:buChar char="•"/>
            </a:pPr>
            <a:r>
              <a:rPr lang="zh-CN" altLang="en-US" sz="1600" dirty="0"/>
              <a:t>导致产业受制（如美国最新针对中国制造</a:t>
            </a:r>
            <a:r>
              <a:rPr lang="en-US" altLang="zh-CN" sz="1600" dirty="0"/>
              <a:t>2025</a:t>
            </a:r>
            <a:r>
              <a:rPr lang="zh-CN" altLang="en-US" sz="1600" dirty="0"/>
              <a:t>贸易战）</a:t>
            </a:r>
            <a:endParaRPr lang="zh-CN" altLang="en-US" sz="1600" dirty="0"/>
          </a:p>
          <a:p>
            <a:pPr marL="285750" indent="-285750">
              <a:lnSpc>
                <a:spcPct val="150000"/>
              </a:lnSpc>
              <a:buFont typeface="Arial" panose="020B0604020202020204" pitchFamily="34" charset="0"/>
              <a:buChar char="•"/>
            </a:pPr>
            <a:r>
              <a:rPr lang="zh-CN" altLang="en-US" sz="1600" dirty="0"/>
              <a:t>但关键技术、尤其是基础技术需要长期大量投入研发，短时难突破</a:t>
            </a:r>
            <a:endParaRPr lang="en-US" altLang="zh-CN" sz="1600" dirty="0"/>
          </a:p>
          <a:p>
            <a:pPr>
              <a:lnSpc>
                <a:spcPct val="150000"/>
              </a:lnSpc>
            </a:pPr>
            <a:r>
              <a:rPr lang="zh-CN" altLang="en-US" b="1" dirty="0"/>
              <a:t>标准难落地</a:t>
            </a:r>
            <a:endParaRPr lang="zh-CN" altLang="en-US" b="1" dirty="0"/>
          </a:p>
          <a:p>
            <a:pPr marL="285750" indent="-285750">
              <a:lnSpc>
                <a:spcPct val="150000"/>
              </a:lnSpc>
              <a:buFont typeface="Arial" panose="020B0604020202020204" pitchFamily="34" charset="0"/>
              <a:buChar char="•"/>
            </a:pPr>
            <a:r>
              <a:rPr lang="zh-CN" altLang="en-US" sz="1600" dirty="0"/>
              <a:t>政府和机构已牵头在建各种标准，但不同行业的标准间仍存差异</a:t>
            </a:r>
            <a:endParaRPr lang="zh-CN" altLang="en-US" sz="1600" dirty="0"/>
          </a:p>
          <a:p>
            <a:pPr marL="285750" indent="-285750">
              <a:lnSpc>
                <a:spcPct val="150000"/>
              </a:lnSpc>
              <a:buFont typeface="Arial" panose="020B0604020202020204" pitchFamily="34" charset="0"/>
              <a:buChar char="•"/>
            </a:pPr>
            <a:r>
              <a:rPr lang="zh-CN" altLang="en-US" sz="1600" dirty="0"/>
              <a:t>更重要的是，当前制造业设备很多来自国外厂商，多厂家软硬件不兼容的情况多见，顶层设计的标准与复杂的现状一时难以匹配落地</a:t>
            </a:r>
            <a:endParaRPr lang="zh-CN" altLang="en-US" sz="1600" dirty="0"/>
          </a:p>
        </p:txBody>
      </p:sp>
      <p:sp>
        <p:nvSpPr>
          <p:cNvPr id="9" name="矩形 8"/>
          <p:cNvSpPr/>
          <p:nvPr/>
        </p:nvSpPr>
        <p:spPr>
          <a:xfrm>
            <a:off x="6437747" y="1089386"/>
            <a:ext cx="5164595" cy="4665508"/>
          </a:xfrm>
          <a:prstGeom prst="rect">
            <a:avLst/>
          </a:prstGeom>
        </p:spPr>
        <p:txBody>
          <a:bodyPr wrap="square">
            <a:spAutoFit/>
          </a:bodyPr>
          <a:lstStyle/>
          <a:p>
            <a:pPr>
              <a:lnSpc>
                <a:spcPct val="150000"/>
              </a:lnSpc>
            </a:pPr>
            <a:r>
              <a:rPr lang="zh-CN" altLang="en-US" b="1" dirty="0"/>
              <a:t>管理模式旧</a:t>
            </a:r>
            <a:endParaRPr lang="zh-CN" altLang="en-US" b="1" dirty="0"/>
          </a:p>
          <a:p>
            <a:pPr marL="285750" indent="-285750">
              <a:lnSpc>
                <a:spcPct val="150000"/>
              </a:lnSpc>
              <a:buFont typeface="Arial" panose="020B0604020202020204" pitchFamily="34" charset="0"/>
              <a:buChar char="•"/>
            </a:pPr>
            <a:r>
              <a:rPr lang="zh-CN" altLang="en-US" sz="1600" dirty="0"/>
              <a:t>工业时代的大规模、标准化生产，造成制造企业管理仍然以金字塔、多层次、细分化为主</a:t>
            </a:r>
            <a:endParaRPr lang="zh-CN" altLang="en-US" sz="1600" dirty="0"/>
          </a:p>
          <a:p>
            <a:pPr marL="285750" indent="-285750">
              <a:lnSpc>
                <a:spcPct val="150000"/>
              </a:lnSpc>
              <a:buFont typeface="Arial" panose="020B0604020202020204" pitchFamily="34" charset="0"/>
              <a:buChar char="•"/>
            </a:pPr>
            <a:r>
              <a:rPr lang="zh-CN" altLang="en-US" sz="1600" dirty="0"/>
              <a:t>这种模式，组织末梢人员任务单一、弹性弱，难适应快速变动的市场</a:t>
            </a:r>
            <a:endParaRPr lang="zh-CN" altLang="en-US" sz="1600" dirty="0"/>
          </a:p>
          <a:p>
            <a:pPr marL="285750" indent="-285750">
              <a:lnSpc>
                <a:spcPct val="150000"/>
              </a:lnSpc>
              <a:buFont typeface="Arial" panose="020B0604020202020204" pitchFamily="34" charset="0"/>
              <a:buChar char="•"/>
            </a:pPr>
            <a:r>
              <a:rPr lang="zh-CN" altLang="en-US" sz="1600" dirty="0"/>
              <a:t>而人工智能的普及，更可能需要新的人机协同分工机制设计</a:t>
            </a:r>
            <a:endParaRPr lang="en-US" altLang="zh-CN" sz="1600" dirty="0"/>
          </a:p>
          <a:p>
            <a:pPr>
              <a:lnSpc>
                <a:spcPct val="150000"/>
              </a:lnSpc>
            </a:pPr>
            <a:r>
              <a:rPr lang="zh-CN" altLang="en-US" b="1" dirty="0"/>
              <a:t>资本投入少</a:t>
            </a:r>
            <a:endParaRPr lang="zh-CN" altLang="en-US" b="1" dirty="0"/>
          </a:p>
          <a:p>
            <a:pPr marL="285750" indent="-285750">
              <a:lnSpc>
                <a:spcPct val="150000"/>
              </a:lnSpc>
              <a:buFont typeface="Arial" panose="020B0604020202020204" pitchFamily="34" charset="0"/>
              <a:buChar char="•"/>
            </a:pPr>
            <a:r>
              <a:rPr lang="zh-CN" altLang="en-US" sz="1600" dirty="0"/>
              <a:t>近年来制造业普遍利润不高，投资回报率相对其他高新领域低，商业资本的关注度走低</a:t>
            </a:r>
            <a:endParaRPr lang="zh-CN" altLang="en-US" sz="1600" dirty="0"/>
          </a:p>
          <a:p>
            <a:pPr marL="285750" indent="-285750">
              <a:lnSpc>
                <a:spcPct val="150000"/>
              </a:lnSpc>
              <a:buFont typeface="Arial" panose="020B0604020202020204" pitchFamily="34" charset="0"/>
              <a:buChar char="•"/>
            </a:pPr>
            <a:r>
              <a:rPr lang="zh-CN" altLang="en-US" sz="1600" dirty="0"/>
              <a:t>而制造业的改造升级，又需要长期大量的资本投入，短期效益可能很难显现，资本投入就更偏谨慎</a:t>
            </a:r>
            <a:endParaRPr lang="zh-CN" altLang="en-US" sz="1600" dirty="0"/>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THUMBS_INDEX" val="1、4、6、8、10、15、18、19、20、21、24、29、32"/>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571"/>
  <p:tag name="KSO_WM_TEMPLATE_MASTER_TYPE" val="1"/>
</p:tagLst>
</file>

<file path=ppt/tags/tag142.xml><?xml version="1.0" encoding="utf-8"?>
<p:tagLst xmlns:p="http://schemas.openxmlformats.org/presentationml/2006/main">
  <p:tag name="KSO_WM_TEMPLATE_CATEGORY" val="custom"/>
  <p:tag name="KSO_WM_TEMPLATE_INDEX" val="20204571"/>
</p:tagLst>
</file>

<file path=ppt/tags/tag143.xml><?xml version="1.0" encoding="utf-8"?>
<p:tagLst xmlns:p="http://schemas.openxmlformats.org/presentationml/2006/main">
  <p:tag name="KSO_WM_TEMPLATE_CATEGORY" val="custom"/>
  <p:tag name="KSO_WM_TEMPLATE_INDEX" val="20204571"/>
</p:tagLst>
</file>

<file path=ppt/tags/tag144.xml><?xml version="1.0" encoding="utf-8"?>
<p:tagLst xmlns:p="http://schemas.openxmlformats.org/presentationml/2006/main">
  <p:tag name="KSO_WM_TEMPLATE_CATEGORY" val="custom"/>
  <p:tag name="KSO_WM_TEMPLATE_INDEX" val="20204571"/>
</p:tagLst>
</file>

<file path=ppt/tags/tag145.xml><?xml version="1.0" encoding="utf-8"?>
<p:tagLst xmlns:p="http://schemas.openxmlformats.org/presentationml/2006/main">
  <p:tag name="KSO_WM_TEMPLATE_CATEGORY" val="custom"/>
  <p:tag name="KSO_WM_TEMPLATE_INDEX" val="20204571"/>
</p:tagLst>
</file>

<file path=ppt/tags/tag146.xml><?xml version="1.0" encoding="utf-8"?>
<p:tagLst xmlns:p="http://schemas.openxmlformats.org/presentationml/2006/main">
  <p:tag name="KSO_WM_TEMPLATE_CATEGORY" val="custom"/>
  <p:tag name="KSO_WM_TEMPLATE_INDEX" val="20204571"/>
</p:tagLst>
</file>

<file path=ppt/tags/tag147.xml><?xml version="1.0" encoding="utf-8"?>
<p:tagLst xmlns:p="http://schemas.openxmlformats.org/presentationml/2006/main">
  <p:tag name="KSO_WM_TEMPLATE_CATEGORY" val="custom"/>
  <p:tag name="KSO_WM_TEMPLATE_INDEX" val="20204571"/>
</p:tagLst>
</file>

<file path=ppt/tags/tag148.xml><?xml version="1.0" encoding="utf-8"?>
<p:tagLst xmlns:p="http://schemas.openxmlformats.org/presentationml/2006/main">
  <p:tag name="KSO_WM_TEMPLATE_CATEGORY" val="custom"/>
  <p:tag name="KSO_WM_TEMPLATE_INDEX" val="20204571"/>
</p:tagLst>
</file>

<file path=ppt/tags/tag149.xml><?xml version="1.0" encoding="utf-8"?>
<p:tagLst xmlns:p="http://schemas.openxmlformats.org/presentationml/2006/main">
  <p:tag name="KSO_WM_TEMPLATE_CATEGORY" val="custom"/>
  <p:tag name="KSO_WM_TEMPLATE_INDEX" val="2020457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20204571"/>
</p:tagLst>
</file>

<file path=ppt/tags/tag151.xml><?xml version="1.0" encoding="utf-8"?>
<p:tagLst xmlns:p="http://schemas.openxmlformats.org/presentationml/2006/main">
  <p:tag name="KSO_WM_TEMPLATE_CATEGORY" val="custom"/>
  <p:tag name="KSO_WM_TEMPLATE_INDEX" val="20204571"/>
</p:tagLst>
</file>

<file path=ppt/tags/tag152.xml><?xml version="1.0" encoding="utf-8"?>
<p:tagLst xmlns:p="http://schemas.openxmlformats.org/presentationml/2006/main">
  <p:tag name="KSO_WM_TEMPLATE_CATEGORY" val="custom"/>
  <p:tag name="KSO_WM_TEMPLATE_INDEX" val="20204571"/>
</p:tagLst>
</file>

<file path=ppt/tags/tag153.xml><?xml version="1.0" encoding="utf-8"?>
<p:tagLst xmlns:p="http://schemas.openxmlformats.org/presentationml/2006/main">
  <p:tag name="KSO_WM_TEMPLATE_CATEGORY" val="custom"/>
  <p:tag name="KSO_WM_TEMPLATE_INDEX" val="20204571"/>
</p:tagLst>
</file>

<file path=ppt/tags/tag154.xml><?xml version="1.0" encoding="utf-8"?>
<p:tagLst xmlns:p="http://schemas.openxmlformats.org/presentationml/2006/main">
  <p:tag name="KSO_WM_TEMPLATE_CATEGORY" val="custom"/>
  <p:tag name="KSO_WM_TEMPLATE_INDEX" val="20204571"/>
</p:tagLst>
</file>

<file path=ppt/tags/tag155.xml><?xml version="1.0" encoding="utf-8"?>
<p:tagLst xmlns:p="http://schemas.openxmlformats.org/presentationml/2006/main">
  <p:tag name="KSO_WM_TEMPLATE_CATEGORY" val="custom"/>
  <p:tag name="KSO_WM_TEMPLATE_INDEX" val="20204571"/>
</p:tagLst>
</file>

<file path=ppt/tags/tag156.xml><?xml version="1.0" encoding="utf-8"?>
<p:tagLst xmlns:p="http://schemas.openxmlformats.org/presentationml/2006/main">
  <p:tag name="KSO_WM_TEMPLATE_CATEGORY" val="custom"/>
  <p:tag name="KSO_WM_TEMPLATE_INDEX" val="20204571"/>
</p:tagLst>
</file>

<file path=ppt/tags/tag157.xml><?xml version="1.0" encoding="utf-8"?>
<p:tagLst xmlns:p="http://schemas.openxmlformats.org/presentationml/2006/main">
  <p:tag name="KSO_WM_TEMPLATE_CATEGORY" val="custom"/>
  <p:tag name="KSO_WM_TEMPLATE_INDEX" val="20204571"/>
</p:tagLst>
</file>

<file path=ppt/tags/tag158.xml><?xml version="1.0" encoding="utf-8"?>
<p:tagLst xmlns:p="http://schemas.openxmlformats.org/presentationml/2006/main">
  <p:tag name="KSO_WM_TEMPLATE_CATEGORY" val="custom"/>
  <p:tag name="KSO_WM_TEMPLATE_INDEX" val="20204571"/>
</p:tagLst>
</file>

<file path=ppt/tags/tag159.xml><?xml version="1.0" encoding="utf-8"?>
<p:tagLst xmlns:p="http://schemas.openxmlformats.org/presentationml/2006/main">
  <p:tag name="ISLIDE.VECTOR" val="a66917bf-d92d-47ab-8e48-35599b2de15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204571"/>
</p:tagLst>
</file>

<file path=ppt/tags/tag161.xml><?xml version="1.0" encoding="utf-8"?>
<p:tagLst xmlns:p="http://schemas.openxmlformats.org/presentationml/2006/main">
  <p:tag name="KSO_WM_TEMPLATE_CATEGORY" val="custom"/>
  <p:tag name="KSO_WM_TEMPLATE_INDEX" val="20204571"/>
</p:tagLst>
</file>

<file path=ppt/tags/tag162.xml><?xml version="1.0" encoding="utf-8"?>
<p:tagLst xmlns:p="http://schemas.openxmlformats.org/presentationml/2006/main">
  <p:tag name="KSO_WM_TEMPLATE_CATEGORY" val="custom"/>
  <p:tag name="KSO_WM_TEMPLATE_INDEX" val="20204571"/>
</p:tagLst>
</file>

<file path=ppt/tags/tag163.xml><?xml version="1.0" encoding="utf-8"?>
<p:tagLst xmlns:p="http://schemas.openxmlformats.org/presentationml/2006/main">
  <p:tag name="KSO_WM_TEMPLATE_CATEGORY" val="custom"/>
  <p:tag name="KSO_WM_TEMPLATE_INDEX" val="20204571"/>
</p:tagLst>
</file>

<file path=ppt/tags/tag164.xml><?xml version="1.0" encoding="utf-8"?>
<p:tagLst xmlns:p="http://schemas.openxmlformats.org/presentationml/2006/main">
  <p:tag name="KSO_WM_TEMPLATE_CATEGORY" val="custom"/>
  <p:tag name="KSO_WM_TEMPLATE_INDEX" val="20204571"/>
</p:tagLst>
</file>

<file path=ppt/tags/tag165.xml><?xml version="1.0" encoding="utf-8"?>
<p:tagLst xmlns:p="http://schemas.openxmlformats.org/presentationml/2006/main">
  <p:tag name="KSO_WM_TEMPLATE_CATEGORY" val="custom"/>
  <p:tag name="KSO_WM_TEMPLATE_INDEX" val="20204571"/>
</p:tagLst>
</file>

<file path=ppt/tags/tag166.xml><?xml version="1.0" encoding="utf-8"?>
<p:tagLst xmlns:p="http://schemas.openxmlformats.org/presentationml/2006/main">
  <p:tag name="KSO_WM_TEMPLATE_CATEGORY" val="custom"/>
  <p:tag name="KSO_WM_TEMPLATE_INDEX" val="20204571"/>
</p:tagLst>
</file>

<file path=ppt/tags/tag167.xml><?xml version="1.0" encoding="utf-8"?>
<p:tagLst xmlns:p="http://schemas.openxmlformats.org/presentationml/2006/main">
  <p:tag name="KSO_WM_TEMPLATE_CATEGORY" val="custom"/>
  <p:tag name="KSO_WM_TEMPLATE_INDEX" val="20204571"/>
</p:tagLst>
</file>

<file path=ppt/tags/tag168.xml><?xml version="1.0" encoding="utf-8"?>
<p:tagLst xmlns:p="http://schemas.openxmlformats.org/presentationml/2006/main">
  <p:tag name="KSO_WM_TEMPLATE_CATEGORY" val="custom"/>
  <p:tag name="KSO_WM_TEMPLATE_INDEX" val="20204571"/>
</p:tagLst>
</file>

<file path=ppt/tags/tag169.xml><?xml version="1.0" encoding="utf-8"?>
<p:tagLst xmlns:p="http://schemas.openxmlformats.org/presentationml/2006/main">
  <p:tag name="KSO_WM_TEMPLATE_CATEGORY" val="custom"/>
  <p:tag name="KSO_WM_TEMPLATE_INDEX" val="2020457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204571"/>
</p:tagLst>
</file>

<file path=ppt/tags/tag171.xml><?xml version="1.0" encoding="utf-8"?>
<p:tagLst xmlns:p="http://schemas.openxmlformats.org/presentationml/2006/main">
  <p:tag name="ISLIDE.DIAGRAM" val="185959"/>
</p:tagLst>
</file>

<file path=ppt/tags/tag172.xml><?xml version="1.0" encoding="utf-8"?>
<p:tagLst xmlns:p="http://schemas.openxmlformats.org/presentationml/2006/main">
  <p:tag name="KSO_WM_TEMPLATE_CATEGORY" val="custom"/>
  <p:tag name="KSO_WM_TEMPLATE_INDEX" val="20204571"/>
</p:tagLst>
</file>

<file path=ppt/tags/tag173.xml><?xml version="1.0" encoding="utf-8"?>
<p:tagLst xmlns:p="http://schemas.openxmlformats.org/presentationml/2006/main">
  <p:tag name="KSO_WM_TEMPLATE_CATEGORY" val="custom"/>
  <p:tag name="KSO_WM_TEMPLATE_INDEX" val="20204571"/>
</p:tagLst>
</file>

<file path=ppt/tags/tag174.xml><?xml version="1.0" encoding="utf-8"?>
<p:tagLst xmlns:p="http://schemas.openxmlformats.org/presentationml/2006/main">
  <p:tag name="KSO_WM_TEMPLATE_CATEGORY" val="custom"/>
  <p:tag name="KSO_WM_TEMPLATE_INDEX" val="20204571"/>
</p:tagLst>
</file>

<file path=ppt/tags/tag175.xml><?xml version="1.0" encoding="utf-8"?>
<p:tagLst xmlns:p="http://schemas.openxmlformats.org/presentationml/2006/main">
  <p:tag name="KSO_WM_TEMPLATE_CATEGORY" val="custom"/>
  <p:tag name="KSO_WM_TEMPLATE_INDEX" val="20204571"/>
</p:tagLst>
</file>

<file path=ppt/tags/tag176.xml><?xml version="1.0" encoding="utf-8"?>
<p:tagLst xmlns:p="http://schemas.openxmlformats.org/presentationml/2006/main">
  <p:tag name="KSO_WM_TEMPLATE_CATEGORY" val="custom"/>
  <p:tag name="KSO_WM_TEMPLATE_INDEX" val="20204571"/>
</p:tagLst>
</file>

<file path=ppt/tags/tag177.xml><?xml version="1.0" encoding="utf-8"?>
<p:tagLst xmlns:p="http://schemas.openxmlformats.org/presentationml/2006/main">
  <p:tag name="KSO_WM_TEMPLATE_CATEGORY" val="custom"/>
  <p:tag name="KSO_WM_TEMPLATE_INDEX" val="20204571"/>
</p:tagLst>
</file>

<file path=ppt/tags/tag178.xml><?xml version="1.0" encoding="utf-8"?>
<p:tagLst xmlns:p="http://schemas.openxmlformats.org/presentationml/2006/main">
  <p:tag name="KSO_WM_TEMPLATE_CATEGORY" val="custom"/>
  <p:tag name="KSO_WM_TEMPLATE_INDEX" val="20204571"/>
</p:tagLst>
</file>

<file path=ppt/tags/tag179.xml><?xml version="1.0" encoding="utf-8"?>
<p:tagLst xmlns:p="http://schemas.openxmlformats.org/presentationml/2006/main">
  <p:tag name="KSO_WM_TEMPLATE_CATEGORY" val="custom"/>
  <p:tag name="KSO_WM_TEMPLATE_INDEX" val="2020457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TEMPLATE_CATEGORY" val="custom"/>
  <p:tag name="KSO_WM_TEMPLATE_INDEX" val="20204571"/>
</p:tagLst>
</file>

<file path=ppt/tags/tag181.xml><?xml version="1.0" encoding="utf-8"?>
<p:tagLst xmlns:p="http://schemas.openxmlformats.org/presentationml/2006/main">
  <p:tag name="KSO_WM_TEMPLATE_CATEGORY" val="custom"/>
  <p:tag name="KSO_WM_TEMPLATE_INDEX" val="20204571"/>
</p:tagLst>
</file>

<file path=ppt/tags/tag182.xml><?xml version="1.0" encoding="utf-8"?>
<p:tagLst xmlns:p="http://schemas.openxmlformats.org/presentationml/2006/main">
  <p:tag name="KSO_WM_TEMPLATE_CATEGORY" val="custom"/>
  <p:tag name="KSO_WM_TEMPLATE_INDEX" val="20204571"/>
</p:tagLst>
</file>

<file path=ppt/tags/tag183.xml><?xml version="1.0" encoding="utf-8"?>
<p:tagLst xmlns:p="http://schemas.openxmlformats.org/presentationml/2006/main">
  <p:tag name="KSO_WM_TEMPLATE_CATEGORY" val="custom"/>
  <p:tag name="KSO_WM_TEMPLATE_INDEX" val="20204571"/>
</p:tagLst>
</file>

<file path=ppt/tags/tag184.xml><?xml version="1.0" encoding="utf-8"?>
<p:tagLst xmlns:p="http://schemas.openxmlformats.org/presentationml/2006/main">
  <p:tag name="KSO_WM_TEMPLATE_CATEGORY" val="custom"/>
  <p:tag name="KSO_WM_TEMPLATE_INDEX" val="20204571"/>
</p:tagLst>
</file>

<file path=ppt/tags/tag185.xml><?xml version="1.0" encoding="utf-8"?>
<p:tagLst xmlns:p="http://schemas.openxmlformats.org/presentationml/2006/main">
  <p:tag name="KSO_WM_TEMPLATE_CATEGORY" val="custom"/>
  <p:tag name="KSO_WM_TEMPLATE_INDEX" val="20204571"/>
</p:tagLst>
</file>

<file path=ppt/tags/tag186.xml><?xml version="1.0" encoding="utf-8"?>
<p:tagLst xmlns:p="http://schemas.openxmlformats.org/presentationml/2006/main">
  <p:tag name="KSO_WM_TEMPLATE_CATEGORY" val="custom"/>
  <p:tag name="KSO_WM_TEMPLATE_INDEX" val="20204571"/>
</p:tagLst>
</file>

<file path=ppt/tags/tag187.xml><?xml version="1.0" encoding="utf-8"?>
<p:tagLst xmlns:p="http://schemas.openxmlformats.org/presentationml/2006/main">
  <p:tag name="KSO_WM_TEMPLATE_CATEGORY" val="custom"/>
  <p:tag name="KSO_WM_TEMPLATE_INDEX" val="20204571"/>
</p:tagLst>
</file>

<file path=ppt/tags/tag188.xml><?xml version="1.0" encoding="utf-8"?>
<p:tagLst xmlns:p="http://schemas.openxmlformats.org/presentationml/2006/main">
  <p:tag name="KSO_WM_TEMPLATE_CATEGORY" val="custom"/>
  <p:tag name="KSO_WM_TEMPLATE_INDEX" val="20204571"/>
</p:tagLst>
</file>

<file path=ppt/tags/tag189.xml><?xml version="1.0" encoding="utf-8"?>
<p:tagLst xmlns:p="http://schemas.openxmlformats.org/presentationml/2006/main">
  <p:tag name="KSO_WM_TEMPLATE_CATEGORY" val="custom"/>
  <p:tag name="KSO_WM_TEMPLATE_INDEX" val="2020457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TEMPLATE_CATEGORY" val="custom"/>
  <p:tag name="KSO_WM_TEMPLATE_INDEX" val="20204571"/>
</p:tagLst>
</file>

<file path=ppt/tags/tag191.xml><?xml version="1.0" encoding="utf-8"?>
<p:tagLst xmlns:p="http://schemas.openxmlformats.org/presentationml/2006/main">
  <p:tag name="KSO_WM_TEMPLATE_CATEGORY" val="custom"/>
  <p:tag name="KSO_WM_TEMPLATE_INDEX" val="20204571"/>
</p:tagLst>
</file>

<file path=ppt/tags/tag192.xml><?xml version="1.0" encoding="utf-8"?>
<p:tagLst xmlns:p="http://schemas.openxmlformats.org/presentationml/2006/main">
  <p:tag name="KSO_WM_TEMPLATE_CATEGORY" val="custom"/>
  <p:tag name="KSO_WM_TEMPLATE_INDEX" val="20204571"/>
</p:tagLst>
</file>

<file path=ppt/tags/tag193.xml><?xml version="1.0" encoding="utf-8"?>
<p:tagLst xmlns:p="http://schemas.openxmlformats.org/presentationml/2006/main">
  <p:tag name="KSO_WM_TEMPLATE_CATEGORY" val="custom"/>
  <p:tag name="KSO_WM_TEMPLATE_INDEX" val="20204571"/>
</p:tagLst>
</file>

<file path=ppt/tags/tag194.xml><?xml version="1.0" encoding="utf-8"?>
<p:tagLst xmlns:p="http://schemas.openxmlformats.org/presentationml/2006/main">
  <p:tag name="KSO_WM_TEMPLATE_CATEGORY" val="custom"/>
  <p:tag name="KSO_WM_TEMPLATE_INDEX" val="20204571"/>
</p:tagLst>
</file>

<file path=ppt/tags/tag195.xml><?xml version="1.0" encoding="utf-8"?>
<p:tagLst xmlns:p="http://schemas.openxmlformats.org/presentationml/2006/main">
  <p:tag name="KSO_WM_TEMPLATE_CATEGORY" val="custom"/>
  <p:tag name="KSO_WM_TEMPLATE_INDEX" val="20204571"/>
</p:tagLst>
</file>

<file path=ppt/tags/tag196.xml><?xml version="1.0" encoding="utf-8"?>
<p:tagLst xmlns:p="http://schemas.openxmlformats.org/presentationml/2006/main">
  <p:tag name="KSO_WM_TEMPLATE_CATEGORY" val="custom"/>
  <p:tag name="KSO_WM_TEMPLATE_INDEX" val="20204571"/>
</p:tagLst>
</file>

<file path=ppt/tags/tag197.xml><?xml version="1.0" encoding="utf-8"?>
<p:tagLst xmlns:p="http://schemas.openxmlformats.org/presentationml/2006/main">
  <p:tag name="KSO_WM_TEMPLATE_CATEGORY" val="custom"/>
  <p:tag name="KSO_WM_TEMPLATE_INDEX" val="20204571"/>
</p:tagLst>
</file>

<file path=ppt/tags/tag198.xml><?xml version="1.0" encoding="utf-8"?>
<p:tagLst xmlns:p="http://schemas.openxmlformats.org/presentationml/2006/main">
  <p:tag name="KSO_WM_TEMPLATE_CATEGORY" val="custom"/>
  <p:tag name="KSO_WM_TEMPLATE_INDEX" val="20204571"/>
</p:tagLst>
</file>

<file path=ppt/tags/tag199.xml><?xml version="1.0" encoding="utf-8"?>
<p:tagLst xmlns:p="http://schemas.openxmlformats.org/presentationml/2006/main">
  <p:tag name="KSO_WM_TEMPLATE_CATEGORY" val="custom"/>
  <p:tag name="KSO_WM_TEMPLATE_INDEX" val="2020457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EMPLATE_CATEGORY" val="custom"/>
  <p:tag name="KSO_WM_TEMPLATE_INDEX" val="20204571"/>
</p:tagLst>
</file>

<file path=ppt/tags/tag201.xml><?xml version="1.0" encoding="utf-8"?>
<p:tagLst xmlns:p="http://schemas.openxmlformats.org/presentationml/2006/main">
  <p:tag name="KSO_WM_TEMPLATE_CATEGORY" val="custom"/>
  <p:tag name="KSO_WM_TEMPLATE_INDEX" val="20204571"/>
</p:tagLst>
</file>

<file path=ppt/tags/tag202.xml><?xml version="1.0" encoding="utf-8"?>
<p:tagLst xmlns:p="http://schemas.openxmlformats.org/presentationml/2006/main">
  <p:tag name="KSO_WM_TEMPLATE_CATEGORY" val="custom"/>
  <p:tag name="KSO_WM_TEMPLATE_INDEX" val="20204571"/>
</p:tagLst>
</file>

<file path=ppt/tags/tag203.xml><?xml version="1.0" encoding="utf-8"?>
<p:tagLst xmlns:p="http://schemas.openxmlformats.org/presentationml/2006/main">
  <p:tag name="KSO_WM_TEMPLATE_CATEGORY" val="custom"/>
  <p:tag name="KSO_WM_TEMPLATE_INDEX" val="20204571"/>
</p:tagLst>
</file>

<file path=ppt/tags/tag204.xml><?xml version="1.0" encoding="utf-8"?>
<p:tagLst xmlns:p="http://schemas.openxmlformats.org/presentationml/2006/main">
  <p:tag name="KSO_WM_TEMPLATE_CATEGORY" val="custom"/>
  <p:tag name="KSO_WM_TEMPLATE_INDEX" val="20204571"/>
</p:tagLst>
</file>

<file path=ppt/tags/tag205.xml><?xml version="1.0" encoding="utf-8"?>
<p:tagLst xmlns:p="http://schemas.openxmlformats.org/presentationml/2006/main">
  <p:tag name="KSO_WM_TEMPLATE_CATEGORY" val="custom"/>
  <p:tag name="KSO_WM_TEMPLATE_INDEX" val="20204571"/>
</p:tagLst>
</file>

<file path=ppt/tags/tag206.xml><?xml version="1.0" encoding="utf-8"?>
<p:tagLst xmlns:p="http://schemas.openxmlformats.org/presentationml/2006/main">
  <p:tag name="KSO_WM_TEMPLATE_CATEGORY" val="custom"/>
  <p:tag name="KSO_WM_TEMPLATE_INDEX" val="20204571"/>
</p:tagLst>
</file>

<file path=ppt/tags/tag207.xml><?xml version="1.0" encoding="utf-8"?>
<p:tagLst xmlns:p="http://schemas.openxmlformats.org/presentationml/2006/main">
  <p:tag name="THINKCELLSHAPEDONOTDELETE" val="thinkcellActiveDocDoNotDelete"/>
</p:tagLst>
</file>

<file path=ppt/tags/tag208.xml><?xml version="1.0" encoding="utf-8"?>
<p:tagLst xmlns:p="http://schemas.openxmlformats.org/presentationml/2006/main">
  <p:tag name="KSO_WM_TEMPLATE_CATEGORY" val="custom"/>
  <p:tag name="KSO_WM_TEMPLATE_INDEX" val="20204571"/>
</p:tagLst>
</file>

<file path=ppt/tags/tag209.xml><?xml version="1.0" encoding="utf-8"?>
<p:tagLst xmlns:p="http://schemas.openxmlformats.org/presentationml/2006/main">
  <p:tag name="KSO_WM_TEMPLATE_CATEGORY" val="custom"/>
  <p:tag name="KSO_WM_TEMPLATE_INDEX" val="2020457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TEMPLATE_CATEGORY" val="custom"/>
  <p:tag name="KSO_WM_TEMPLATE_INDEX" val="20204571"/>
</p:tagLst>
</file>

<file path=ppt/tags/tag211.xml><?xml version="1.0" encoding="utf-8"?>
<p:tagLst xmlns:p="http://schemas.openxmlformats.org/presentationml/2006/main">
  <p:tag name="KSO_WM_TEMPLATE_CATEGORY" val="custom"/>
  <p:tag name="KSO_WM_TEMPLATE_INDEX" val="20204571"/>
</p:tagLst>
</file>

<file path=ppt/tags/tag212.xml><?xml version="1.0" encoding="utf-8"?>
<p:tagLst xmlns:p="http://schemas.openxmlformats.org/presentationml/2006/main">
  <p:tag name="THINKCELLSHAPEDONOTDELETE" val="thinkcellActiveDocDoNotDelete"/>
</p:tagLst>
</file>

<file path=ppt/tags/tag213.xml><?xml version="1.0" encoding="utf-8"?>
<p:tagLst xmlns:p="http://schemas.openxmlformats.org/presentationml/2006/main">
  <p:tag name="KSO_WM_TEMPLATE_CATEGORY" val="custom"/>
  <p:tag name="KSO_WM_TEMPLATE_INDEX" val="20204571"/>
</p:tagLst>
</file>

<file path=ppt/tags/tag214.xml><?xml version="1.0" encoding="utf-8"?>
<p:tagLst xmlns:p="http://schemas.openxmlformats.org/presentationml/2006/main">
  <p:tag name="KSO_WM_TEMPLATE_CATEGORY" val="custom"/>
  <p:tag name="KSO_WM_TEMPLATE_INDEX" val="20204571"/>
</p:tagLst>
</file>

<file path=ppt/tags/tag215.xml><?xml version="1.0" encoding="utf-8"?>
<p:tagLst xmlns:p="http://schemas.openxmlformats.org/presentationml/2006/main">
  <p:tag name="KSO_WM_TEMPLATE_CATEGORY" val="custom"/>
  <p:tag name="KSO_WM_TEMPLATE_INDEX" val="20204571"/>
</p:tagLst>
</file>

<file path=ppt/tags/tag216.xml><?xml version="1.0" encoding="utf-8"?>
<p:tagLst xmlns:p="http://schemas.openxmlformats.org/presentationml/2006/main">
  <p:tag name="KSO_WM_TEMPLATE_CATEGORY" val="custom"/>
  <p:tag name="KSO_WM_TEMPLATE_INDEX" val="20204571"/>
</p:tagLst>
</file>

<file path=ppt/tags/tag217.xml><?xml version="1.0" encoding="utf-8"?>
<p:tagLst xmlns:p="http://schemas.openxmlformats.org/presentationml/2006/main">
  <p:tag name="KSO_WM_TEMPLATE_CATEGORY" val="custom"/>
  <p:tag name="KSO_WM_TEMPLATE_INDEX" val="20204571"/>
</p:tagLst>
</file>

<file path=ppt/tags/tag218.xml><?xml version="1.0" encoding="utf-8"?>
<p:tagLst xmlns:p="http://schemas.openxmlformats.org/presentationml/2006/main">
  <p:tag name="KSO_WM_TEMPLATE_CATEGORY" val="custom"/>
  <p:tag name="KSO_WM_TEMPLATE_INDEX" val="20204571"/>
</p:tagLst>
</file>

<file path=ppt/tags/tag219.xml><?xml version="1.0" encoding="utf-8"?>
<p:tagLst xmlns:p="http://schemas.openxmlformats.org/presentationml/2006/main">
  <p:tag name="KSO_WM_TEMPLATE_CATEGORY" val="custom"/>
  <p:tag name="KSO_WM_TEMPLATE_INDEX" val="2020457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TEMPLATE_CATEGORY" val="custom"/>
  <p:tag name="KSO_WM_TEMPLATE_INDEX" val="20204571"/>
</p:tagLst>
</file>

<file path=ppt/tags/tag221.xml><?xml version="1.0" encoding="utf-8"?>
<p:tagLst xmlns:p="http://schemas.openxmlformats.org/presentationml/2006/main">
  <p:tag name="KSO_WM_TEMPLATE_CATEGORY" val="custom"/>
  <p:tag name="KSO_WM_TEMPLATE_INDEX" val="20204571"/>
</p:tagLst>
</file>

<file path=ppt/tags/tag222.xml><?xml version="1.0" encoding="utf-8"?>
<p:tagLst xmlns:p="http://schemas.openxmlformats.org/presentationml/2006/main">
  <p:tag name="KSO_WM_TEMPLATE_CATEGORY" val="custom"/>
  <p:tag name="KSO_WM_TEMPLATE_INDEX" val="20204571"/>
</p:tagLst>
</file>

<file path=ppt/tags/tag223.xml><?xml version="1.0" encoding="utf-8"?>
<p:tagLst xmlns:p="http://schemas.openxmlformats.org/presentationml/2006/main">
  <p:tag name="KSO_WM_TEMPLATE_CATEGORY" val="custom"/>
  <p:tag name="KSO_WM_TEMPLATE_INDEX" val="20204571"/>
</p:tagLst>
</file>

<file path=ppt/tags/tag224.xml><?xml version="1.0" encoding="utf-8"?>
<p:tagLst xmlns:p="http://schemas.openxmlformats.org/presentationml/2006/main">
  <p:tag name="KSO_WM_TEMPLATE_CATEGORY" val="custom"/>
  <p:tag name="KSO_WM_TEMPLATE_INDEX" val="20204571"/>
</p:tagLst>
</file>

<file path=ppt/tags/tag225.xml><?xml version="1.0" encoding="utf-8"?>
<p:tagLst xmlns:p="http://schemas.openxmlformats.org/presentationml/2006/main">
  <p:tag name="KSO_WM_TEMPLATE_CATEGORY" val="custom"/>
  <p:tag name="KSO_WM_TEMPLATE_INDEX" val="20204571"/>
</p:tagLst>
</file>

<file path=ppt/tags/tag226.xml><?xml version="1.0" encoding="utf-8"?>
<p:tagLst xmlns:p="http://schemas.openxmlformats.org/presentationml/2006/main">
  <p:tag name="KSO_WM_TEMPLATE_CATEGORY" val="custom"/>
  <p:tag name="KSO_WM_TEMPLATE_INDEX" val="20204571"/>
</p:tagLst>
</file>

<file path=ppt/tags/tag227.xml><?xml version="1.0" encoding="utf-8"?>
<p:tagLst xmlns:p="http://schemas.openxmlformats.org/presentationml/2006/main">
  <p:tag name="KSO_WM_TEMPLATE_CATEGORY" val="custom"/>
  <p:tag name="KSO_WM_TEMPLATE_INDEX" val="20204571"/>
</p:tagLst>
</file>

<file path=ppt/tags/tag228.xml><?xml version="1.0" encoding="utf-8"?>
<p:tagLst xmlns:p="http://schemas.openxmlformats.org/presentationml/2006/main">
  <p:tag name="KSO_WM_TEMPLATE_CATEGORY" val="custom"/>
  <p:tag name="KSO_WM_TEMPLATE_INDEX" val="20204571"/>
</p:tagLst>
</file>

<file path=ppt/tags/tag229.xml><?xml version="1.0" encoding="utf-8"?>
<p:tagLst xmlns:p="http://schemas.openxmlformats.org/presentationml/2006/main">
  <p:tag name="KSO_WM_TEMPLATE_CATEGORY" val="custom"/>
  <p:tag name="KSO_WM_TEMPLATE_INDEX" val="2020457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TEMPLATE_CATEGORY" val="custom"/>
  <p:tag name="KSO_WM_TEMPLATE_INDEX" val="20204571"/>
</p:tagLst>
</file>

<file path=ppt/tags/tag231.xml><?xml version="1.0" encoding="utf-8"?>
<p:tagLst xmlns:p="http://schemas.openxmlformats.org/presentationml/2006/main">
  <p:tag name="KSO_WM_TEMPLATE_CATEGORY" val="custom"/>
  <p:tag name="KSO_WM_TEMPLATE_INDEX" val="20204571"/>
</p:tagLst>
</file>

<file path=ppt/tags/tag232.xml><?xml version="1.0" encoding="utf-8"?>
<p:tagLst xmlns:p="http://schemas.openxmlformats.org/presentationml/2006/main">
  <p:tag name="KSO_WM_TEMPLATE_CATEGORY" val="custom"/>
  <p:tag name="KSO_WM_TEMPLATE_INDEX" val="20204571"/>
</p:tagLst>
</file>

<file path=ppt/tags/tag233.xml><?xml version="1.0" encoding="utf-8"?>
<p:tagLst xmlns:p="http://schemas.openxmlformats.org/presentationml/2006/main">
  <p:tag name="ISLIDE.DIAGRAM" val="258396"/>
</p:tagLst>
</file>

<file path=ppt/tags/tag234.xml><?xml version="1.0" encoding="utf-8"?>
<p:tagLst xmlns:p="http://schemas.openxmlformats.org/presentationml/2006/main">
  <p:tag name="KSO_WM_TEMPLATE_CATEGORY" val="custom"/>
  <p:tag name="KSO_WM_TEMPLATE_INDEX" val="20204571"/>
</p:tagLst>
</file>

<file path=ppt/tags/tag235.xml><?xml version="1.0" encoding="utf-8"?>
<p:tagLst xmlns:p="http://schemas.openxmlformats.org/presentationml/2006/main">
  <p:tag name="KSO_WM_TEMPLATE_CATEGORY" val="custom"/>
  <p:tag name="KSO_WM_TEMPLATE_INDEX" val="20204571"/>
</p:tagLst>
</file>

<file path=ppt/tags/tag236.xml><?xml version="1.0" encoding="utf-8"?>
<p:tagLst xmlns:p="http://schemas.openxmlformats.org/presentationml/2006/main">
  <p:tag name="KSO_WM_TEMPLATE_CATEGORY" val="custom"/>
  <p:tag name="KSO_WM_TEMPLATE_INDEX" val="20204571"/>
</p:tagLst>
</file>

<file path=ppt/tags/tag237.xml><?xml version="1.0" encoding="utf-8"?>
<p:tagLst xmlns:p="http://schemas.openxmlformats.org/presentationml/2006/main">
  <p:tag name="KSO_WM_TEMPLATE_CATEGORY" val="custom"/>
  <p:tag name="KSO_WM_TEMPLATE_INDEX" val="20204571"/>
</p:tagLst>
</file>

<file path=ppt/tags/tag238.xml><?xml version="1.0" encoding="utf-8"?>
<p:tagLst xmlns:p="http://schemas.openxmlformats.org/presentationml/2006/main">
  <p:tag name="KSO_WM_TEMPLATE_CATEGORY" val="custom"/>
  <p:tag name="KSO_WM_TEMPLATE_INDEX" val="20204571"/>
</p:tagLst>
</file>

<file path=ppt/tags/tag239.xml><?xml version="1.0" encoding="utf-8"?>
<p:tagLst xmlns:p="http://schemas.openxmlformats.org/presentationml/2006/main">
  <p:tag name="KSO_WM_TEMPLATE_CATEGORY" val="custom"/>
  <p:tag name="KSO_WM_TEMPLATE_INDEX" val="2020457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TEMPLATE_CATEGORY" val="custom"/>
  <p:tag name="KSO_WM_TEMPLATE_INDEX" val="20204571"/>
</p:tagLst>
</file>

<file path=ppt/tags/tag241.xml><?xml version="1.0" encoding="utf-8"?>
<p:tagLst xmlns:p="http://schemas.openxmlformats.org/presentationml/2006/main">
  <p:tag name="KSO_WM_TEMPLATE_CATEGORY" val="custom"/>
  <p:tag name="KSO_WM_TEMPLATE_INDEX" val="20204571"/>
</p:tagLst>
</file>

<file path=ppt/tags/tag242.xml><?xml version="1.0" encoding="utf-8"?>
<p:tagLst xmlns:p="http://schemas.openxmlformats.org/presentationml/2006/main">
  <p:tag name="KSO_WM_TEMPLATE_CATEGORY" val="custom"/>
  <p:tag name="KSO_WM_TEMPLATE_INDEX" val="20204571"/>
</p:tagLst>
</file>

<file path=ppt/tags/tag243.xml><?xml version="1.0" encoding="utf-8"?>
<p:tagLst xmlns:p="http://schemas.openxmlformats.org/presentationml/2006/main">
  <p:tag name="KSO_WM_TEMPLATE_CATEGORY" val="custom"/>
  <p:tag name="KSO_WM_TEMPLATE_INDEX" val="20204571"/>
</p:tagLst>
</file>

<file path=ppt/tags/tag244.xml><?xml version="1.0" encoding="utf-8"?>
<p:tagLst xmlns:p="http://schemas.openxmlformats.org/presentationml/2006/main">
  <p:tag name="KSO_WM_TEMPLATE_CATEGORY" val="custom"/>
  <p:tag name="KSO_WM_TEMPLATE_INDEX" val="20204571"/>
</p:tagLst>
</file>

<file path=ppt/tags/tag245.xml><?xml version="1.0" encoding="utf-8"?>
<p:tagLst xmlns:p="http://schemas.openxmlformats.org/presentationml/2006/main">
  <p:tag name="KSO_WM_TEMPLATE_CATEGORY" val="custom"/>
  <p:tag name="KSO_WM_TEMPLATE_INDEX" val="20204571"/>
</p:tagLst>
</file>

<file path=ppt/tags/tag246.xml><?xml version="1.0" encoding="utf-8"?>
<p:tagLst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2.70999999999999996447E+00&quot;&gt;&lt;m_msothmcolidx val=&quot;0&quot;/&gt;&lt;m_rgb r=&quot;09&quot; g=&quot;58&quot; b=&quot;89&quot;/&gt;&lt;m_nBrightness val=&quot;0&quot;/&gt;&lt;/elem&gt;&lt;elem m_fUsage=&quot;1.97559000000000017927E+00&quot;&gt;&lt;m_msothmcolidx val=&quot;0&quot;/&gt;&lt;m_rgb r=&quot;BA&quot; g=&quot;65&quot; b=&quot;0C&quot;/&gt;&lt;m_nBrightness val=&quot;0&quot;/&gt;&lt;/elem&gt;&lt;/m_vecMRU&gt;&lt;/m_mruColor&gt;&lt;/CPresentation&gt;&lt;/root&gt;"/>
  <p:tag name="THINKCELLUNDODONOTDELETE"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120403">
      <a:dk1>
        <a:sysClr val="windowText" lastClr="000000"/>
      </a:dk1>
      <a:lt1>
        <a:sysClr val="window" lastClr="FFFFFF"/>
      </a:lt1>
      <a:dk2>
        <a:srgbClr val="FEF5F5"/>
      </a:dk2>
      <a:lt2>
        <a:srgbClr val="FFFFFF"/>
      </a:lt2>
      <a:accent1>
        <a:srgbClr val="C61410"/>
      </a:accent1>
      <a:accent2>
        <a:srgbClr val="CA3526"/>
      </a:accent2>
      <a:accent3>
        <a:srgbClr val="CE563C"/>
      </a:accent3>
      <a:accent4>
        <a:srgbClr val="D37651"/>
      </a:accent4>
      <a:accent5>
        <a:srgbClr val="D79767"/>
      </a:accent5>
      <a:accent6>
        <a:srgbClr val="DBB87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26926</Words>
  <Application>WPS 演示</Application>
  <PresentationFormat>宽屏</PresentationFormat>
  <Paragraphs>3117</Paragraphs>
  <Slides>99</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3</vt:i4>
      </vt:variant>
      <vt:variant>
        <vt:lpstr>幻灯片标题</vt:lpstr>
      </vt:variant>
      <vt:variant>
        <vt:i4>99</vt:i4>
      </vt:variant>
    </vt:vector>
  </HeadingPairs>
  <TitlesOfParts>
    <vt:vector size="121" baseType="lpstr">
      <vt:lpstr>Arial</vt:lpstr>
      <vt:lpstr>宋体</vt:lpstr>
      <vt:lpstr>Wingdings</vt:lpstr>
      <vt:lpstr>微软雅黑</vt:lpstr>
      <vt:lpstr>华文楷体</vt:lpstr>
      <vt:lpstr>Calibri</vt:lpstr>
      <vt:lpstr>Agfa Rotis Sans Serif</vt:lpstr>
      <vt:lpstr>Times New Roman</vt:lpstr>
      <vt:lpstr>Arial</vt:lpstr>
      <vt:lpstr>Calibri</vt:lpstr>
      <vt:lpstr>Arial Unicode MS</vt:lpstr>
      <vt:lpstr>幼圆</vt:lpstr>
      <vt:lpstr>Arial Black</vt:lpstr>
      <vt:lpstr>华文新魏</vt:lpstr>
      <vt:lpstr>Segoe Print</vt:lpstr>
      <vt:lpstr>黑体</vt:lpstr>
      <vt:lpstr>隶书</vt:lpstr>
      <vt:lpstr>汉仪尚巍手书W</vt:lpstr>
      <vt:lpstr>1_Office 主题​​</vt:lpstr>
      <vt:lpstr>TCLayout.ActiveDocument.1</vt:lpstr>
      <vt:lpstr>TCLayout.ActiveDocument.1</vt:lpstr>
      <vt:lpstr>Visio.Drawing.6</vt:lpstr>
      <vt:lpstr>PowerPoint 演示文稿</vt:lpstr>
      <vt:lpstr>PowerPoint 演示文稿</vt:lpstr>
      <vt:lpstr>PowerPoint 演示文稿</vt:lpstr>
      <vt:lpstr>数字化技术加速发展，成为引领新一轮科技革命的主导力量</vt:lpstr>
      <vt:lpstr>新技术驱使企业商业模式和运营方式发生变化</vt:lpstr>
      <vt:lpstr>在开放化、服务化、生态化的企业运营模式下，数字化技术引领企业的商业模式发展</vt:lpstr>
      <vt:lpstr>企业需要引入云架构及平台化思想，建立创新敏捷的数字化生态环境，驱动并引领业务创新发展</vt:lpstr>
      <vt:lpstr>在数字化时代，企业需要打造具备数字化竞争力的平台</vt:lpstr>
      <vt:lpstr>通过数字化平台，支撑企业数字化发展战略</vt:lpstr>
      <vt:lpstr>企业业务应用向云端迁移，企业数据架构也要从以前以应用为中心的架构模式，向以分析为中心的架构模式转变</vt:lpstr>
      <vt:lpstr>需要构建集团统一的数据管控体系</vt:lpstr>
      <vt:lpstr>PowerPoint 演示文稿</vt:lpstr>
      <vt:lpstr>数字化转型</vt:lpstr>
      <vt:lpstr>中国的制造业企业全面开启了数字化转型之旅</vt:lpstr>
      <vt:lpstr>满足数字化项目优先级的首要挑战</vt:lpstr>
      <vt:lpstr>数字化转型赋予了企业新的使命与价值</vt:lpstr>
      <vt:lpstr>数字化转型也赋予了CIO/CDO（首席数字化官）新的使命与思维</vt:lpstr>
      <vt:lpstr>企业数字化转型成功的五大关键要务</vt:lpstr>
      <vt:lpstr>数字化转型的关键技术要素和信息化痛点</vt:lpstr>
      <vt:lpstr>数字化为生产制造行业带来了价值创造与颠覆</vt:lpstr>
      <vt:lpstr>未来重塑生产制造行业价值的四个数字化转型主题</vt:lpstr>
      <vt:lpstr>打造数字化企业架构</vt:lpstr>
      <vt:lpstr>数字化正在重构生产制造行业——重构价值模式</vt:lpstr>
      <vt:lpstr>智能制造时代的商业模式重构</vt:lpstr>
      <vt:lpstr>数字化正在重构生产制造行业——打通内外部资源</vt:lpstr>
      <vt:lpstr>数字化正在重构生产制造行业——数字化时代的组织管理模式</vt:lpstr>
      <vt:lpstr>敏捷组织：打破组织壁垒，重塑组织模式</vt:lpstr>
      <vt:lpstr>敏捷组织：端到端，跨职能</vt:lpstr>
      <vt:lpstr>企业数字化转型的六个阶段</vt:lpstr>
      <vt:lpstr>企业智能化的六个阶段</vt:lpstr>
      <vt:lpstr>数字化规划定义以及过程</vt:lpstr>
      <vt:lpstr>数字化规划的关键点</vt:lpstr>
      <vt:lpstr>落地速赢业务方案是数字化转型启动的重要保障</vt:lpstr>
      <vt:lpstr>制造业企业数字化转型的目标是建成数字化企业</vt:lpstr>
      <vt:lpstr>企业数字化转型要具备新的数字化领导力</vt:lpstr>
      <vt:lpstr>企业数字化转型要拥有数字化人才</vt:lpstr>
      <vt:lpstr>企业数字化转型要具备对市场的快速反应能力</vt:lpstr>
      <vt:lpstr>企业数字化转型要具备较强的市场整合能力</vt:lpstr>
      <vt:lpstr>企业数字化转型要有建立生态化企业系统的能力</vt:lpstr>
      <vt:lpstr>企业数字化转型要建立企业的数据应用能力</vt:lpstr>
      <vt:lpstr>数字化转型的五大误区</vt:lpstr>
      <vt:lpstr>企业数字化转型价值的全面认知</vt:lpstr>
      <vt:lpstr>PowerPoint 演示文稿</vt:lpstr>
      <vt:lpstr>数据治理的范畴</vt:lpstr>
      <vt:lpstr>数据管理框架</vt:lpstr>
      <vt:lpstr>数据治理整体思路</vt:lpstr>
      <vt:lpstr>数据资产盘点</vt:lpstr>
      <vt:lpstr>让数据变得更干净，少歧义</vt:lpstr>
      <vt:lpstr>数据采集与清洗达到的效果</vt:lpstr>
      <vt:lpstr>数据清洗、转换</vt:lpstr>
      <vt:lpstr>元数据管理</vt:lpstr>
      <vt:lpstr>数据标准化治理</vt:lpstr>
      <vt:lpstr>重新组织数据</vt:lpstr>
      <vt:lpstr>主数据建设</vt:lpstr>
      <vt:lpstr>真实世界模型</vt:lpstr>
      <vt:lpstr>数据仓库</vt:lpstr>
      <vt:lpstr>数据治理持久化</vt:lpstr>
      <vt:lpstr>数据治理的延伸：数据管理</vt:lpstr>
      <vt:lpstr>数据治理体系架构（示例）</vt:lpstr>
      <vt:lpstr>企业只有建立了完整的数据治理体系，保证数据内容的质量，才能够真正有效地挖掘企业内部的数据价值，对外提高竞争力</vt:lpstr>
      <vt:lpstr>企业数据管理成熟度模型评估</vt:lpstr>
      <vt:lpstr>找到差距、制定计划</vt:lpstr>
      <vt:lpstr>万事开头难：建立数据管理团队</vt:lpstr>
      <vt:lpstr>管理制度是保障：制定管理办法与认责划分</vt:lpstr>
      <vt:lpstr>书同文、车同轨：数据标准</vt:lpstr>
      <vt:lpstr>业务与IT的桥梁：元数据</vt:lpstr>
      <vt:lpstr>业务与IT的桥梁：元数据</vt:lpstr>
      <vt:lpstr>常用的业务数据先统一：主数据</vt:lpstr>
      <vt:lpstr>数据价值的重要保障：数据质量</vt:lpstr>
      <vt:lpstr>PowerPoint 演示文稿</vt:lpstr>
      <vt:lpstr>什么是人工智能(AI)?</vt:lpstr>
      <vt:lpstr>人工智能的发展历程</vt:lpstr>
      <vt:lpstr>国务院发布：新一代人工智能发展规划</vt:lpstr>
      <vt:lpstr>新一代人工智能发展规划——基础理论研究</vt:lpstr>
      <vt:lpstr>新一代人工智能发展规划——关键共性技术</vt:lpstr>
      <vt:lpstr>新一代人工智能发展规划——基础支撑平台</vt:lpstr>
      <vt:lpstr>新一代人工智能发展规划——智能化基础设施</vt:lpstr>
      <vt:lpstr>当前人工智能趋势：大数据+深度学习</vt:lpstr>
      <vt:lpstr>人工智能发展目前处于什么阶段？</vt:lpstr>
      <vt:lpstr>Gartner：2019人工智能技术成熟度曲线 </vt:lpstr>
      <vt:lpstr>行业企业AI应用效能介绍</vt:lpstr>
      <vt:lpstr>我们正在进入AI3.0时代</vt:lpstr>
      <vt:lpstr>AI从2.0走向3.0</vt:lpstr>
      <vt:lpstr>AI走向3.0的动因</vt:lpstr>
      <vt:lpstr>示例：人工智能机器人已经在很多领域开始协助人类工作</vt:lpstr>
      <vt:lpstr>什么领域AI能够超过人？</vt:lpstr>
      <vt:lpstr>“AI+行业“还是”行业+AI“？</vt:lpstr>
      <vt:lpstr>“速赢”的AI方案</vt:lpstr>
      <vt:lpstr>企业如何成功利用智能化技术产品创造出新的智能应用系统</vt:lpstr>
      <vt:lpstr>人工智能发展路线图</vt:lpstr>
      <vt:lpstr>人工智能领域的学科结构</vt:lpstr>
      <vt:lpstr>人工智能的生态</vt:lpstr>
      <vt:lpstr>人工智能+制造</vt:lpstr>
      <vt:lpstr>人工智能如何“+”制造</vt:lpstr>
      <vt:lpstr>人工智能+制造的六个典型领域</vt:lpstr>
      <vt:lpstr>人工智能+制造的六个典型领域的特点</vt:lpstr>
      <vt:lpstr>人工智能+制造对不同制造业的影响差异比较</vt:lpstr>
      <vt:lpstr>人工智能对于制造行业的主要影响</vt:lpstr>
      <vt:lpstr>人工智能+制造面临的主要挑战</vt:lpstr>
    </vt:vector>
  </TitlesOfParts>
  <Company>222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wuxu</dc:creator>
  <cp:lastModifiedBy>平安是福</cp:lastModifiedBy>
  <cp:revision>907</cp:revision>
  <dcterms:created xsi:type="dcterms:W3CDTF">2018-01-05T09:26:00Z</dcterms:created>
  <dcterms:modified xsi:type="dcterms:W3CDTF">2020-11-11T12:42:13Z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2052-11.3.0.9236</vt:lpwstr>
  </property>
</Properties>
</file>